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309" r:id="rId3"/>
    <p:sldId id="310" r:id="rId4"/>
    <p:sldId id="311" r:id="rId5"/>
    <p:sldId id="312" r:id="rId6"/>
    <p:sldId id="33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95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17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72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0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9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9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4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47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6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9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1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9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26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D1748A-CDFE-4E1F-9E54-B35ADC0138D0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77450-D882-40DC-9D95-0FC162905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90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ADHD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Zuzana Masopustová</a:t>
            </a:r>
          </a:p>
        </p:txBody>
      </p:sp>
    </p:spTree>
    <p:extLst>
      <p:ext uri="{BB962C8B-B14F-4D97-AF65-F5344CB8AC3E}">
        <p14:creationId xmlns:p14="http://schemas.microsoft.com/office/powerpoint/2010/main" val="377118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Negativismus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NE bývá u negativistických dětí první reakcí na cokoliv – i na věci, které má rádo a na které by dle našeho přesvědčení mělo reagovat pozitivně</a:t>
            </a:r>
          </a:p>
          <a:p>
            <a:pPr lvl="0"/>
            <a:r>
              <a:rPr lang="cs-CZ" dirty="0"/>
              <a:t>problémem obvykle není ta věc či událost jako taková, ale to, že se změní stávající stav/činnost a dítě bude muset hledat mechanismy/způsoby chování, jak na tuto změnu zareagovat, jak se s ní vypořádat – což vnímá jako zátěž</a:t>
            </a:r>
          </a:p>
          <a:p>
            <a:pPr lvl="0"/>
            <a:r>
              <a:rPr lang="cs-CZ" dirty="0"/>
              <a:t>reakce okolí na projev negativismu dítěte je navíc sice obvykle nepříjemná, ale pro dítě předvídatelná, známá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81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Negativismus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negativismus je tedy pro ně často méně energeticky náročný, bezpečný, automatický, ego-obranný</a:t>
            </a:r>
          </a:p>
          <a:p>
            <a:pPr lvl="0"/>
            <a:r>
              <a:rPr lang="cs-CZ" dirty="0"/>
              <a:t>bývá často přítomen už od narození – rodiče negativistických dětí popisují, že měli dojem, že se na ně dítě mračilo už v porodnici</a:t>
            </a:r>
          </a:p>
          <a:p>
            <a:pPr lvl="0"/>
            <a:r>
              <a:rPr lang="cs-CZ" dirty="0"/>
              <a:t>v raném dětství se negativistické děti obvykle probouzejí s pláčem, bývají v příbuzenstvu neoblíbené, dráždivé a obtížně se adaptují na změny – např. jim dělá obtíže přechod z kojení na příkrmy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95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Jak negativismu rozumět?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jako známce přetížení </a:t>
            </a:r>
          </a:p>
          <a:p>
            <a:pPr lvl="0"/>
            <a:r>
              <a:rPr lang="cs-CZ" dirty="0"/>
              <a:t>jako volání o pomoc </a:t>
            </a:r>
          </a:p>
          <a:p>
            <a:pPr lvl="0"/>
            <a:r>
              <a:rPr lang="cs-CZ" dirty="0"/>
              <a:t>jako volání po zklidnění</a:t>
            </a:r>
          </a:p>
          <a:p>
            <a:pPr lvl="0"/>
            <a:r>
              <a:rPr lang="cs-CZ" dirty="0"/>
              <a:t>jako prosbě o útěchu a pochopení/empatii</a:t>
            </a:r>
          </a:p>
        </p:txBody>
      </p:sp>
    </p:spTree>
    <p:extLst>
      <p:ext uri="{BB962C8B-B14F-4D97-AF65-F5344CB8AC3E}">
        <p14:creationId xmlns:p14="http://schemas.microsoft.com/office/powerpoint/2010/main" val="90353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negativismus vzniká?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obvykle protože je dítě přetížené už pouhým žitím a cokoliv dalšího je pro ně zátěž, kterou nechce přijmout nebo které se snaží vyhnout – je to podobné, jako když jsme nemocní (s horečkou, úpornými bolestmi hlavy atd.) – též nemáme energii ani na věci, které nám běžně dělají radost, a často býváme nepříjemní i na lidi, kteří nám nic zlého nedělají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34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je dítě s ADHD přetížené?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protože neumí odpočívat (aktivita a impulzivita zvýšená nad běžnou úroveň dítěte bývá obvykle známkou únavy)</a:t>
            </a:r>
          </a:p>
          <a:p>
            <a:pPr lvl="0"/>
            <a:r>
              <a:rPr lang="cs-CZ" dirty="0"/>
              <a:t>protože je přetížené „bojem“ se svými abnormalitami ve smyslovém vnímání (snaží se na něco soustředit, přestože ho kouše oblečení a přestože zářivka vydává nesnesitelný hluk)</a:t>
            </a:r>
          </a:p>
          <a:p>
            <a:pPr lvl="0"/>
            <a:r>
              <a:rPr lang="cs-CZ" dirty="0"/>
              <a:t>protože se dvě hodiny snažilo být hodné a nikdo to neocenil, pak něco provedlo, a všichni o tom mluví – ono se cítí ukřivděné a ztratilo motivaci a energii se dále snažit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37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Zacházení s negativismem, vztekem </a:t>
            </a:r>
            <a:br>
              <a:rPr lang="cs-CZ" b="1" dirty="0"/>
            </a:br>
            <a:r>
              <a:rPr lang="cs-CZ" b="1" dirty="0"/>
              <a:t>a agresivitou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přijímat „oprávněnost“ emoce, „oprávněnost“ potřeby se takto chovat, případně projevovat tuto emoci</a:t>
            </a:r>
          </a:p>
          <a:p>
            <a:pPr lvl="0"/>
            <a:r>
              <a:rPr lang="cs-CZ" dirty="0"/>
              <a:t>zároveň se ale umět vymezit, jasně sdělit dítěti, že např. zde ne nebo takto ne</a:t>
            </a:r>
          </a:p>
          <a:p>
            <a:pPr lvl="0"/>
            <a:r>
              <a:rPr lang="cs-CZ" dirty="0"/>
              <a:t>zakázaný způsob projevu vzteku nahradit jiným, nabídnout dítěti způsob, jak emoci vyjádřit přijatelným způsobem.</a:t>
            </a:r>
          </a:p>
          <a:p>
            <a:pPr lvl="0"/>
            <a:r>
              <a:rPr lang="cs-CZ" dirty="0"/>
              <a:t>tzn. NE: Vrať se, až budeš hodný.</a:t>
            </a:r>
          </a:p>
          <a:p>
            <a:pPr lvl="0"/>
            <a:r>
              <a:rPr lang="cs-CZ" dirty="0"/>
              <a:t>ale ANO: Chápu, že se zlobíš, ale nekřič na mne.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66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Empatie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/>
              <a:t>klíčem k úspěchu tedy jsou nejen hranice, ale i empatie a vyjádření empatie.</a:t>
            </a:r>
          </a:p>
          <a:p>
            <a:pPr lvl="0"/>
            <a:r>
              <a:rPr lang="cs-CZ" dirty="0"/>
              <a:t>jen obtížně se může zdařit problémové chování řešit, pokud mu neporozumíme – tedy pokud neporozumíme tomu, co tímto chováním dítě vyjadřuje</a:t>
            </a:r>
          </a:p>
          <a:p>
            <a:pPr lvl="0"/>
            <a:r>
              <a:rPr lang="cs-CZ" dirty="0"/>
              <a:t>vychovávám, ale snažím se porozumět</a:t>
            </a:r>
          </a:p>
          <a:p>
            <a:pPr lvl="1"/>
            <a:r>
              <a:rPr lang="cs-CZ" dirty="0"/>
              <a:t>Co dítě asi cítí? (může se lišit od toho, co dává najevo)</a:t>
            </a:r>
          </a:p>
          <a:p>
            <a:pPr lvl="1"/>
            <a:r>
              <a:rPr lang="cs-CZ" dirty="0"/>
              <a:t>Co potřebuje?</a:t>
            </a:r>
          </a:p>
          <a:p>
            <a:pPr lvl="1"/>
            <a:r>
              <a:rPr lang="cs-CZ" dirty="0"/>
              <a:t>Co cítím já?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1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Správná výchovná reakce </a:t>
            </a:r>
            <a:br>
              <a:rPr lang="cs-CZ" b="1" dirty="0"/>
            </a:br>
            <a:r>
              <a:rPr lang="cs-CZ" b="1" dirty="0"/>
              <a:t>= empatická reakce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vždy v první osobě + vyjádření emoce, kterou dítě asi může prožívat + vyjádření pochopení + nastavení hranice</a:t>
            </a:r>
          </a:p>
          <a:p>
            <a:pPr lvl="0"/>
            <a:r>
              <a:rPr lang="cs-CZ" dirty="0"/>
              <a:t>Chápu, že tě to nebaví, ale musíš ten úkol dodělat. </a:t>
            </a:r>
          </a:p>
          <a:p>
            <a:pPr lvl="0"/>
            <a:r>
              <a:rPr lang="cs-CZ" dirty="0"/>
              <a:t>Vím, že se na mne zlobíš, ale neříkej mi krávo, řekni „zlobím se“.</a:t>
            </a:r>
          </a:p>
          <a:p>
            <a:pPr lvl="0"/>
            <a:r>
              <a:rPr lang="cs-CZ" dirty="0"/>
              <a:t>Nerozumím tomu, co se v tobě teď děje, ale budu ráda, když mi to řekneš. </a:t>
            </a:r>
          </a:p>
          <a:p>
            <a:pPr lvl="0"/>
            <a:r>
              <a:rPr lang="cs-CZ" dirty="0"/>
              <a:t>Mrzí mne, že jsi na spolužačku křičel. Vidím, že tě něčím naštvala, řekni jí (nebo mně) čím, ale nekřič na ni/neubližuj 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8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Správná výchovná reakce </a:t>
            </a:r>
            <a:br>
              <a:rPr lang="cs-CZ" b="1" dirty="0"/>
            </a:br>
            <a:r>
              <a:rPr lang="cs-CZ" b="1" dirty="0"/>
              <a:t>= empatická reakce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empatickou reakcí prakticky nikdy nic nezkazíte (pokud je skutečně empatická a upřímně míněná)</a:t>
            </a:r>
          </a:p>
          <a:p>
            <a:pPr lvl="0"/>
            <a:r>
              <a:rPr lang="cs-CZ" dirty="0"/>
              <a:t>je většinou lepší než doptávání se, vysvětlování, přesvědčování</a:t>
            </a:r>
          </a:p>
          <a:p>
            <a:pPr lvl="0"/>
            <a:r>
              <a:rPr lang="cs-CZ" dirty="0"/>
              <a:t>ukazuje na naši sílu (že nejsme situací pohlceni, že nejdeme do protitlaku, ale přicházíme s něčím sami…)</a:t>
            </a:r>
          </a:p>
          <a:p>
            <a:pPr lvl="0"/>
            <a:r>
              <a:rPr lang="cs-CZ" dirty="0"/>
              <a:t>je-li myšlena upřímně, otvírá cestu k jeho uším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61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Děkuji za pozornost.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zuzana.masopustova@gmail.com</a:t>
            </a:r>
          </a:p>
          <a:p>
            <a:r>
              <a:rPr lang="cs-CZ" dirty="0"/>
              <a:t>www.poradenstviprorodice.cz</a:t>
            </a:r>
          </a:p>
        </p:txBody>
      </p:sp>
    </p:spTree>
    <p:extLst>
      <p:ext uri="{BB962C8B-B14F-4D97-AF65-F5344CB8AC3E}">
        <p14:creationId xmlns:p14="http://schemas.microsoft.com/office/powerpoint/2010/main" val="258514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Výchova dítěte s ADHD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 řešit „neposlušnost“:</a:t>
            </a:r>
          </a:p>
          <a:p>
            <a:pPr lvl="0"/>
            <a:r>
              <a:rPr lang="cs-CZ" dirty="0"/>
              <a:t>na dítě mluvit jen v kontaktu s ním – alespoň očním, ideálně i tělesném</a:t>
            </a:r>
          </a:p>
          <a:p>
            <a:pPr lvl="0"/>
            <a:r>
              <a:rPr lang="cs-CZ" dirty="0"/>
              <a:t>„optimalizace pokynů“ – dávat jen ty pokyny, o nichž víme, že si zvládneme trvat na jejich splnění </a:t>
            </a:r>
          </a:p>
          <a:p>
            <a:pPr lvl="0"/>
            <a:r>
              <a:rPr lang="cs-CZ" dirty="0"/>
              <a:t>vytvářet dojem důslednosti – tím, že řeknu jen to, na čem si trvám, nevzniká v dítěti dojem chaosu a nedůslednosti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53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Pozornost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přemýšlet nad tím, co může dítěti pozornost znesnadňovat (viz poruchy priorit pozornosti)</a:t>
            </a:r>
          </a:p>
          <a:p>
            <a:pPr lvl="0"/>
            <a:r>
              <a:rPr lang="cs-CZ" dirty="0"/>
              <a:t>všímat si, co dítěti pomáhá se soustředit – někdy je dítě s ADHD schopno se soustředit pouze jen pokud vytváří alespoň nějaký pohyb – rozvíjet jeho strategie tak, aby byly funkční, ale společensky akceptovatelné</a:t>
            </a:r>
          </a:p>
          <a:p>
            <a:pPr lvl="0"/>
            <a:r>
              <a:rPr lang="cs-CZ" dirty="0"/>
              <a:t>když „odbíhá“ k jiným činnostem, myšlenkám, pozdržet ho a vést k „dokončení“ – „vidím, že už si chceš hrát s </a:t>
            </a:r>
            <a:r>
              <a:rPr lang="cs-CZ" dirty="0" err="1"/>
              <a:t>kostkama</a:t>
            </a:r>
            <a:r>
              <a:rPr lang="cs-CZ" dirty="0"/>
              <a:t>, tak ještě autíčko zaparkujeme a můžeš si vytáhnout kostky“</a:t>
            </a:r>
          </a:p>
          <a:p>
            <a:pPr lvl="0"/>
            <a:r>
              <a:rPr lang="cs-CZ" dirty="0"/>
              <a:t>tam, kde to jde, nahrazovat nutnost pozornosti stereotypy/automatismy – př. oblékání – trénujeme vždy stejně, třeba od kalhotek přes ponožky, tričko, kalhoty k mikině…</a:t>
            </a:r>
          </a:p>
        </p:txBody>
      </p:sp>
    </p:spTree>
    <p:extLst>
      <p:ext uri="{BB962C8B-B14F-4D97-AF65-F5344CB8AC3E}">
        <p14:creationId xmlns:p14="http://schemas.microsoft.com/office/powerpoint/2010/main" val="236115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Impulzivita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být dítěti „za zadkem“ a přibrzdit ho fyzicky – podobně jako u batolete nespoléhat na jeho rozumovou vyspělost</a:t>
            </a:r>
          </a:p>
          <a:p>
            <a:pPr lvl="0"/>
            <a:r>
              <a:rPr lang="cs-CZ" dirty="0"/>
              <a:t>když dítě někam letí, přibrzdit ho, vést ho k tomu, aby např. řeklo, co jde dělat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33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řešit problémové chování?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„problémové“ chování řešit a vyřešit na místě, tedy tehdy, kdy se děje</a:t>
            </a:r>
          </a:p>
          <a:p>
            <a:pPr lvl="0"/>
            <a:r>
              <a:rPr lang="cs-CZ" dirty="0"/>
              <a:t>nevyhrožovat tím, co se stane, když</a:t>
            </a:r>
          </a:p>
          <a:p>
            <a:pPr lvl="0"/>
            <a:r>
              <a:rPr lang="cs-CZ" dirty="0"/>
              <a:t>nevnímat „problémové chování“ dítěte jako záměr, schválnost</a:t>
            </a:r>
          </a:p>
          <a:p>
            <a:pPr lvl="0"/>
            <a:r>
              <a:rPr lang="cs-CZ" dirty="0"/>
              <a:t>záchvaty vzteku nejsou vhodným časem pro vysvětlování čehokoliv (ani dospělý zdravý člověk v afektu moc nevnímá).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2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řešit problémové chování?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dítě potřebuje jasně vědět, co ANO a co NE</a:t>
            </a:r>
          </a:p>
          <a:p>
            <a:pPr lvl="0"/>
            <a:r>
              <a:rPr lang="cs-CZ" dirty="0"/>
              <a:t>mezi ANO a NE opravdu musí být rozdíl – něco mezi ano a ne povede v nejlepším případě jen k něco mezi vyhověním a nevyhověním, mnohem spíše však ke zmatku a zhoršení projevů</a:t>
            </a:r>
          </a:p>
          <a:p>
            <a:pPr lvl="0"/>
            <a:r>
              <a:rPr lang="cs-CZ" dirty="0"/>
              <a:t>nenálepkovat, ale poskytovat jednoznačnou a specifikovanou zpětnou vazbu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63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Nevhodné chování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vždy přemýšlet nad tím, o co se dítě snažilo – možná mělo vztek, ale možná se jen chtělo zapojit do hry a nevědělo jak</a:t>
            </a:r>
          </a:p>
          <a:p>
            <a:pPr lvl="0"/>
            <a:r>
              <a:rPr lang="cs-CZ" dirty="0"/>
              <a:t>popsat mu, co si myslíte, že chtělo udělat, vymezit se vůči tomu, jak to provedlo, a nabídnout mu, jak to, co chtělo, udělat jinak/lépe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0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Agresivní chování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je často důsledkem impulzivity a sociální a emocionální nezralosti</a:t>
            </a:r>
          </a:p>
          <a:p>
            <a:pPr lvl="0"/>
            <a:r>
              <a:rPr lang="cs-CZ" dirty="0"/>
              <a:t>mělo by být chápáno spíše jako projev bezradnosti dítěte </a:t>
            </a:r>
          </a:p>
          <a:p>
            <a:pPr lvl="0"/>
            <a:r>
              <a:rPr lang="cs-CZ" dirty="0"/>
              <a:t>můžeme vidět paralelu s chováním zvířete, které se cítí být v ohrožení – též jedná instinktivně agresivně a často zdánlivě nepřiměřeně</a:t>
            </a:r>
          </a:p>
          <a:p>
            <a:pPr lvl="0"/>
            <a:r>
              <a:rPr lang="cs-CZ" dirty="0"/>
              <a:t>je tedy adekvátní zacházet s agresivitou dítěte sice jednoznačně, ale být pro ně spíše průvodcem v krizi než vykonavatelem trestu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26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Pocit ohrožení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/>
              <a:t>ohrožení dítě může cítit, přestože ho nedovede pojmenovat a přestože toto ohrožení není pro okolí patrné a pochopitelné</a:t>
            </a:r>
          </a:p>
          <a:p>
            <a:pPr lvl="0"/>
            <a:r>
              <a:rPr lang="cs-CZ" dirty="0"/>
              <a:t>pocit ohrožení často vychází z primárního nastavení dítěte</a:t>
            </a:r>
          </a:p>
          <a:p>
            <a:pPr lvl="0"/>
            <a:r>
              <a:rPr lang="cs-CZ" dirty="0"/>
              <a:t>je často posilován reakcemi okolí na dítě – zpětnou vazbou, které dítě dostává</a:t>
            </a:r>
          </a:p>
          <a:p>
            <a:pPr lvl="0"/>
            <a:r>
              <a:rPr lang="cs-CZ" dirty="0"/>
              <a:t>můžeme ho pozorovat v tom, jak dítě hovoří o ostatních dětech, lidech, okolním světě – všichni jsou zlí, zákeřní</a:t>
            </a:r>
          </a:p>
          <a:p>
            <a:pPr lvl="0"/>
            <a:r>
              <a:rPr lang="cs-CZ" dirty="0"/>
              <a:t>často se projevuje i ve hrách, kresbách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102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358</TotalTime>
  <Words>1256</Words>
  <Application>Microsoft Office PowerPoint</Application>
  <PresentationFormat>Širokoúhlá obrazovka</PresentationFormat>
  <Paragraphs>84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Organický</vt:lpstr>
      <vt:lpstr>ADHD  </vt:lpstr>
      <vt:lpstr>Výchova dítěte s ADHD</vt:lpstr>
      <vt:lpstr>Pozornost</vt:lpstr>
      <vt:lpstr>Impulzivita</vt:lpstr>
      <vt:lpstr>Jak řešit problémové chování?</vt:lpstr>
      <vt:lpstr>Jak řešit problémové chování?</vt:lpstr>
      <vt:lpstr>Nevhodné chování</vt:lpstr>
      <vt:lpstr>Agresivní chování</vt:lpstr>
      <vt:lpstr>Pocit ohrožení</vt:lpstr>
      <vt:lpstr>Negativismus</vt:lpstr>
      <vt:lpstr>Negativismus</vt:lpstr>
      <vt:lpstr>Jak negativismu rozumět?</vt:lpstr>
      <vt:lpstr>Proč negativismus vzniká?</vt:lpstr>
      <vt:lpstr>Proč je dítě s ADHD přetížené?</vt:lpstr>
      <vt:lpstr>Zacházení s negativismem, vztekem  a agresivitou</vt:lpstr>
      <vt:lpstr>Empatie</vt:lpstr>
      <vt:lpstr>Správná výchovná reakce  = empatická reakce</vt:lpstr>
      <vt:lpstr>Správná výchovná reakce  = empatická reakce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  v předškolním věku</dc:title>
  <dc:creator>Zuzana Masopustová</dc:creator>
  <cp:lastModifiedBy>Zuzana Masopustová</cp:lastModifiedBy>
  <cp:revision>37</cp:revision>
  <dcterms:created xsi:type="dcterms:W3CDTF">2015-12-02T07:18:02Z</dcterms:created>
  <dcterms:modified xsi:type="dcterms:W3CDTF">2022-02-18T06:13:00Z</dcterms:modified>
</cp:coreProperties>
</file>