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84" r:id="rId2"/>
    <p:sldId id="288" r:id="rId3"/>
    <p:sldId id="312" r:id="rId4"/>
    <p:sldId id="422" r:id="rId5"/>
    <p:sldId id="287" r:id="rId6"/>
    <p:sldId id="417" r:id="rId7"/>
    <p:sldId id="338" r:id="rId8"/>
    <p:sldId id="303" r:id="rId9"/>
    <p:sldId id="418" r:id="rId10"/>
    <p:sldId id="337" r:id="rId11"/>
    <p:sldId id="420" r:id="rId12"/>
    <p:sldId id="308" r:id="rId13"/>
    <p:sldId id="419" r:id="rId14"/>
    <p:sldId id="37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12. 10. 2021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12. 10. 2021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psychologie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sz="3200" dirty="0" smtClean="0">
                <a:solidFill>
                  <a:srgbClr val="FF0000"/>
                </a:solidFill>
              </a:rPr>
              <a:t>Vyučovací styl učitele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Typy vyučovacích stylů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</a:rPr>
              <a:t>Liberální </a:t>
            </a:r>
            <a:r>
              <a:rPr lang="cs-CZ" sz="2000" b="1" dirty="0"/>
              <a:t>(</a:t>
            </a:r>
            <a:r>
              <a:rPr lang="cs-CZ" sz="2000" dirty="0"/>
              <a:t>pragmatický) – </a:t>
            </a:r>
            <a:r>
              <a:rPr lang="cs-CZ" sz="2000" b="1" dirty="0"/>
              <a:t>dominantní jsou vzdělávací cíle </a:t>
            </a:r>
            <a:r>
              <a:rPr lang="cs-CZ" sz="2000" b="1" dirty="0" smtClean="0"/>
              <a:t>C a </a:t>
            </a:r>
            <a:r>
              <a:rPr lang="cs-CZ" sz="2000" b="1" dirty="0"/>
              <a:t>znalost </a:t>
            </a:r>
            <a:r>
              <a:rPr lang="cs-CZ" sz="2000" b="1" dirty="0" smtClean="0"/>
              <a:t>učiva U</a:t>
            </a:r>
            <a:r>
              <a:rPr lang="cs-CZ" sz="2000" dirty="0" smtClean="0"/>
              <a:t>, </a:t>
            </a:r>
            <a:r>
              <a:rPr lang="cs-CZ" sz="2000" dirty="0"/>
              <a:t>vedlejší </a:t>
            </a:r>
            <a:r>
              <a:rPr lang="cs-CZ" sz="2000" dirty="0" smtClean="0"/>
              <a:t>jsou vyučovací metody, </a:t>
            </a:r>
            <a:r>
              <a:rPr lang="cs-CZ" sz="2000" dirty="0"/>
              <a:t>potřeby žáků, vztah mezi učitelem a </a:t>
            </a:r>
            <a:r>
              <a:rPr lang="cs-CZ" sz="2000" dirty="0" smtClean="0"/>
              <a:t>žákem, zaměřuje se na </a:t>
            </a:r>
            <a:r>
              <a:rPr lang="cs-CZ" sz="2000" b="1" dirty="0" smtClean="0"/>
              <a:t>učivo a cíle. </a:t>
            </a:r>
            <a:r>
              <a:rPr lang="cs-CZ" sz="2000" dirty="0" smtClean="0"/>
              <a:t>Zabývá se primárně tím, k jakému účelu budou znalosti využity, znalosti nejsou cílem samy o sobě, ale prostředkem k uvádění žáka do vědění a poznání směřující k vývoji lidského druhu</a:t>
            </a:r>
            <a:r>
              <a:rPr lang="cs-CZ" sz="2000" b="1" dirty="0" smtClean="0"/>
              <a:t>. </a:t>
            </a:r>
            <a:r>
              <a:rPr lang="cs-CZ" sz="2000" dirty="0" smtClean="0"/>
              <a:t>Usiluje o výchovu ušlechtilé a kompetentní osobnosti, intelektuální dědictví, povzbuzuje žáka ke </a:t>
            </a:r>
            <a:r>
              <a:rPr lang="cs-CZ" sz="2000" dirty="0" err="1" smtClean="0"/>
              <a:t>shromaždování</a:t>
            </a:r>
            <a:r>
              <a:rPr lang="cs-CZ" sz="2000" dirty="0" smtClean="0"/>
              <a:t> moudrosti a poznání, cílem jsou vznešené ideály, hledání pravdy, poznání a krásy. Podporuje skepticismus a autonomii.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86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Typologie vyučovacích stylů </a:t>
            </a:r>
            <a:r>
              <a:rPr lang="cs-CZ" b="1" dirty="0" err="1" smtClean="0">
                <a:solidFill>
                  <a:srgbClr val="FF0000"/>
                </a:solidFill>
              </a:rPr>
              <a:t>Sternberg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Tzv. intelektové styly</a:t>
            </a:r>
          </a:p>
          <a:p>
            <a:r>
              <a:rPr lang="cs-CZ" sz="2000" b="1" dirty="0" smtClean="0"/>
              <a:t>Monarchistický</a:t>
            </a:r>
            <a:r>
              <a:rPr lang="cs-CZ" sz="2000" dirty="0" smtClean="0"/>
              <a:t> -  definován orientací na jednotlivý cíl nebo potřebu, připouští jedinou cestu k vytyčenému cíli, netolerantní, rigidní, má tendenci zjednodušovat problémy, nezajímá se o příčiny.</a:t>
            </a:r>
          </a:p>
          <a:p>
            <a:r>
              <a:rPr lang="cs-CZ" sz="2000" b="1" dirty="0" smtClean="0"/>
              <a:t>Hierarchický </a:t>
            </a:r>
            <a:r>
              <a:rPr lang="cs-CZ" sz="2000" dirty="0" smtClean="0"/>
              <a:t>– definuje více cílů a pořadí jejich dosahování, učitelé jsou tolerantní a flexibilní.</a:t>
            </a:r>
          </a:p>
          <a:p>
            <a:r>
              <a:rPr lang="cs-CZ" sz="2000" b="1" dirty="0" smtClean="0"/>
              <a:t>Oligarchický</a:t>
            </a:r>
            <a:r>
              <a:rPr lang="cs-CZ" sz="2000" dirty="0" smtClean="0"/>
              <a:t> – potíže s vymezováním priorit a cílů, je nerozhodný, upřednostňuje komplexnost, která vede k složitosti a nepřehlednosti.</a:t>
            </a:r>
          </a:p>
          <a:p>
            <a:r>
              <a:rPr lang="cs-CZ" sz="2000" b="1" dirty="0" smtClean="0"/>
              <a:t>Anarchistický</a:t>
            </a:r>
            <a:r>
              <a:rPr lang="cs-CZ" sz="2000" dirty="0" smtClean="0"/>
              <a:t> – vymezuje velké množství cílů, nejasně chápané, přistupuje k problémům náhodně, chová se nevyzpytatelně, zbrklý v rozhodování, jindy váhavý.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3196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Vyučovací styl učitele a učební styl žáka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1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Diagnostika učebních stylů žáků je klíčová pro efektivitu výuky.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Učitel pak volí didaktické zpracování, metody, učivo.</a:t>
            </a:r>
          </a:p>
          <a:p>
            <a:endParaRPr lang="cs-CZ" dirty="0"/>
          </a:p>
          <a:p>
            <a:r>
              <a:rPr lang="cs-CZ" dirty="0" smtClean="0"/>
              <a:t>Má </a:t>
            </a:r>
            <a:r>
              <a:rPr lang="cs-CZ" dirty="0"/>
              <a:t>učitel možnost ovlivňovat styly učení svých žáků?</a:t>
            </a:r>
          </a:p>
          <a:p>
            <a:endParaRPr lang="cs-CZ" dirty="0"/>
          </a:p>
          <a:p>
            <a:r>
              <a:rPr lang="cs-CZ" dirty="0"/>
              <a:t>Má možnost ovlivňovat vlastní vyučovací styl?</a:t>
            </a:r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Vyučovací styl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Zamyslete se : </a:t>
            </a:r>
          </a:p>
          <a:p>
            <a:r>
              <a:rPr lang="cs-CZ" dirty="0" smtClean="0"/>
              <a:t>Volba vlastního vyučovacího stylu. Jaký učební styl vám vyhovuje?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Kdo je skutečně dobrý učitel?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Učební styl žáka  a  vyučovací styl učitele, je zde souvislost?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2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Fenstermacher</a:t>
            </a:r>
            <a:r>
              <a:rPr lang="cs-CZ" dirty="0" smtClean="0"/>
              <a:t>, </a:t>
            </a:r>
            <a:r>
              <a:rPr lang="cs-CZ" dirty="0" err="1" smtClean="0"/>
              <a:t>Soltis</a:t>
            </a:r>
            <a:r>
              <a:rPr lang="cs-CZ" dirty="0" smtClean="0"/>
              <a:t>. (2008).</a:t>
            </a:r>
            <a:r>
              <a:rPr lang="cs-CZ" b="1" dirty="0" smtClean="0"/>
              <a:t>Vyučovací styl</a:t>
            </a:r>
            <a:r>
              <a:rPr lang="cs-CZ" dirty="0" smtClean="0"/>
              <a:t>. Praha: Portál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Kosíková</a:t>
            </a:r>
            <a:r>
              <a:rPr lang="cs-CZ" dirty="0"/>
              <a:t>, V. (2011) </a:t>
            </a:r>
            <a:r>
              <a:rPr lang="cs-CZ" b="1" dirty="0"/>
              <a:t>Psychologie vzdělávání a její </a:t>
            </a:r>
            <a:r>
              <a:rPr lang="cs-CZ" b="1" dirty="0" err="1"/>
              <a:t>psychodidaktické</a:t>
            </a:r>
            <a:r>
              <a:rPr lang="cs-CZ" b="1" dirty="0"/>
              <a:t> aspekty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Škoda, J., </a:t>
            </a:r>
            <a:r>
              <a:rPr lang="cs-CZ" dirty="0" err="1"/>
              <a:t>Doulík</a:t>
            </a:r>
            <a:r>
              <a:rPr lang="cs-CZ" dirty="0"/>
              <a:t>, P. (2011) </a:t>
            </a:r>
            <a:r>
              <a:rPr lang="cs-CZ" b="1" dirty="0"/>
              <a:t>Psychodidaktika.  </a:t>
            </a:r>
            <a:r>
              <a:rPr lang="cs-CZ" dirty="0"/>
              <a:t>Metody efektivního a smysluplného učení a vyučování. Vyd. 1. Praha: </a:t>
            </a:r>
            <a:r>
              <a:rPr lang="cs-CZ" dirty="0" err="1"/>
              <a:t>Grada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(2013). </a:t>
            </a:r>
            <a:r>
              <a:rPr lang="cs-CZ" b="1" dirty="0" smtClean="0"/>
              <a:t>Pedagogická psychologie</a:t>
            </a:r>
            <a:r>
              <a:rPr lang="cs-CZ" dirty="0" smtClean="0"/>
              <a:t>. Portál.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00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086" y="44624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Vyučovací styl učitele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0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3913" y="1193202"/>
            <a:ext cx="7467600" cy="4873625"/>
          </a:xfrm>
        </p:spPr>
        <p:txBody>
          <a:bodyPr/>
          <a:lstStyle/>
          <a:p>
            <a:r>
              <a:rPr lang="cs-CZ" b="1" dirty="0" smtClean="0"/>
              <a:t>Individuálně specifický způsob vyučování, který v určitém období a v určitém kontextu učitel preferuje. </a:t>
            </a:r>
            <a:r>
              <a:rPr lang="cs-CZ" sz="1800" b="1" dirty="0" smtClean="0"/>
              <a:t>(Škoda, </a:t>
            </a:r>
            <a:r>
              <a:rPr lang="cs-CZ" sz="1800" b="1" dirty="0" err="1" smtClean="0"/>
              <a:t>Doulík</a:t>
            </a:r>
            <a:r>
              <a:rPr lang="cs-CZ" sz="1800" b="1" dirty="0" smtClean="0"/>
              <a:t>, 2011)</a:t>
            </a:r>
          </a:p>
          <a:p>
            <a:r>
              <a:rPr lang="cs-CZ" dirty="0" smtClean="0"/>
              <a:t>Projevuje se konkrétními strategiemi a způsoby řízení učební činnosti žáků, volbou organizačních forem, metod a postupů, preferencí typů materiálních didaktických prostředků, volbou komunikačních schémat během vyučování. Vychází z kognitivního stylu učitele a jeho preferencí určitých typů informací. </a:t>
            </a:r>
            <a:r>
              <a:rPr lang="cs-CZ" sz="1800" dirty="0" smtClean="0"/>
              <a:t>(Škoda, </a:t>
            </a:r>
            <a:r>
              <a:rPr lang="cs-CZ" sz="1800" dirty="0" err="1" smtClean="0"/>
              <a:t>Doulík</a:t>
            </a:r>
            <a:r>
              <a:rPr lang="cs-CZ" sz="1800" dirty="0" smtClean="0"/>
              <a:t>, 2011, s.68)</a:t>
            </a:r>
          </a:p>
          <a:p>
            <a:r>
              <a:rPr lang="cs-CZ" dirty="0" smtClean="0"/>
              <a:t>Je to svébytný postup, jímž učitel vyučuje. Má charakter </a:t>
            </a:r>
            <a:r>
              <a:rPr lang="cs-CZ" dirty="0" err="1" smtClean="0"/>
              <a:t>metastrategie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(Mareš, 2003)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1556"/>
            <a:ext cx="5086350" cy="863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00CC00"/>
                </a:solidFill>
              </a:rPr>
              <a:t/>
            </a:r>
            <a:br>
              <a:rPr lang="cs-CZ" sz="3200" b="1" dirty="0" smtClean="0">
                <a:solidFill>
                  <a:srgbClr val="00CC00"/>
                </a:solidFill>
              </a:rPr>
            </a:br>
            <a:r>
              <a:rPr lang="cs-CZ" sz="3200" b="1" dirty="0">
                <a:solidFill>
                  <a:srgbClr val="00CC00"/>
                </a:solidFill>
              </a:rPr>
              <a:t/>
            </a:r>
            <a:br>
              <a:rPr lang="cs-CZ" sz="3200" b="1" dirty="0">
                <a:solidFill>
                  <a:srgbClr val="00CC00"/>
                </a:solidFill>
              </a:rPr>
            </a:br>
            <a:r>
              <a:rPr lang="cs-CZ" sz="3200" b="1" dirty="0" smtClean="0">
                <a:solidFill>
                  <a:srgbClr val="00CC00"/>
                </a:solidFill>
              </a:rPr>
              <a:t/>
            </a:r>
            <a:br>
              <a:rPr lang="cs-CZ" sz="3200" b="1" dirty="0" smtClean="0">
                <a:solidFill>
                  <a:srgbClr val="00CC00"/>
                </a:solidFill>
              </a:rPr>
            </a:br>
            <a:r>
              <a:rPr lang="cs-CZ" sz="3200" b="1" dirty="0">
                <a:solidFill>
                  <a:srgbClr val="00CC00"/>
                </a:solidFill>
              </a:rPr>
              <a:t/>
            </a:r>
            <a:br>
              <a:rPr lang="cs-CZ" sz="3200" b="1" dirty="0">
                <a:solidFill>
                  <a:srgbClr val="00CC00"/>
                </a:solidFill>
              </a:rPr>
            </a:br>
            <a:r>
              <a:rPr lang="cs-CZ" sz="3200" b="1" dirty="0" smtClean="0">
                <a:solidFill>
                  <a:srgbClr val="00CC00"/>
                </a:solidFill>
              </a:rPr>
              <a:t/>
            </a:r>
            <a:br>
              <a:rPr lang="cs-CZ" sz="3200" b="1" dirty="0" smtClean="0">
                <a:solidFill>
                  <a:srgbClr val="00CC00"/>
                </a:solidFill>
              </a:rPr>
            </a:br>
            <a:r>
              <a:rPr lang="cs-CZ" sz="3200" b="1" dirty="0">
                <a:solidFill>
                  <a:srgbClr val="00CC00"/>
                </a:solidFill>
              </a:rPr>
              <a:t/>
            </a:r>
            <a:br>
              <a:rPr lang="cs-CZ" sz="3200" b="1" dirty="0">
                <a:solidFill>
                  <a:srgbClr val="00CC00"/>
                </a:solidFill>
              </a:rPr>
            </a:br>
            <a:r>
              <a:rPr lang="cs-CZ" sz="3200" b="1" dirty="0" smtClean="0">
                <a:solidFill>
                  <a:srgbClr val="00CC00"/>
                </a:solidFill>
              </a:rPr>
              <a:t/>
            </a:r>
            <a:br>
              <a:rPr lang="cs-CZ" sz="3200" b="1" dirty="0" smtClean="0">
                <a:solidFill>
                  <a:srgbClr val="00CC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Vyučovací styl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5156"/>
            <a:ext cx="7789813" cy="5091707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Společně s učebním stylem je jeho základem, jádrem kognitivní styl jedince, s jeho preferencí určitého typu informací (obtížně ovlivnitelný, vrozený).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Vyučovací styl je </a:t>
            </a:r>
            <a:r>
              <a:rPr lang="cs-CZ" sz="2000" b="1" dirty="0" smtClean="0"/>
              <a:t>zejména ovlivněn učitelovým pojetím výuky</a:t>
            </a:r>
            <a:r>
              <a:rPr lang="cs-CZ" sz="2000" dirty="0" smtClean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Učitelovo pojetí je součástí učitelova profesního </a:t>
            </a:r>
            <a:r>
              <a:rPr lang="cs-CZ" sz="2000" dirty="0"/>
              <a:t>já. Učitelovo pojetí výuky (učitelova každodenní filosofie týkající se způsobu výběru učiva, výukových metod, komunikace se žáky apod</a:t>
            </a:r>
            <a:r>
              <a:rPr lang="cs-CZ" sz="2000" dirty="0" smtClean="0"/>
              <a:t>.)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Nejvíce ovlivnitelné jsou učitelovy vědomosti a dovednosti a způsoby řešení </a:t>
            </a:r>
            <a:r>
              <a:rPr lang="cs-CZ" sz="2000" dirty="0" err="1" smtClean="0"/>
              <a:t>ped</a:t>
            </a:r>
            <a:r>
              <a:rPr lang="cs-CZ" sz="2000" dirty="0" smtClean="0"/>
              <a:t>. situací.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Často </a:t>
            </a:r>
            <a:r>
              <a:rPr lang="cs-CZ" sz="2000" dirty="0" smtClean="0"/>
              <a:t>se překrývá </a:t>
            </a:r>
            <a:r>
              <a:rPr lang="cs-CZ" sz="2000" dirty="0"/>
              <a:t>s výchovnými styly  (autoritativní, liberální, demokratický</a:t>
            </a:r>
            <a:r>
              <a:rPr lang="cs-CZ" sz="2000" dirty="0" smtClean="0"/>
              <a:t>), nelze je však chápat jako synonyma</a:t>
            </a:r>
            <a:endParaRPr lang="cs-CZ" sz="20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cs-CZ" sz="3200" dirty="0"/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1403350" y="6462713"/>
            <a:ext cx="7358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Vyučovací styl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Učitel pomocí učiva zprostředkovává vědění a zároveň kultivuje a rozvíjí žákovu osobnost a to prostřednictvím svého vyučovacího stylu.</a:t>
            </a:r>
          </a:p>
          <a:p>
            <a:r>
              <a:rPr lang="cs-CZ" sz="2000" dirty="0" smtClean="0"/>
              <a:t>Vyučovací styl  zahrnuje odborné, pedagogické, didaktické, psychologické kompetence jako předpoklady k vykonávání  pedagogické činnosti, včetně osobních charakteristik každého učitele. Je relativně stabilní, obtížně se mění. (Kosíková, 2011, s. 195)</a:t>
            </a:r>
          </a:p>
          <a:p>
            <a:r>
              <a:rPr lang="cs-CZ" sz="2000" dirty="0" smtClean="0"/>
              <a:t>Je to mnohovrstvá množina. Nejhlubší vrstvou je </a:t>
            </a:r>
            <a:r>
              <a:rPr lang="cs-CZ" sz="2000" b="1" dirty="0" smtClean="0"/>
              <a:t>kognitivní styl</a:t>
            </a:r>
            <a:r>
              <a:rPr lang="cs-CZ" sz="2000" dirty="0" smtClean="0"/>
              <a:t>, dále </a:t>
            </a:r>
            <a:r>
              <a:rPr lang="cs-CZ" sz="2000" b="1" dirty="0" smtClean="0"/>
              <a:t>učitelovo pojetí výuky </a:t>
            </a:r>
            <a:r>
              <a:rPr lang="cs-CZ" sz="2000" dirty="0" smtClean="0"/>
              <a:t>a učitelovy </a:t>
            </a:r>
            <a:r>
              <a:rPr lang="cs-CZ" sz="2000" b="1" dirty="0" smtClean="0"/>
              <a:t>způsoby řešení pedagogických situací</a:t>
            </a:r>
            <a:r>
              <a:rPr lang="cs-CZ" sz="2000" dirty="0" smtClean="0"/>
              <a:t>, které jsou ovlivněny jeho zkušenostmi a vzděláním a nejvíce ovlivnitelná je vrstva </a:t>
            </a:r>
            <a:r>
              <a:rPr lang="cs-CZ" sz="2000" b="1" dirty="0" smtClean="0"/>
              <a:t>učitelových pedagogických vědomostí a dovedností. </a:t>
            </a:r>
          </a:p>
        </p:txBody>
      </p:sp>
    </p:spTree>
    <p:extLst>
      <p:ext uri="{BB962C8B-B14F-4D97-AF65-F5344CB8AC3E}">
        <p14:creationId xmlns:p14="http://schemas.microsoft.com/office/powerpoint/2010/main" val="158915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Typy vyučovacích stylů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Typologie podle </a:t>
            </a:r>
            <a:r>
              <a:rPr lang="cs-CZ" b="1" dirty="0" err="1" smtClean="0"/>
              <a:t>Witkina</a:t>
            </a:r>
            <a:r>
              <a:rPr lang="cs-CZ" b="1" dirty="0" smtClean="0"/>
              <a:t> (</a:t>
            </a:r>
            <a:r>
              <a:rPr lang="cs-CZ" dirty="0" smtClean="0"/>
              <a:t>podle kognitivního stylu)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GLOBÁLNÍ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komplexní vnímání, prvky chápe v kontextu situace, více </a:t>
            </a:r>
            <a:r>
              <a:rPr lang="cs-CZ" b="1" dirty="0" err="1" smtClean="0"/>
              <a:t>paidotrop</a:t>
            </a:r>
            <a:r>
              <a:rPr lang="cs-CZ" dirty="0" smtClean="0"/>
              <a:t>, empatičtější, častěji se přizpůsobuje potřebám a přáním žáků, rovnoměrný rozvoj všech složek osobnosti, ne jen získávání vědomostí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ANALYTICKÝ</a:t>
            </a:r>
            <a:r>
              <a:rPr lang="cs-CZ" b="1" dirty="0" smtClean="0"/>
              <a:t> </a:t>
            </a:r>
            <a:r>
              <a:rPr lang="cs-CZ" dirty="0" smtClean="0"/>
              <a:t>– vnímá více jednotlivé prvky, odlišuje od kontextu situace, spíše </a:t>
            </a:r>
            <a:r>
              <a:rPr lang="cs-CZ" b="1" dirty="0" err="1" smtClean="0"/>
              <a:t>logotrop</a:t>
            </a:r>
            <a:r>
              <a:rPr lang="cs-CZ" b="1" dirty="0" smtClean="0"/>
              <a:t>,</a:t>
            </a:r>
            <a:r>
              <a:rPr lang="cs-CZ" dirty="0" smtClean="0"/>
              <a:t>  orientace na výkon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Typy vyučovacích </a:t>
            </a:r>
            <a:r>
              <a:rPr lang="cs-CZ" b="1" dirty="0" smtClean="0">
                <a:solidFill>
                  <a:srgbClr val="FF0000"/>
                </a:solidFill>
              </a:rPr>
              <a:t>stylů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Typologie podle </a:t>
            </a:r>
            <a:r>
              <a:rPr lang="cs-CZ" sz="2000" b="1" dirty="0" err="1" smtClean="0"/>
              <a:t>Fenstermachera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Soltise</a:t>
            </a:r>
            <a:r>
              <a:rPr lang="cs-CZ" sz="2000" b="1" dirty="0" smtClean="0"/>
              <a:t>, 2008</a:t>
            </a:r>
            <a:endParaRPr lang="cs-CZ" sz="2000" dirty="0" smtClean="0"/>
          </a:p>
          <a:p>
            <a:r>
              <a:rPr lang="cs-CZ" sz="3200" b="1" dirty="0" smtClean="0"/>
              <a:t>Manažerský (exekutivní)</a:t>
            </a:r>
          </a:p>
          <a:p>
            <a:endParaRPr lang="cs-CZ" sz="3200" b="1" dirty="0"/>
          </a:p>
          <a:p>
            <a:r>
              <a:rPr lang="cs-CZ" sz="3200" b="1" dirty="0" smtClean="0"/>
              <a:t>Facilitační</a:t>
            </a:r>
          </a:p>
          <a:p>
            <a:endParaRPr lang="cs-CZ" sz="3200" b="1" dirty="0"/>
          </a:p>
          <a:p>
            <a:r>
              <a:rPr lang="cs-CZ" sz="3200" b="1" dirty="0"/>
              <a:t>Liberální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417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Typy vyučovacích </a:t>
            </a:r>
            <a:r>
              <a:rPr lang="cs-CZ" b="1" dirty="0" smtClean="0">
                <a:solidFill>
                  <a:srgbClr val="FF0000"/>
                </a:solidFill>
              </a:rPr>
              <a:t>stylů </a:t>
            </a:r>
            <a:r>
              <a:rPr lang="cs-CZ" sz="2000" b="1" dirty="0" smtClean="0">
                <a:solidFill>
                  <a:srgbClr val="FF0000"/>
                </a:solidFill>
              </a:rPr>
              <a:t>(</a:t>
            </a:r>
            <a:r>
              <a:rPr lang="cs-CZ" sz="2000" b="1" dirty="0" err="1" smtClean="0">
                <a:solidFill>
                  <a:srgbClr val="FF0000"/>
                </a:solidFill>
              </a:rPr>
              <a:t>Fenstermacher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soltis</a:t>
            </a:r>
            <a:r>
              <a:rPr lang="cs-CZ" sz="2000" b="1" dirty="0" smtClean="0">
                <a:solidFill>
                  <a:srgbClr val="FF0000"/>
                </a:solidFill>
              </a:rPr>
              <a:t>, 2008)</a:t>
            </a:r>
            <a:r>
              <a:rPr lang="cs-CZ" sz="2000" b="1" dirty="0">
                <a:solidFill>
                  <a:srgbClr val="FF0000"/>
                </a:solidFill>
              </a:rPr>
              <a:t/>
            </a:r>
            <a:br>
              <a:rPr lang="cs-CZ" sz="2000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 smtClean="0"/>
              <a:t>Rozlišují typy vyučovacích stylů podle společného rámce</a:t>
            </a:r>
          </a:p>
          <a:p>
            <a:r>
              <a:rPr lang="cs-CZ" sz="3600" b="1" dirty="0" smtClean="0"/>
              <a:t>M – metody</a:t>
            </a:r>
          </a:p>
          <a:p>
            <a:r>
              <a:rPr lang="cs-CZ" sz="3600" b="1" dirty="0" smtClean="0"/>
              <a:t>Ž – potřeby žáka</a:t>
            </a:r>
          </a:p>
          <a:p>
            <a:r>
              <a:rPr lang="cs-CZ" sz="3600" b="1" dirty="0" smtClean="0"/>
              <a:t>U – učivo</a:t>
            </a:r>
          </a:p>
          <a:p>
            <a:r>
              <a:rPr lang="cs-CZ" sz="3600" b="1" dirty="0" smtClean="0"/>
              <a:t>C – cíle</a:t>
            </a:r>
          </a:p>
          <a:p>
            <a:r>
              <a:rPr lang="cs-CZ" sz="3600" b="1" dirty="0" smtClean="0"/>
              <a:t>I – interakce učitel  x žák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53396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Typy vyučovacích stylů 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460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Manažerský</a:t>
            </a:r>
            <a:r>
              <a:rPr lang="cs-CZ" b="1" dirty="0" smtClean="0"/>
              <a:t> </a:t>
            </a:r>
            <a:r>
              <a:rPr lang="cs-CZ" dirty="0" smtClean="0"/>
              <a:t>(exekutivní) – </a:t>
            </a:r>
            <a:r>
              <a:rPr lang="cs-CZ" b="1" dirty="0" smtClean="0"/>
              <a:t>učitel manažer učení, obsah vzdělávání a metody</a:t>
            </a:r>
            <a:r>
              <a:rPr lang="cs-CZ" dirty="0" smtClean="0"/>
              <a:t>, menší důraz na potřeby žáků, transmise znalostí, dobrý organizátor, efektivní učení, systematický, zdůrazňuje </a:t>
            </a:r>
            <a:r>
              <a:rPr lang="cs-CZ" b="1" dirty="0" smtClean="0"/>
              <a:t>metody M, učivo U</a:t>
            </a:r>
            <a:r>
              <a:rPr lang="cs-CZ" dirty="0" smtClean="0"/>
              <a:t> znalosti. Zaměřuje se na výsledky, na to, jak znalosti získávat, hlavní cíl je dobré zvládnutí učiva, efektivní řízení učebních procesů, menší důraz na vnímání potřeb žáků (řízení třídy, nakládání s časem ve třídě). Podporuje poslušnost a konformitu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Typy vyučovacích stylů 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Facilitační </a:t>
            </a:r>
            <a:r>
              <a:rPr lang="cs-CZ" b="1" dirty="0"/>
              <a:t>–</a:t>
            </a:r>
            <a:r>
              <a:rPr lang="cs-CZ" dirty="0"/>
              <a:t> </a:t>
            </a:r>
            <a:r>
              <a:rPr lang="cs-CZ" b="1" dirty="0"/>
              <a:t>rozvoj osobnosti </a:t>
            </a:r>
            <a:r>
              <a:rPr lang="cs-CZ" b="1" dirty="0" smtClean="0"/>
              <a:t>žáka Ž</a:t>
            </a:r>
            <a:r>
              <a:rPr lang="cs-CZ" dirty="0" smtClean="0"/>
              <a:t>, vzdělávací cíle C, vztahy </a:t>
            </a:r>
            <a:r>
              <a:rPr lang="cs-CZ" dirty="0"/>
              <a:t>a interakce s žákem, zvládnutí učiva není cílem, ale prostředek k dosažení rozvoje individuality žáka, zaměřuje se, </a:t>
            </a:r>
            <a:r>
              <a:rPr lang="cs-CZ" b="1" dirty="0"/>
              <a:t>na žáka</a:t>
            </a:r>
            <a:r>
              <a:rPr lang="cs-CZ" dirty="0"/>
              <a:t>, vztahy, cíle</a:t>
            </a:r>
            <a:r>
              <a:rPr lang="cs-CZ" dirty="0" smtClean="0"/>
              <a:t>. Vnímá žáka jako někoho, kdo přichází do školy již s velkým množstvím znalostí a vědomostí,  povzbuzuje, pečuje o jeho osobnostní rozvoj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(humanistická psy, konstruktivismus, mnohočetná inteligence)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785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5554</TotalTime>
  <Words>941</Words>
  <Application>Microsoft Office PowerPoint</Application>
  <PresentationFormat>Předvádění na obrazovce (4:3)</PresentationFormat>
  <Paragraphs>73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Schoolbook</vt:lpstr>
      <vt:lpstr>Wingdings</vt:lpstr>
      <vt:lpstr>Wingdings 2</vt:lpstr>
      <vt:lpstr>Arkýř</vt:lpstr>
      <vt:lpstr>psychologie</vt:lpstr>
      <vt:lpstr>Vyučovací styl učitele</vt:lpstr>
      <vt:lpstr>       Vyučovací styl </vt:lpstr>
      <vt:lpstr>Vyučovací styl</vt:lpstr>
      <vt:lpstr>Typy vyučovacích stylů</vt:lpstr>
      <vt:lpstr>Typy vyučovacích stylů </vt:lpstr>
      <vt:lpstr>Typy vyučovacích stylů (Fenstermacher, soltis, 2008) </vt:lpstr>
      <vt:lpstr>Typy vyučovacích stylů  </vt:lpstr>
      <vt:lpstr>Typy vyučovacích stylů  </vt:lpstr>
      <vt:lpstr>Typy vyučovacích stylů</vt:lpstr>
      <vt:lpstr>Typologie vyučovacích stylů Sternberg</vt:lpstr>
      <vt:lpstr>Vyučovací styl učitele a učební styl žáka </vt:lpstr>
      <vt:lpstr>Vyučovací styl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216</cp:revision>
  <dcterms:created xsi:type="dcterms:W3CDTF">2010-10-29T12:24:12Z</dcterms:created>
  <dcterms:modified xsi:type="dcterms:W3CDTF">2021-10-12T13:07:53Z</dcterms:modified>
</cp:coreProperties>
</file>