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90" r:id="rId12"/>
    <p:sldId id="296" r:id="rId13"/>
    <p:sldId id="294" r:id="rId14"/>
    <p:sldId id="309" r:id="rId15"/>
    <p:sldId id="310" r:id="rId16"/>
    <p:sldId id="311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12" r:id="rId42"/>
    <p:sldId id="306" r:id="rId43"/>
    <p:sldId id="307" r:id="rId44"/>
    <p:sldId id="308" r:id="rId45"/>
    <p:sldId id="313" r:id="rId46"/>
    <p:sldId id="272" r:id="rId4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še jméno" initials="" lastIdx="3" clrIdx="0"/>
  <p:cmAuthor id="1" name="Leona Mužíková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AB7E9-0F0A-47A4-A728-BF542DF8DBAE}" v="2" dt="2022-03-15T06:55:04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7" autoAdjust="0"/>
    <p:restoredTop sz="93112" autoAdjust="0"/>
  </p:normalViewPr>
  <p:slideViewPr>
    <p:cSldViewPr>
      <p:cViewPr varScale="1">
        <p:scale>
          <a:sx n="90" d="100"/>
          <a:sy n="90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 Mužíková" userId="2fe60682-e72d-44be-8a00-2b926b2d25e3" providerId="ADAL" clId="{E79AB7E9-0F0A-47A4-A728-BF542DF8DBAE}"/>
    <pc:docChg chg="custSel addSld modSld">
      <pc:chgData name="Leona Mužíková" userId="2fe60682-e72d-44be-8a00-2b926b2d25e3" providerId="ADAL" clId="{E79AB7E9-0F0A-47A4-A728-BF542DF8DBAE}" dt="2022-03-17T11:26:28.775" v="121" actId="20577"/>
      <pc:docMkLst>
        <pc:docMk/>
      </pc:docMkLst>
      <pc:sldChg chg="modSp mod">
        <pc:chgData name="Leona Mužíková" userId="2fe60682-e72d-44be-8a00-2b926b2d25e3" providerId="ADAL" clId="{E79AB7E9-0F0A-47A4-A728-BF542DF8DBAE}" dt="2022-03-15T06:32:40.089" v="52" actId="20577"/>
        <pc:sldMkLst>
          <pc:docMk/>
          <pc:sldMk cId="3031343625" sldId="302"/>
        </pc:sldMkLst>
        <pc:spChg chg="mod">
          <ac:chgData name="Leona Mužíková" userId="2fe60682-e72d-44be-8a00-2b926b2d25e3" providerId="ADAL" clId="{E79AB7E9-0F0A-47A4-A728-BF542DF8DBAE}" dt="2022-03-15T06:32:40.089" v="52" actId="20577"/>
          <ac:spMkLst>
            <pc:docMk/>
            <pc:sldMk cId="3031343625" sldId="302"/>
            <ac:spMk id="3" creationId="{00000000-0000-0000-0000-000000000000}"/>
          </ac:spMkLst>
        </pc:spChg>
      </pc:sldChg>
      <pc:sldChg chg="modSp mod">
        <pc:chgData name="Leona Mužíková" userId="2fe60682-e72d-44be-8a00-2b926b2d25e3" providerId="ADAL" clId="{E79AB7E9-0F0A-47A4-A728-BF542DF8DBAE}" dt="2022-03-17T11:26:28.775" v="121" actId="20577"/>
        <pc:sldMkLst>
          <pc:docMk/>
          <pc:sldMk cId="3111438353" sldId="311"/>
        </pc:sldMkLst>
        <pc:spChg chg="mod">
          <ac:chgData name="Leona Mužíková" userId="2fe60682-e72d-44be-8a00-2b926b2d25e3" providerId="ADAL" clId="{E79AB7E9-0F0A-47A4-A728-BF542DF8DBAE}" dt="2022-03-17T11:26:28.775" v="121" actId="20577"/>
          <ac:spMkLst>
            <pc:docMk/>
            <pc:sldMk cId="3111438353" sldId="311"/>
            <ac:spMk id="3" creationId="{00000000-0000-0000-0000-000000000000}"/>
          </ac:spMkLst>
        </pc:spChg>
      </pc:sldChg>
      <pc:sldChg chg="modSp new mod">
        <pc:chgData name="Leona Mužíková" userId="2fe60682-e72d-44be-8a00-2b926b2d25e3" providerId="ADAL" clId="{E79AB7E9-0F0A-47A4-A728-BF542DF8DBAE}" dt="2022-03-15T06:55:04.563" v="120" actId="20577"/>
        <pc:sldMkLst>
          <pc:docMk/>
          <pc:sldMk cId="275645069" sldId="313"/>
        </pc:sldMkLst>
        <pc:spChg chg="mod">
          <ac:chgData name="Leona Mužíková" userId="2fe60682-e72d-44be-8a00-2b926b2d25e3" providerId="ADAL" clId="{E79AB7E9-0F0A-47A4-A728-BF542DF8DBAE}" dt="2022-03-15T06:53:18.968" v="93" actId="20577"/>
          <ac:spMkLst>
            <pc:docMk/>
            <pc:sldMk cId="275645069" sldId="313"/>
            <ac:spMk id="2" creationId="{D32CD183-B41F-4E9F-A2B3-B7C558B43875}"/>
          </ac:spMkLst>
        </pc:spChg>
        <pc:spChg chg="mod">
          <ac:chgData name="Leona Mužíková" userId="2fe60682-e72d-44be-8a00-2b926b2d25e3" providerId="ADAL" clId="{E79AB7E9-0F0A-47A4-A728-BF542DF8DBAE}" dt="2022-03-15T06:55:04.563" v="120" actId="20577"/>
          <ac:spMkLst>
            <pc:docMk/>
            <pc:sldMk cId="275645069" sldId="313"/>
            <ac:spMk id="3" creationId="{3FC44D57-0B33-4AC8-99E8-5DC5E78A6600}"/>
          </ac:spMkLst>
        </pc:spChg>
      </pc:sldChg>
    </pc:docChg>
  </pc:docChgLst>
  <pc:docChgLst>
    <pc:chgData name="Leona Mužíková" userId="2fe60682-e72d-44be-8a00-2b926b2d25e3" providerId="ADAL" clId="{B6CDC7D1-BD63-4137-AAA5-8092051CA28F}"/>
    <pc:docChg chg="modSld">
      <pc:chgData name="Leona Mužíková" userId="2fe60682-e72d-44be-8a00-2b926b2d25e3" providerId="ADAL" clId="{B6CDC7D1-BD63-4137-AAA5-8092051CA28F}" dt="2021-05-21T07:52:43.849" v="2" actId="6549"/>
      <pc:docMkLst>
        <pc:docMk/>
      </pc:docMkLst>
      <pc:sldChg chg="modSp mod">
        <pc:chgData name="Leona Mužíková" userId="2fe60682-e72d-44be-8a00-2b926b2d25e3" providerId="ADAL" clId="{B6CDC7D1-BD63-4137-AAA5-8092051CA28F}" dt="2021-05-21T07:52:43.849" v="2" actId="6549"/>
        <pc:sldMkLst>
          <pc:docMk/>
          <pc:sldMk cId="1447736421" sldId="308"/>
        </pc:sldMkLst>
        <pc:spChg chg="mod">
          <ac:chgData name="Leona Mužíková" userId="2fe60682-e72d-44be-8a00-2b926b2d25e3" providerId="ADAL" clId="{B6CDC7D1-BD63-4137-AAA5-8092051CA28F}" dt="2021-05-21T07:52:43.849" v="2" actId="6549"/>
          <ac:spMkLst>
            <pc:docMk/>
            <pc:sldMk cId="1447736421" sldId="308"/>
            <ac:spMk id="3" creationId="{00000000-0000-0000-0000-000000000000}"/>
          </ac:spMkLst>
        </pc:spChg>
      </pc:sldChg>
    </pc:docChg>
  </pc:docChgLst>
  <pc:docChgLst>
    <pc:chgData name="Leona Mužíková" userId="2fe60682-e72d-44be-8a00-2b926b2d25e3" providerId="ADAL" clId="{C5D4DC9A-DFBB-4E4C-8881-578CF863D67D}"/>
    <pc:docChg chg="modSld">
      <pc:chgData name="Leona Mužíková" userId="2fe60682-e72d-44be-8a00-2b926b2d25e3" providerId="ADAL" clId="{C5D4DC9A-DFBB-4E4C-8881-578CF863D67D}" dt="2021-05-04T07:18:34.411" v="15" actId="207"/>
      <pc:docMkLst>
        <pc:docMk/>
      </pc:docMkLst>
      <pc:sldChg chg="modSp mod">
        <pc:chgData name="Leona Mužíková" userId="2fe60682-e72d-44be-8a00-2b926b2d25e3" providerId="ADAL" clId="{C5D4DC9A-DFBB-4E4C-8881-578CF863D67D}" dt="2021-05-04T07:09:03.653" v="1" actId="207"/>
        <pc:sldMkLst>
          <pc:docMk/>
          <pc:sldMk cId="921356015" sldId="294"/>
        </pc:sldMkLst>
        <pc:spChg chg="mod">
          <ac:chgData name="Leona Mužíková" userId="2fe60682-e72d-44be-8a00-2b926b2d25e3" providerId="ADAL" clId="{C5D4DC9A-DFBB-4E4C-8881-578CF863D67D}" dt="2021-05-04T07:09:03.653" v="1" actId="207"/>
          <ac:spMkLst>
            <pc:docMk/>
            <pc:sldMk cId="921356015" sldId="294"/>
            <ac:spMk id="21506" creationId="{00000000-0000-0000-0000-000000000000}"/>
          </ac:spMkLst>
        </pc:spChg>
      </pc:sldChg>
      <pc:sldChg chg="modSp mod">
        <pc:chgData name="Leona Mužíková" userId="2fe60682-e72d-44be-8a00-2b926b2d25e3" providerId="ADAL" clId="{C5D4DC9A-DFBB-4E4C-8881-578CF863D67D}" dt="2021-05-04T07:08:59.491" v="0" actId="207"/>
        <pc:sldMkLst>
          <pc:docMk/>
          <pc:sldMk cId="1452932391" sldId="296"/>
        </pc:sldMkLst>
        <pc:spChg chg="mod">
          <ac:chgData name="Leona Mužíková" userId="2fe60682-e72d-44be-8a00-2b926b2d25e3" providerId="ADAL" clId="{C5D4DC9A-DFBB-4E4C-8881-578CF863D67D}" dt="2021-05-04T07:08:59.491" v="0" actId="207"/>
          <ac:spMkLst>
            <pc:docMk/>
            <pc:sldMk cId="1452932391" sldId="296"/>
            <ac:spMk id="2" creationId="{00000000-0000-0000-0000-000000000000}"/>
          </ac:spMkLst>
        </pc:spChg>
      </pc:sldChg>
      <pc:sldChg chg="modSp mod">
        <pc:chgData name="Leona Mužíková" userId="2fe60682-e72d-44be-8a00-2b926b2d25e3" providerId="ADAL" clId="{C5D4DC9A-DFBB-4E4C-8881-578CF863D67D}" dt="2021-05-04T07:16:45.908" v="4" actId="207"/>
        <pc:sldMkLst>
          <pc:docMk/>
          <pc:sldMk cId="2560304537" sldId="297"/>
        </pc:sldMkLst>
        <pc:spChg chg="mod">
          <ac:chgData name="Leona Mužíková" userId="2fe60682-e72d-44be-8a00-2b926b2d25e3" providerId="ADAL" clId="{C5D4DC9A-DFBB-4E4C-8881-578CF863D67D}" dt="2021-05-04T07:16:45.908" v="4" actId="207"/>
          <ac:spMkLst>
            <pc:docMk/>
            <pc:sldMk cId="2560304537" sldId="297"/>
            <ac:spMk id="2" creationId="{00000000-0000-0000-0000-000000000000}"/>
          </ac:spMkLst>
        </pc:spChg>
      </pc:sldChg>
      <pc:sldChg chg="addSp modSp mod">
        <pc:chgData name="Leona Mužíková" userId="2fe60682-e72d-44be-8a00-2b926b2d25e3" providerId="ADAL" clId="{C5D4DC9A-DFBB-4E4C-8881-578CF863D67D}" dt="2021-05-04T07:17:57.300" v="7" actId="1076"/>
        <pc:sldMkLst>
          <pc:docMk/>
          <pc:sldMk cId="3812010745" sldId="299"/>
        </pc:sldMkLst>
        <pc:picChg chg="add mod">
          <ac:chgData name="Leona Mužíková" userId="2fe60682-e72d-44be-8a00-2b926b2d25e3" providerId="ADAL" clId="{C5D4DC9A-DFBB-4E4C-8881-578CF863D67D}" dt="2021-05-04T07:17:57.300" v="7" actId="1076"/>
          <ac:picMkLst>
            <pc:docMk/>
            <pc:sldMk cId="3812010745" sldId="299"/>
            <ac:picMk id="3" creationId="{679ADC22-3447-4518-AC55-C64C839BEB72}"/>
          </ac:picMkLst>
        </pc:picChg>
      </pc:sldChg>
      <pc:sldChg chg="addSp modSp mod">
        <pc:chgData name="Leona Mužíková" userId="2fe60682-e72d-44be-8a00-2b926b2d25e3" providerId="ADAL" clId="{C5D4DC9A-DFBB-4E4C-8881-578CF863D67D}" dt="2021-05-04T07:18:05.675" v="9" actId="1076"/>
        <pc:sldMkLst>
          <pc:docMk/>
          <pc:sldMk cId="1645601769" sldId="300"/>
        </pc:sldMkLst>
        <pc:picChg chg="add mod">
          <ac:chgData name="Leona Mužíková" userId="2fe60682-e72d-44be-8a00-2b926b2d25e3" providerId="ADAL" clId="{C5D4DC9A-DFBB-4E4C-8881-578CF863D67D}" dt="2021-05-04T07:18:05.675" v="9" actId="1076"/>
          <ac:picMkLst>
            <pc:docMk/>
            <pc:sldMk cId="1645601769" sldId="300"/>
            <ac:picMk id="3" creationId="{CCFCECCF-3769-4B8B-BF70-1E1D4EA19844}"/>
          </ac:picMkLst>
        </pc:picChg>
      </pc:sldChg>
      <pc:sldChg chg="addSp modSp mod">
        <pc:chgData name="Leona Mužíková" userId="2fe60682-e72d-44be-8a00-2b926b2d25e3" providerId="ADAL" clId="{C5D4DC9A-DFBB-4E4C-8881-578CF863D67D}" dt="2021-05-04T07:18:19.925" v="14" actId="1076"/>
        <pc:sldMkLst>
          <pc:docMk/>
          <pc:sldMk cId="3742625335" sldId="301"/>
        </pc:sldMkLst>
        <pc:picChg chg="add mod">
          <ac:chgData name="Leona Mužíková" userId="2fe60682-e72d-44be-8a00-2b926b2d25e3" providerId="ADAL" clId="{C5D4DC9A-DFBB-4E4C-8881-578CF863D67D}" dt="2021-05-04T07:18:19.925" v="14" actId="1076"/>
          <ac:picMkLst>
            <pc:docMk/>
            <pc:sldMk cId="3742625335" sldId="301"/>
            <ac:picMk id="3" creationId="{E0A2CA27-115D-416B-A554-B14931B62498}"/>
          </ac:picMkLst>
        </pc:picChg>
        <pc:picChg chg="mod">
          <ac:chgData name="Leona Mužíková" userId="2fe60682-e72d-44be-8a00-2b926b2d25e3" providerId="ADAL" clId="{C5D4DC9A-DFBB-4E4C-8881-578CF863D67D}" dt="2021-05-04T07:18:18.637" v="13" actId="14100"/>
          <ac:picMkLst>
            <pc:docMk/>
            <pc:sldMk cId="3742625335" sldId="301"/>
            <ac:picMk id="5" creationId="{00000000-0000-0000-0000-000000000000}"/>
          </ac:picMkLst>
        </pc:picChg>
      </pc:sldChg>
      <pc:sldChg chg="modSp mod">
        <pc:chgData name="Leona Mužíková" userId="2fe60682-e72d-44be-8a00-2b926b2d25e3" providerId="ADAL" clId="{C5D4DC9A-DFBB-4E4C-8881-578CF863D67D}" dt="2021-05-04T07:18:34.411" v="15" actId="207"/>
        <pc:sldMkLst>
          <pc:docMk/>
          <pc:sldMk cId="3031343625" sldId="302"/>
        </pc:sldMkLst>
        <pc:spChg chg="mod">
          <ac:chgData name="Leona Mužíková" userId="2fe60682-e72d-44be-8a00-2b926b2d25e3" providerId="ADAL" clId="{C5D4DC9A-DFBB-4E4C-8881-578CF863D67D}" dt="2021-05-04T07:18:34.411" v="15" actId="207"/>
          <ac:spMkLst>
            <pc:docMk/>
            <pc:sldMk cId="3031343625" sldId="302"/>
            <ac:spMk id="2" creationId="{00000000-0000-0000-0000-000000000000}"/>
          </ac:spMkLst>
        </pc:spChg>
      </pc:sldChg>
      <pc:sldChg chg="modSp mod">
        <pc:chgData name="Leona Mužíková" userId="2fe60682-e72d-44be-8a00-2b926b2d25e3" providerId="ADAL" clId="{C5D4DC9A-DFBB-4E4C-8881-578CF863D67D}" dt="2021-05-04T07:10:00.947" v="2" actId="207"/>
        <pc:sldMkLst>
          <pc:docMk/>
          <pc:sldMk cId="1082187244" sldId="309"/>
        </pc:sldMkLst>
        <pc:spChg chg="mod">
          <ac:chgData name="Leona Mužíková" userId="2fe60682-e72d-44be-8a00-2b926b2d25e3" providerId="ADAL" clId="{C5D4DC9A-DFBB-4E4C-8881-578CF863D67D}" dt="2021-05-04T07:10:00.947" v="2" actId="207"/>
          <ac:spMkLst>
            <pc:docMk/>
            <pc:sldMk cId="1082187244" sldId="309"/>
            <ac:spMk id="2" creationId="{00000000-0000-0000-0000-000000000000}"/>
          </ac:spMkLst>
        </pc:spChg>
      </pc:sldChg>
      <pc:sldChg chg="modSp mod">
        <pc:chgData name="Leona Mužíková" userId="2fe60682-e72d-44be-8a00-2b926b2d25e3" providerId="ADAL" clId="{C5D4DC9A-DFBB-4E4C-8881-578CF863D67D}" dt="2021-05-04T07:12:05.660" v="3" actId="207"/>
        <pc:sldMkLst>
          <pc:docMk/>
          <pc:sldMk cId="374324980" sldId="310"/>
        </pc:sldMkLst>
        <pc:spChg chg="mod">
          <ac:chgData name="Leona Mužíková" userId="2fe60682-e72d-44be-8a00-2b926b2d25e3" providerId="ADAL" clId="{C5D4DC9A-DFBB-4E4C-8881-578CF863D67D}" dt="2021-05-04T07:12:05.660" v="3" actId="207"/>
          <ac:spMkLst>
            <pc:docMk/>
            <pc:sldMk cId="374324980" sldId="31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0981CE-1F54-4A4D-BBFF-0468EBC52A01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9E104D-230F-4D8A-BF52-5CEBF45D6E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1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Učivo o výživě a pohybu poprvé zpracováno.</a:t>
            </a:r>
          </a:p>
        </p:txBody>
      </p:sp>
    </p:spTree>
    <p:extLst>
      <p:ext uri="{BB962C8B-B14F-4D97-AF65-F5344CB8AC3E}">
        <p14:creationId xmlns:p14="http://schemas.microsoft.com/office/powerpoint/2010/main" val="161451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Mnoho zákeřných kostek ničí pohybová aktivita</a:t>
            </a:r>
          </a:p>
        </p:txBody>
      </p:sp>
    </p:spTree>
    <p:extLst>
      <p:ext uri="{BB962C8B-B14F-4D97-AF65-F5344CB8AC3E}">
        <p14:creationId xmlns:p14="http://schemas.microsoft.com/office/powerpoint/2010/main" val="328265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E104D-230F-4D8A-BF52-5CEBF45D6ED2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4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E104D-230F-4D8A-BF52-5CEBF45D6ED2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44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7590-5B9E-4268-B053-75193289AB64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33CA-6344-431C-B3A8-1CBB857646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47B7-AC6E-4CDE-BC3B-BE47AC83487C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3D89-791F-400E-82EA-E146C61429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11F7-DBD4-449D-A963-8F3A458F5DC8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76ED8-05B3-47BC-8905-21E8EE4A95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6484-D87C-4CDB-8119-DB5B86B9BB22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6E1C-2C81-479E-B020-C48C38A7FF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BE0B-21E3-4E58-A327-64A8675796DE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0A02-92F4-48BB-918C-0CBADEE8E4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E673-AE14-41BE-9B55-6F41684D5839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6424-C2EA-4A08-A625-B787AD6E6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46ED-5B60-4CDB-871B-FA2A4CDAA09A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BAEA-1CC2-47CC-B5E1-E24F4DC73F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6075-FB0C-46C5-8568-8D5E77BE0A77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BF57-3459-4516-BFF2-F5B4EC4B1B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DB9F-A997-416C-AFE9-FD108B3AA79F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F42C-197D-4120-9DBF-DAE0FA01C9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D46B-FA96-40EE-B3D1-ADACEEE664F7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AFE8-ED8E-4CEB-BC8E-65B48DD99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2EBC-A1BC-46FD-946F-3DF1C57F59C1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39F8-BEBE-4B76-9B10-CB80FE7CBC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7C068-81D5-4743-A41D-A8C597E0FE80}" type="datetimeFigureOut">
              <a:rPr lang="cs-CZ"/>
              <a:pPr>
                <a:defRPr/>
              </a:pPr>
              <a:t>17. 3. 2022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DB015-4D3B-4B98-89EA-E4D3F83C4A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igifolio.rvp.cz/artefact/file/download.php?file=67505&amp;view=983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cojis.cz/teens/" TargetMode="External"/><Relationship Id="rId2" Type="http://schemas.openxmlformats.org/officeDocument/2006/relationships/hyperlink" Target="http://pav.rvp.cz/filemanager/userfiles/Edukacni_materialy/1_pohyb_a_vyziva_we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zpecnostpotravin.cz/" TargetMode="External"/><Relationship Id="rId5" Type="http://schemas.openxmlformats.org/officeDocument/2006/relationships/hyperlink" Target="http://www.vyzivaspol.cz/" TargetMode="External"/><Relationship Id="rId4" Type="http://schemas.openxmlformats.org/officeDocument/2006/relationships/hyperlink" Target="http://www.vimcojim.cz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vp.cz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av.rvp.cz/filemanager/userfiles/Edukacni_materialy/2A_sesit_1_web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dravaskolnijidelna.cz/publikac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mcojim.cz/magazin/videa/" TargetMode="External"/><Relationship Id="rId2" Type="http://schemas.openxmlformats.org/officeDocument/2006/relationships/hyperlink" Target="https://decko.ceskatelevize.cz/ke-stolu-serviruje-servac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3348038" y="2060575"/>
            <a:ext cx="5470525" cy="2736850"/>
          </a:xfrm>
        </p:spPr>
        <p:txBody>
          <a:bodyPr/>
          <a:lstStyle/>
          <a:p>
            <a:pPr algn="l" eaLnBrk="1" hangingPunct="1"/>
            <a:r>
              <a:rPr lang="cs-CZ" b="1">
                <a:solidFill>
                  <a:schemeClr val="tx2"/>
                </a:solidFill>
              </a:rPr>
              <a:t>POHYB A VÝŽIVA</a:t>
            </a:r>
            <a:br>
              <a:rPr lang="cs-CZ" sz="4000" b="1"/>
            </a:br>
            <a:r>
              <a:rPr lang="cs-CZ" sz="3600" b="1"/>
              <a:t>pokusné ověřování změn v pohybovém a výživovém režimu žáků základních škol</a:t>
            </a:r>
            <a:br>
              <a:rPr lang="cs-CZ" sz="3600"/>
            </a:br>
            <a:endParaRPr lang="cs-CZ" sz="360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3419475" y="4508500"/>
            <a:ext cx="5545138" cy="15128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sz="2600" dirty="0">
                <a:solidFill>
                  <a:srgbClr val="898989"/>
                </a:solidFill>
                <a:latin typeface="Arial" charset="0"/>
              </a:rPr>
              <a:t>MŠMT 2013 -2015</a:t>
            </a:r>
          </a:p>
          <a:p>
            <a:pPr algn="l" eaLnBrk="1" hangingPunct="1">
              <a:lnSpc>
                <a:spcPct val="80000"/>
              </a:lnSpc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http://pav.rvp.cz/edukacni-program-zakladni-materialy-2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0"/>
            <a:ext cx="23399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7765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24400"/>
            <a:ext cx="19431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Šest priorit školy (VI P) v oblasti výživy</a:t>
            </a:r>
            <a:endParaRPr lang="cs-CZ" sz="3600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84213" y="1484313"/>
            <a:ext cx="7858125" cy="147796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IV. Příprava</a:t>
            </a:r>
            <a:endParaRPr lang="cs-CZ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 Škola podporuje školní stravování žáků a účelně spolupracuje </a:t>
            </a:r>
            <a:br>
              <a:rPr lang="cs-CZ" b="1">
                <a:latin typeface="Calibri" pitchFamily="34" charset="0"/>
              </a:rPr>
            </a:br>
            <a:r>
              <a:rPr lang="cs-CZ" b="1">
                <a:latin typeface="Calibri" pitchFamily="34" charset="0"/>
              </a:rPr>
              <a:t>se školní jídelnou.</a:t>
            </a:r>
            <a:endParaRPr lang="cs-CZ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 Učitelé a vychovatelé jsou dostatečně vzděláni v oblasti výživy </a:t>
            </a:r>
            <a:br>
              <a:rPr lang="cs-CZ" b="1">
                <a:latin typeface="Calibri" pitchFamily="34" charset="0"/>
              </a:rPr>
            </a:br>
            <a:r>
              <a:rPr lang="cs-CZ" b="1">
                <a:latin typeface="Calibri" pitchFamily="34" charset="0"/>
              </a:rPr>
              <a:t>a výživové poznatky vhodně aplikují do výuky i režimu školy.</a:t>
            </a:r>
            <a:endParaRPr lang="cs-CZ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4213" y="3213100"/>
            <a:ext cx="7858125" cy="17494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V. Pravdivost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Učivo o výživě je součástí všech ročníku 1. stupně ZŠ, vychází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ze současných vědeckých poznatků o výživě a není v rozporu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s výživovým režimem a podmínkami školy.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zařazují učivo o výživě do výuky v rámci povinných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předmětů i jako průřezové téma v rámci mezipředmětových vztahů.</a:t>
            </a:r>
            <a:endParaRPr lang="cs-CZ" dirty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375" y="5143500"/>
            <a:ext cx="7929563" cy="12001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VI. Pitný režim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Škola zajišťuje vhodný pitný režim, základem pitného režimu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je voda (nebo jen mírně ochucené nápoje a slabé čaje).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a vychovatelé pomáhají dětem dodržovat vhodný pitný režim.</a:t>
            </a:r>
            <a:endParaRPr lang="cs-CZ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357563"/>
            <a:ext cx="10588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Documents and Settings\Verunka\Dokumenty\Dropbox\UNKA\UNKA\PROJEKTY\VIP\foto-všec\BROŽURA\várka_první\foto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286375"/>
            <a:ext cx="539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628775"/>
            <a:ext cx="842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cs-CZ" sz="4800" dirty="0">
                <a:solidFill>
                  <a:srgbClr val="FF0000"/>
                </a:solidFill>
              </a:rPr>
              <a:t>Co najdeme v RVP ZV?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4032448"/>
          </a:xfrm>
        </p:spPr>
        <p:txBody>
          <a:bodyPr/>
          <a:lstStyle/>
          <a:p>
            <a:r>
              <a:rPr lang="cs-CZ" sz="2400" dirty="0"/>
              <a:t>Učivo o výživě najdeme:</a:t>
            </a:r>
          </a:p>
          <a:p>
            <a:endParaRPr lang="cs-CZ" sz="2400" dirty="0"/>
          </a:p>
          <a:p>
            <a:pPr lvl="1"/>
            <a:r>
              <a:rPr lang="cs-CZ" sz="2000" dirty="0"/>
              <a:t>VO Člověk a jeho svět  - TO Člověk a jeho zdraví</a:t>
            </a:r>
          </a:p>
          <a:p>
            <a:pPr lvl="1"/>
            <a:r>
              <a:rPr lang="cs-CZ" sz="2000" dirty="0"/>
              <a:t>VO člověk a svět práce  - TO Příprava pokrmů</a:t>
            </a:r>
          </a:p>
        </p:txBody>
      </p:sp>
    </p:spTree>
    <p:extLst>
      <p:ext uri="{BB962C8B-B14F-4D97-AF65-F5344CB8AC3E}">
        <p14:creationId xmlns:p14="http://schemas.microsoft.com/office/powerpoint/2010/main" val="40841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TO Člověk a jeho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r>
              <a:rPr lang="cs-CZ" sz="2400" dirty="0"/>
              <a:t>Cílové zaměření vzdělávací oblasti člověk a jeho svět:</a:t>
            </a:r>
          </a:p>
          <a:p>
            <a:pPr lvl="1"/>
            <a:r>
              <a:rPr lang="cs-CZ" sz="1600" dirty="0"/>
              <a:t>poznávání podstaty zdraví i příčin jeho ohrožení, vzniku nemocí a úrazů a jejich předcházení, poznávání a upevňování preventivního chování</a:t>
            </a:r>
          </a:p>
          <a:p>
            <a:r>
              <a:rPr lang="cs-CZ" sz="2400" dirty="0"/>
              <a:t>Očekávané výstupy (z hlediska výživy)</a:t>
            </a:r>
          </a:p>
          <a:p>
            <a:pPr marL="457200" lvl="1" indent="0">
              <a:buNone/>
            </a:pPr>
            <a:r>
              <a:rPr lang="cs-CZ" sz="2000" dirty="0"/>
              <a:t>1. období</a:t>
            </a:r>
            <a:endParaRPr lang="cs-CZ" sz="2000" b="1" dirty="0"/>
          </a:p>
          <a:p>
            <a:pPr lvl="1"/>
            <a:r>
              <a:rPr lang="cs-CZ" sz="1600" dirty="0"/>
              <a:t>žák uplatňuje základní hygienické, režimové a jiné zdravotně preventivní návyky s využitím elementárních znalostí o lidském těle; projevuje vhodným chováním a činnostmi vztah ke zdraví </a:t>
            </a:r>
          </a:p>
          <a:p>
            <a:pPr marL="457200" lvl="1" indent="0">
              <a:buNone/>
            </a:pPr>
            <a:r>
              <a:rPr lang="cs-CZ" sz="2000" dirty="0"/>
              <a:t>2. období</a:t>
            </a:r>
          </a:p>
          <a:p>
            <a:pPr marL="457200" lvl="1" indent="0">
              <a:buNone/>
            </a:pPr>
            <a:r>
              <a:rPr lang="cs-CZ" sz="2000" dirty="0"/>
              <a:t> - </a:t>
            </a:r>
            <a:r>
              <a:rPr lang="cs-CZ" sz="1600" dirty="0"/>
              <a:t>žák uplatňuje základní dovednosti a návyky související s podporou zdraví a jeho preventivní ochranou</a:t>
            </a:r>
          </a:p>
          <a:p>
            <a:r>
              <a:rPr lang="cs-CZ" sz="2400" dirty="0"/>
              <a:t>Učivo (z hlediska výživy)</a:t>
            </a:r>
          </a:p>
          <a:p>
            <a:pPr lvl="1"/>
            <a:r>
              <a:rPr lang="cs-CZ" sz="2000" b="1" dirty="0"/>
              <a:t>péče o zdraví  </a:t>
            </a:r>
            <a:r>
              <a:rPr lang="cs-CZ" sz="2000" dirty="0"/>
              <a:t>-  zdravý životní styl, denní režim, správná výživa, výběr a způsoby uchovávání potravin, vhodná skladba stravy, pitný režim</a:t>
            </a:r>
            <a:r>
              <a:rPr lang="cs-CZ" sz="2000" strike="sngStrike" dirty="0"/>
              <a:t> (pohybový režim)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5293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00B050"/>
                </a:solidFill>
              </a:rPr>
              <a:t>TO Příprava pokrmů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56984" cy="566124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1800" dirty="0"/>
              <a:t>Cílové zaměření vzdělávací oblasti Člověk a svět práce: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400" dirty="0"/>
              <a:t>pozitivnímu vztahu k práci a k odpovědnosti za kvalitu svých i společných výsledků práce, osvojení základních pracovních dovedností a návyků z různých pracovních oblastí, k používání vhodných nástrojů, nářadí a pomůcek při práci i v běžném životě…</a:t>
            </a:r>
            <a:endParaRPr lang="cs-CZ" altLang="cs-CZ" sz="1400" dirty="0">
              <a:effectLst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800" dirty="0">
                <a:effectLst/>
              </a:rPr>
              <a:t>Očekávané výstupy – 1. období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effectLst/>
              </a:rPr>
              <a:t>žák</a:t>
            </a:r>
            <a:endParaRPr lang="cs-CZ" altLang="cs-CZ" sz="1600" i="1" dirty="0">
              <a:effectLst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připraví tabuli pro jednoduché stolování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chová se vhodně při stolování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900" dirty="0">
              <a:effectLst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800" dirty="0">
                <a:effectLst/>
              </a:rPr>
              <a:t>Očekávané výstupy – 2. období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effectLst/>
              </a:rPr>
              <a:t>žák</a:t>
            </a:r>
            <a:endParaRPr lang="cs-CZ" altLang="cs-CZ" sz="1600" i="1" dirty="0">
              <a:effectLst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orientuje se v základním vybavení kuchyně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připraví samostatně jednoduchý pokrm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dodržuje pravidla správného stolování a společenského chování</a:t>
            </a:r>
            <a:endParaRPr lang="cs-CZ" altLang="cs-CZ" sz="1600" b="1" dirty="0">
              <a:effectLst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udržuje pořádek a čistotu pracovních ploch, dodržuje základy hygieny a bezpečnosti práce; poskytne první pomoc i při úrazu v kuchyni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100" i="1" dirty="0">
              <a:effectLst/>
            </a:endParaRPr>
          </a:p>
          <a:p>
            <a:pPr>
              <a:defRPr/>
            </a:pPr>
            <a:r>
              <a:rPr lang="cs-CZ" altLang="cs-CZ" sz="1800" dirty="0"/>
              <a:t>Učivo</a:t>
            </a:r>
            <a:endParaRPr lang="cs-CZ" altLang="cs-CZ" sz="1800" b="1" dirty="0"/>
          </a:p>
          <a:p>
            <a:pPr lvl="1">
              <a:defRPr/>
            </a:pPr>
            <a:r>
              <a:rPr lang="cs-CZ" altLang="cs-CZ" sz="1400" dirty="0"/>
              <a:t>základní vybavení kuchyně</a:t>
            </a:r>
          </a:p>
          <a:p>
            <a:pPr lvl="1">
              <a:defRPr/>
            </a:pPr>
            <a:r>
              <a:rPr lang="cs-CZ" altLang="cs-CZ" sz="1400" dirty="0"/>
              <a:t>výběr, nákup a skladování potravin</a:t>
            </a:r>
          </a:p>
          <a:p>
            <a:pPr lvl="1">
              <a:defRPr/>
            </a:pPr>
            <a:r>
              <a:rPr lang="cs-CZ" altLang="cs-CZ" sz="1400" dirty="0"/>
              <a:t>jednoduchá úprava stolu, pravidla správného stolování</a:t>
            </a:r>
          </a:p>
          <a:p>
            <a:pPr lvl="1">
              <a:defRPr/>
            </a:pPr>
            <a:r>
              <a:rPr lang="cs-CZ" altLang="cs-CZ" sz="1400" dirty="0"/>
              <a:t>technika v kuchyni – historie a význam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92135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Standardy pro základní vzdělávání – </a:t>
            </a:r>
            <a:r>
              <a:rPr lang="cs-CZ" sz="4000" dirty="0">
                <a:solidFill>
                  <a:srgbClr val="00B050"/>
                </a:solidFill>
              </a:rPr>
              <a:t>Člověk a jeho svět (5. ročník)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/>
          <a:lstStyle/>
          <a:p>
            <a:r>
              <a:rPr lang="cs-CZ" sz="2400" dirty="0"/>
              <a:t>Indikátory (související s výživou):</a:t>
            </a:r>
          </a:p>
          <a:p>
            <a:pPr lvl="1"/>
            <a:r>
              <a:rPr lang="cs-CZ" sz="2000" dirty="0"/>
              <a:t>žák objasní důležitost zdravého životního stylu </a:t>
            </a:r>
          </a:p>
          <a:p>
            <a:pPr lvl="1"/>
            <a:r>
              <a:rPr lang="cs-CZ" sz="2000" dirty="0"/>
              <a:t>žák rozliší potraviny vhodné ke každodenní konzumaci, které je zvykem označovat jako „zdravé“, a potraviny nevhodné k časté konzumaci </a:t>
            </a:r>
          </a:p>
          <a:p>
            <a:pPr lvl="1"/>
            <a:r>
              <a:rPr lang="cs-CZ" sz="2000" dirty="0"/>
              <a:t>žák zdůvodní, proč by v potravě člověka mělo být hodně ovoce a zeleniny</a:t>
            </a:r>
          </a:p>
          <a:p>
            <a:pPr marL="457200" lvl="1" indent="0">
              <a:buNone/>
            </a:pPr>
            <a:endParaRPr lang="cs-CZ" sz="1000" dirty="0"/>
          </a:p>
          <a:p>
            <a:r>
              <a:rPr lang="cs-CZ" sz="2000" dirty="0"/>
              <a:t>Ilustrativní úloha (5. ročník):</a:t>
            </a:r>
          </a:p>
          <a:p>
            <a:pPr lvl="1"/>
            <a:r>
              <a:rPr lang="cs-CZ" sz="1600" dirty="0"/>
              <a:t>Některé potraviny do skupiny zdravých potravin nepatří. Najdi je a podtrhni. Svůj výběr zdůvodni.</a:t>
            </a:r>
          </a:p>
          <a:p>
            <a:pPr marL="457200" lvl="1" indent="0">
              <a:buNone/>
            </a:pPr>
            <a:r>
              <a:rPr lang="cs-CZ" sz="1600" dirty="0"/>
              <a:t>a) mrkev – paprika – ryba – dort – celozrnný chléb – fazole </a:t>
            </a:r>
          </a:p>
          <a:p>
            <a:pPr marL="457200" lvl="1" indent="0">
              <a:buNone/>
            </a:pPr>
            <a:r>
              <a:rPr lang="cs-CZ" sz="1600" dirty="0"/>
              <a:t>b) klobása – jablko – květák – rajče – špagety </a:t>
            </a:r>
          </a:p>
          <a:p>
            <a:pPr marL="457200" lvl="1" indent="0">
              <a:buNone/>
            </a:pPr>
            <a:r>
              <a:rPr lang="cs-CZ" sz="1600" dirty="0"/>
              <a:t>c) </a:t>
            </a:r>
            <a:r>
              <a:rPr lang="cs-CZ" sz="1600" dirty="0" err="1"/>
              <a:t>chipsy</a:t>
            </a:r>
            <a:r>
              <a:rPr lang="cs-CZ" sz="1600" dirty="0"/>
              <a:t> – kuřecí maso – houska s dýňovými semínky – olivový olej – banán </a:t>
            </a:r>
          </a:p>
          <a:p>
            <a:pPr marL="457200" lvl="1" indent="0">
              <a:buNone/>
            </a:pPr>
            <a:r>
              <a:rPr lang="cs-CZ" sz="1600" dirty="0"/>
              <a:t>d) vařené brambory – čočka – sladká limonáda – jogurt – rýže </a:t>
            </a:r>
          </a:p>
          <a:p>
            <a:pPr lvl="1"/>
            <a:r>
              <a:rPr lang="cs-CZ" sz="1600" dirty="0"/>
              <a:t>Z uvedených potravin sestav potravinovou pyramidu.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18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Standardy pro základní vzdělávání – </a:t>
            </a:r>
            <a:r>
              <a:rPr lang="cs-CZ" sz="4000" dirty="0">
                <a:solidFill>
                  <a:srgbClr val="00B050"/>
                </a:solidFill>
              </a:rPr>
              <a:t>Člověk a svět práce (5. ročník)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069160"/>
          </a:xfrm>
        </p:spPr>
        <p:txBody>
          <a:bodyPr/>
          <a:lstStyle/>
          <a:p>
            <a:r>
              <a:rPr lang="cs-CZ" sz="2800" dirty="0"/>
              <a:t>Indikátory - Příprava pokrmů</a:t>
            </a:r>
          </a:p>
          <a:p>
            <a:pPr lvl="1"/>
            <a:r>
              <a:rPr lang="cs-CZ" sz="1800" dirty="0"/>
              <a:t>žák popíše základní vybavení kuchyně</a:t>
            </a:r>
          </a:p>
          <a:p>
            <a:pPr lvl="1"/>
            <a:r>
              <a:rPr lang="cs-CZ" sz="1800" dirty="0"/>
              <a:t>žák popíše účel kuchyňského vybavení</a:t>
            </a:r>
          </a:p>
          <a:p>
            <a:pPr lvl="1"/>
            <a:r>
              <a:rPr lang="cs-CZ" sz="1800" dirty="0"/>
              <a:t>žák vybere vhodné potraviny</a:t>
            </a:r>
          </a:p>
          <a:p>
            <a:pPr lvl="1"/>
            <a:r>
              <a:rPr lang="cs-CZ" sz="1800" dirty="0"/>
              <a:t>žák zvolí vhodné kuchyňské nádobí a další potřebné prostředky</a:t>
            </a:r>
          </a:p>
          <a:p>
            <a:pPr lvl="1"/>
            <a:r>
              <a:rPr lang="cs-CZ" sz="1800" dirty="0"/>
              <a:t>žák podle receptu dodrží postup práce a časově si ho rozvrhne</a:t>
            </a:r>
          </a:p>
          <a:p>
            <a:pPr lvl="1"/>
            <a:r>
              <a:rPr lang="cs-CZ" sz="1800" dirty="0"/>
              <a:t>žák představí a zhodnotí připravený pokrm</a:t>
            </a:r>
          </a:p>
          <a:p>
            <a:pPr lvl="1"/>
            <a:r>
              <a:rPr lang="cs-CZ" sz="1800" dirty="0"/>
              <a:t>žák prostře stůl k jednoduchému obědu</a:t>
            </a:r>
          </a:p>
          <a:p>
            <a:pPr lvl="1"/>
            <a:r>
              <a:rPr lang="cs-CZ" sz="1800" dirty="0"/>
              <a:t>žák popíše nebo prakticky předvede vhodné stolování a společenské chování</a:t>
            </a:r>
          </a:p>
          <a:p>
            <a:pPr lvl="1"/>
            <a:r>
              <a:rPr lang="cs-CZ" sz="1800" dirty="0"/>
              <a:t> žák zhlédne modelovou situaci, upozorní na nevhodné společenské chování a doporučí vhodný způsob chování a jednání</a:t>
            </a:r>
          </a:p>
          <a:p>
            <a:pPr lvl="1"/>
            <a:r>
              <a:rPr lang="cs-CZ" sz="1800" dirty="0"/>
              <a:t>žák udrží přehledný a uspořádaný pracovní prostor</a:t>
            </a:r>
          </a:p>
          <a:p>
            <a:pPr lvl="1"/>
            <a:r>
              <a:rPr lang="cs-CZ" sz="1800" dirty="0"/>
              <a:t>žák dodrží zásady hygieny a bezpečnosti </a:t>
            </a:r>
          </a:p>
          <a:p>
            <a:pPr lvl="1"/>
            <a:r>
              <a:rPr lang="cs-CZ" sz="1800" dirty="0"/>
              <a:t>žák na příkladech popíše, jak by postupoval v případě úrazu při přípravě pokrmů </a:t>
            </a:r>
          </a:p>
          <a:p>
            <a:pPr lvl="1"/>
            <a:r>
              <a:rPr lang="cs-CZ" sz="1800" dirty="0"/>
              <a:t>žák v modelové situaci ošetří drobné poranění</a:t>
            </a:r>
          </a:p>
        </p:txBody>
      </p:sp>
    </p:spTree>
    <p:extLst>
      <p:ext uri="{BB962C8B-B14F-4D97-AF65-F5344CB8AC3E}">
        <p14:creationId xmlns:p14="http://schemas.microsoft.com/office/powerpoint/2010/main" val="37432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 základní vzdělávání – </a:t>
            </a:r>
            <a:r>
              <a:rPr lang="cs-CZ" sz="4000" dirty="0"/>
              <a:t>Člověk a svět práce (5. ročník)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Ilustrativní úkoly (např. str. 16):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http://digifolio.rvp.cz/artefact/file/download.php?file=67505&amp;view=9832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43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4000" b="1" i="1"/>
            </a:br>
            <a:r>
              <a:rPr lang="cs-CZ" sz="4000" b="1" i="1">
                <a:solidFill>
                  <a:schemeClr val="hlink"/>
                </a:solidFill>
              </a:rPr>
              <a:t>Jaké mohou být dílčí očekávané výstupy a učivo pro oblast výživy?</a:t>
            </a:r>
            <a:br>
              <a:rPr lang="cs-CZ" sz="4000" b="1">
                <a:solidFill>
                  <a:schemeClr val="hlink"/>
                </a:solidFill>
              </a:rPr>
            </a:br>
            <a:endParaRPr lang="cs-CZ" sz="4000" b="1">
              <a:solidFill>
                <a:schemeClr val="hlink"/>
              </a:solidFill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b="1"/>
              <a:t>Navržené dílčí očekávané výstupy pro oblast výživy</a:t>
            </a:r>
            <a:r>
              <a:rPr lang="cs-CZ" sz="2400"/>
              <a:t> jsou formulovány tak, aby výstupy byly orientovány na </a:t>
            </a:r>
            <a:r>
              <a:rPr lang="cs-CZ" sz="2400" b="1"/>
              <a:t>vědomosti a dovednosti</a:t>
            </a:r>
            <a:r>
              <a:rPr lang="cs-CZ" sz="2400"/>
              <a:t> a bylo možné hodnotit pokroky ve výsledcích učení o výživě. Správné </a:t>
            </a:r>
            <a:r>
              <a:rPr lang="cs-CZ" sz="2400" b="1"/>
              <a:t>výživové chování</a:t>
            </a:r>
            <a:r>
              <a:rPr lang="cs-CZ" sz="2400"/>
              <a:t> chápeme jako nejdůležitější očekávaný výstup, který však ovlivňuje mnoho dalších faktorů (výživové zvyklosti v rodině, tíživá ekonomická situace v rodině, zdravotní oslabení vyžadující specifickou dietu aj.). Proto žáci nemohou být hodnoceni (klasifikováni) za své výživové chování, ale pouze za vědomosti a dovednosti. Navržené výstupy jsou uspořádány dle </a:t>
            </a:r>
            <a:r>
              <a:rPr lang="cs-CZ" sz="2400" b="1"/>
              <a:t>šesti priorit (VI P)</a:t>
            </a:r>
            <a:r>
              <a:rPr lang="cs-CZ" sz="2400"/>
              <a:t> používaných v předkládaném programu. Jsou navrženy v souladu s RVP ZV pro 1. a 2. vzdělávací období. V 1. období jsou navíc označeny výstupy, které by v souladu s hlavními myšlenkami programu Pohyb a výživa měli zvládnout již žáci 1. ročníku.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1. vzdělávací období: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Pravidelnost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/>
              <a:t>žák chápe význam pravidelného výživového režimu</a:t>
            </a:r>
          </a:p>
          <a:p>
            <a:pPr>
              <a:lnSpc>
                <a:spcPct val="80000"/>
              </a:lnSpc>
            </a:pPr>
            <a:r>
              <a:rPr lang="cs-CZ" sz="2800"/>
              <a:t>žák ví, kolikrát denně má jíst (již od 1. ročníku)</a:t>
            </a:r>
          </a:p>
          <a:p>
            <a:pPr>
              <a:lnSpc>
                <a:spcPct val="80000"/>
              </a:lnSpc>
            </a:pPr>
            <a:r>
              <a:rPr lang="cs-CZ" sz="2800"/>
              <a:t>žák ví, po kolika hodinách by jídla měla po sobě následovat, vysvětlí, proč lidskému organizmu neprospívá hladovění ani neustále pojídání</a:t>
            </a:r>
          </a:p>
          <a:p>
            <a:pPr>
              <a:lnSpc>
                <a:spcPct val="80000"/>
              </a:lnSpc>
            </a:pPr>
            <a:r>
              <a:rPr lang="cs-CZ" sz="2800"/>
              <a:t>žák přiřadí časový údaj k době jídla</a:t>
            </a:r>
          </a:p>
          <a:p>
            <a:pPr>
              <a:lnSpc>
                <a:spcPct val="80000"/>
              </a:lnSpc>
            </a:pPr>
            <a:r>
              <a:rPr lang="cs-CZ" sz="2800"/>
              <a:t>žák posoudí svůj osobní stravovací režim a navrhne možné změny</a:t>
            </a:r>
          </a:p>
          <a:p>
            <a:pPr>
              <a:lnSpc>
                <a:spcPct val="80000"/>
              </a:lnSpc>
            </a:pPr>
            <a:r>
              <a:rPr lang="cs-CZ" sz="2800"/>
              <a:t>žák navrhne vhodný denní výživový režim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1. vzdělávací období: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Pestrost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/>
              <a:t>žák chápe, že správná výživa je pestrá, složená ze všech částí Pyramidy výživy pro děti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význam pestré stravy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vyjmenuje různé druhy ovoce a zeleniny dle barev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popíše Pyramidu výživy pro děti včetně doporučených porcí</a:t>
            </a:r>
          </a:p>
          <a:p>
            <a:pPr>
              <a:lnSpc>
                <a:spcPct val="80000"/>
              </a:lnSpc>
            </a:pPr>
            <a:r>
              <a:rPr lang="cs-CZ" sz="2000"/>
              <a:t>žák zná doporučení pro konzumaci ovoce a zeleniny (již od 1. ročníku)</a:t>
            </a:r>
          </a:p>
          <a:p>
            <a:pPr>
              <a:lnSpc>
                <a:spcPct val="80000"/>
              </a:lnSpc>
            </a:pPr>
            <a:r>
              <a:rPr lang="cs-CZ" sz="2000"/>
              <a:t>žák zná velikost porcí, umí je přiřadit k jednotlivým potravinám</a:t>
            </a:r>
          </a:p>
          <a:p>
            <a:pPr>
              <a:lnSpc>
                <a:spcPct val="80000"/>
              </a:lnSpc>
            </a:pPr>
            <a:r>
              <a:rPr lang="cs-CZ" sz="2000"/>
              <a:t>žák zařadí jednotlivé (základní) potraviny do potravinových skupin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svoji stravu dle pestrosti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pomocí Pyramidy výživy pro děti navrhne a zhodnotí složení jednotlivých denních jídel</a:t>
            </a:r>
          </a:p>
          <a:p>
            <a:pPr>
              <a:lnSpc>
                <a:spcPct val="80000"/>
              </a:lnSpc>
            </a:pPr>
            <a:r>
              <a:rPr lang="cs-CZ" sz="2000"/>
              <a:t>žák rozliší potraviny dle rostlinného a živočišného původu</a:t>
            </a:r>
          </a:p>
          <a:p>
            <a:pPr>
              <a:lnSpc>
                <a:spcPct val="80000"/>
              </a:lnSpc>
            </a:pPr>
            <a:r>
              <a:rPr lang="cs-CZ" sz="2000"/>
              <a:t>žák rozezná u ovoce a zeleniny, zda se jedná o sezónní a tuzemské druhy, anebo dovozové druhy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VÝCHODISKA PROJEKTU</a:t>
            </a:r>
            <a:endParaRPr lang="cs-CZ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cs-CZ"/>
          </a:p>
          <a:p>
            <a:pPr eaLnBrk="1" hangingPunct="1">
              <a:buFont typeface="Arial" charset="0"/>
              <a:buNone/>
            </a:pPr>
            <a:endParaRPr lang="cs-CZ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3203575" y="1412875"/>
            <a:ext cx="2709863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cs-CZ" sz="2400" b="1">
                <a:latin typeface="Calibri" pitchFamily="34" charset="0"/>
              </a:rPr>
              <a:t>Pohyb a výživa </a:t>
            </a:r>
          </a:p>
          <a:p>
            <a:pPr marL="0" lvl="1" algn="ctr"/>
            <a:r>
              <a:rPr lang="cs-CZ" sz="2400" b="1">
                <a:latin typeface="Calibri" pitchFamily="34" charset="0"/>
              </a:rPr>
              <a:t>jako hlavní faktory </a:t>
            </a:r>
          </a:p>
          <a:p>
            <a:pPr marL="0" lvl="1" algn="ctr"/>
            <a:r>
              <a:rPr lang="cs-CZ" sz="2400" b="1">
                <a:latin typeface="Calibri" pitchFamily="34" charset="0"/>
              </a:rPr>
              <a:t>ovlivňující zdraví</a:t>
            </a:r>
            <a:endParaRPr lang="cs-CZ">
              <a:latin typeface="Calibri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39750" y="2781300"/>
            <a:ext cx="3673475" cy="26638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2400" b="1">
                <a:latin typeface="Calibri" pitchFamily="34" charset="0"/>
              </a:rPr>
              <a:t>Pohyb 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velmi nízká pohybová aktivita dětí při pobytu ve škole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nepravidelná pohybová aktivita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nedostatečné vědomosti dětí o pohybu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nedostatečně zabezpečená pohybová aktivita pohybově nenadaných žáků ve volném čase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643438" y="2781300"/>
            <a:ext cx="3960812" cy="37623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2400" b="1">
                <a:latin typeface="Calibri" pitchFamily="34" charset="0"/>
              </a:rPr>
              <a:t>Výživa 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nedostatečná konzumace ovoce a zeleniny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nepravidelný stravovací režim dětí (nesnídající, nesvačící děti)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nedostatečně vymezené a zpracované učivo o výživě ve školských dokumentech a učebnicích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nedostatečné vzdělání pedagogů v oblasti výživy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špatné stravovací návyky dětí (vysoká konzumace cukru, nevhodných tuků a soli)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1. vzdělávací období: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Přiměřenost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/>
              <a:t>žák ví, které potraviny jsou velmi slané, sladké nebo příliš tučné a patří do tzv. zákeřných kostek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posoudí, zda ve stravě není nadbytek potravin z tzv. zákeřných kostek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v čem spočívá nebezpečí vysokého příjmu potravin z tzv. zákeřných kostek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000" b="1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Příprava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/>
              <a:t>žák zná základní hygienická pravidla v souvislosti přípravou i samotnou konzumací jídla (mytí rukou a omývaní ovoce a zeleniny již od 1. ročníku)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zdravotní nezávadnost potravin, ví jak nakládat se zkaženými potravinami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které potraviny mohou být v syrovém stavu nebezpečné jako zdroj nákazy a které nikdy syrové nekonzumuje 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kde a jak se základní potraviny skladují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jak se chovat u stolu, a že u jídla by se nemělo zbytečně spěchat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1. vzdělávací období: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964612" cy="54292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Pravdivost 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/>
              <a:t>žák přiřadí hlavní výživový význam k jednotlivým patrům Pyramidy výživy pro děti</a:t>
            </a:r>
          </a:p>
          <a:p>
            <a:pPr>
              <a:lnSpc>
                <a:spcPct val="80000"/>
              </a:lnSpc>
            </a:pPr>
            <a:r>
              <a:rPr lang="cs-CZ" sz="1800"/>
              <a:t>žák umí pracovat se základními údaji na obalu výrobku (datum minimální trvanlivosti, spotřeba do data, doporučení ke skladování)</a:t>
            </a:r>
          </a:p>
          <a:p>
            <a:pPr>
              <a:lnSpc>
                <a:spcPct val="80000"/>
              </a:lnSpc>
            </a:pPr>
            <a:r>
              <a:rPr lang="cs-CZ" sz="1800"/>
              <a:t>žák posoudí reklamu a zhodnotí její obsah i to, co reklama nabízí, nabízený výrobek porovná s potravinami nebo nápoji z Pyramidy výživy pro děti nebo s potravinami a nápoji z tzv. zákeřných kostek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Pitný režim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/>
              <a:t>žák zná doporučení k pitnému režimu</a:t>
            </a:r>
          </a:p>
          <a:p>
            <a:pPr>
              <a:lnSpc>
                <a:spcPct val="80000"/>
              </a:lnSpc>
            </a:pPr>
            <a:r>
              <a:rPr lang="cs-CZ" sz="1800"/>
              <a:t>žák znázorní doporučené množství nápojů pro sebe</a:t>
            </a:r>
          </a:p>
          <a:p>
            <a:pPr>
              <a:lnSpc>
                <a:spcPct val="80000"/>
              </a:lnSpc>
            </a:pPr>
            <a:r>
              <a:rPr lang="cs-CZ" sz="1800"/>
              <a:t>žák rozliší nápoje, které děti pít nesmí, které jsou pro děti vhodné jen v menším množství (nápoje ze zákeřných kostek) a které jsou pro děti velmi vhodné</a:t>
            </a:r>
          </a:p>
          <a:p>
            <a:pPr>
              <a:lnSpc>
                <a:spcPct val="80000"/>
              </a:lnSpc>
            </a:pPr>
            <a:r>
              <a:rPr lang="cs-CZ" sz="1800"/>
              <a:t>žák ví, které nápoje patří do tzv. zákeřných kostek</a:t>
            </a:r>
          </a:p>
          <a:p>
            <a:pPr>
              <a:lnSpc>
                <a:spcPct val="80000"/>
              </a:lnSpc>
            </a:pPr>
            <a:r>
              <a:rPr lang="cs-CZ" sz="1800"/>
              <a:t>žák ví, že nejvhodnějším nápojem je pitná voda (již od 1. ročníku)</a:t>
            </a:r>
          </a:p>
          <a:p>
            <a:pPr>
              <a:lnSpc>
                <a:spcPct val="80000"/>
              </a:lnSpc>
            </a:pPr>
            <a:r>
              <a:rPr lang="cs-CZ" sz="1800"/>
              <a:t>žák ví, co může v dětském těle způsobit nedostatek tekutin a kdy je třeba příjem tekutin zvýšit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Návrh základního učiva pro 1. ročník:</a:t>
            </a:r>
            <a:r>
              <a:rPr lang="cs-CZ" sz="4000"/>
              <a:t> 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Pravidelný denní režim – 5 denních jídel – snídaně, svačina, oběd, svačina, večeře, ke každému jídlu kousek ovoce nebo zeleniny, školní svačina</a:t>
            </a:r>
          </a:p>
          <a:p>
            <a:r>
              <a:rPr lang="cs-CZ" sz="2800"/>
              <a:t>Pestrost ve výživě, Pyramida výživy pro děti – co vyjadřuje, potravinové skupiny</a:t>
            </a:r>
          </a:p>
          <a:p>
            <a:r>
              <a:rPr lang="cs-CZ" sz="2800"/>
              <a:t>Ovoce a zelenina – 5 porcí ovoce a zeleniny, ovoce a zelenina v barvě duhy</a:t>
            </a:r>
          </a:p>
          <a:p>
            <a:r>
              <a:rPr lang="cs-CZ" sz="2800"/>
              <a:t>Základní hygiena (mytí rukou, ovoce a zeleniny)</a:t>
            </a:r>
          </a:p>
          <a:p>
            <a:r>
              <a:rPr lang="cs-CZ" sz="2800"/>
              <a:t>Voda – základ pitného režimu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Návrh základního učiva pro 2. ročník: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Pravidelný denní režim – 5 denních jídel, časové rozložení jednotlivých jídel</a:t>
            </a:r>
          </a:p>
          <a:p>
            <a:pPr>
              <a:lnSpc>
                <a:spcPct val="90000"/>
              </a:lnSpc>
            </a:pPr>
            <a:r>
              <a:rPr lang="cs-CZ" sz="2400"/>
              <a:t>Pestrost ve výživě, Pyramida výživy pro děti – co vyjadřuje, přiřazování potravin do potravinových skupin, počet a velikost porcí, skladba snídaně a školní svačiny </a:t>
            </a:r>
          </a:p>
          <a:p>
            <a:pPr>
              <a:lnSpc>
                <a:spcPct val="90000"/>
              </a:lnSpc>
            </a:pPr>
            <a:r>
              <a:rPr lang="cs-CZ" sz="2400"/>
              <a:t>Ovoce a zelenina – 5 porcí, ovoce a zelenina různých barev</a:t>
            </a:r>
          </a:p>
          <a:p>
            <a:pPr>
              <a:lnSpc>
                <a:spcPct val="90000"/>
              </a:lnSpc>
            </a:pPr>
            <a:r>
              <a:rPr lang="cs-CZ" sz="2400"/>
              <a:t>Skladování potravin a nápojů, datum spotřeby (spotřebujte do data), nezávadnost potravin, dodržování hygieny při přípravě i konzumaci pokrmů a nápojů,</a:t>
            </a:r>
          </a:p>
          <a:p>
            <a:pPr>
              <a:lnSpc>
                <a:spcPct val="90000"/>
              </a:lnSpc>
            </a:pPr>
            <a:r>
              <a:rPr lang="cs-CZ" sz="2400"/>
              <a:t>Reklama, potraviny z tzv. zákeřných kostek</a:t>
            </a:r>
          </a:p>
          <a:p>
            <a:pPr>
              <a:lnSpc>
                <a:spcPct val="90000"/>
              </a:lnSpc>
            </a:pPr>
            <a:r>
              <a:rPr lang="cs-CZ" sz="2400"/>
              <a:t>Pitný režim – voda a vhodné nápoje, doporučené množství tekutin, význam vody pro zdraví, potraviny s obsahem vody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Návrh základního učiva pro 3. ročník: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Pravidelný denní režim – 5 denních jídel, časové rozložení jednotlivých jídel, intervaly mezi jídly (pojídání – hladovění)</a:t>
            </a:r>
          </a:p>
          <a:p>
            <a:pPr>
              <a:lnSpc>
                <a:spcPct val="80000"/>
              </a:lnSpc>
            </a:pPr>
            <a:r>
              <a:rPr lang="cs-CZ" sz="2400"/>
              <a:t>Pestrost ve výživě – Pyramida výživy pro děti, význam potravinových skupin, skladba jednotlivých denních jídel, původ potravin (místní, dovozové)</a:t>
            </a:r>
          </a:p>
          <a:p>
            <a:pPr>
              <a:lnSpc>
                <a:spcPct val="80000"/>
              </a:lnSpc>
            </a:pPr>
            <a:r>
              <a:rPr lang="cs-CZ" sz="2400"/>
              <a:t>Ovoce a zelenina – 5 porcí, ovoce a zelenina různých barev</a:t>
            </a:r>
          </a:p>
          <a:p>
            <a:pPr>
              <a:lnSpc>
                <a:spcPct val="80000"/>
              </a:lnSpc>
            </a:pPr>
            <a:r>
              <a:rPr lang="cs-CZ" sz="2400"/>
              <a:t>Přiměřenost – nápoje a potraviny z tzv. zákeřných kostek – co mohou způsobovat, reklama</a:t>
            </a:r>
          </a:p>
          <a:p>
            <a:pPr>
              <a:lnSpc>
                <a:spcPct val="80000"/>
              </a:lnSpc>
            </a:pPr>
            <a:r>
              <a:rPr lang="cs-CZ" sz="2400"/>
              <a:t>Skladování potravin a nápojů, datum spotřeby (spotřebujte do data), nezávadnost potravin, dodržování hygieny při přípravě i konzumaci pokrmů a nápojů, potraviny, které mohou být zdrojem nákazy</a:t>
            </a:r>
          </a:p>
          <a:p>
            <a:pPr>
              <a:lnSpc>
                <a:spcPct val="80000"/>
              </a:lnSpc>
            </a:pPr>
            <a:r>
              <a:rPr lang="cs-CZ" sz="2400"/>
              <a:t>Pitný režim – voda a vhodné nápoje, doporučené množství tekutin, potraviny s obsahem vody, význam vody pro zdraví, nedostatek tekutin, kdy zvýšit příjem tekutin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1" dirty="0"/>
              <a:t>Rozšířené učivo: </a:t>
            </a:r>
          </a:p>
          <a:p>
            <a:pPr lvl="1"/>
            <a:r>
              <a:rPr lang="cs-CZ" b="1" i="1" dirty="0"/>
              <a:t>Výživová omezení – lepek, mléko.</a:t>
            </a:r>
          </a:p>
          <a:p>
            <a:pPr lvl="1"/>
            <a:endParaRPr lang="cs-CZ" b="1" i="1" dirty="0"/>
          </a:p>
          <a:p>
            <a:r>
              <a:rPr lang="cs-CZ" b="1" i="1" dirty="0"/>
              <a:t>Doporučená minimální časová dotace na ročník: 10 hodin</a:t>
            </a:r>
            <a:endParaRPr lang="cs-CZ" dirty="0"/>
          </a:p>
          <a:p>
            <a:pPr lvl="1"/>
            <a:r>
              <a:rPr lang="cs-CZ" dirty="0"/>
              <a:t>Vzhledem k tomu, že učivo se týká také částečně vzdělávací oblasti Člověk a svět práce, je možné využít časovou dotaci určenou pro tuto vzdělávací oblast.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2. vzdělávací období: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Pravidelnost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vysvětlí význam pravidelného výživového režimu z hlediska lidského metabolismu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po kolika hodinách by jídla měla po sobě následovat, dokáže vysvětlit, proč lidskému organismu neprospívá hladovění ani neustále pojídání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výživový režim a navrhne možné změny</a:t>
            </a:r>
          </a:p>
          <a:p>
            <a:pPr>
              <a:lnSpc>
                <a:spcPct val="80000"/>
              </a:lnSpc>
            </a:pPr>
            <a:r>
              <a:rPr lang="cs-CZ" sz="2000"/>
              <a:t>žák zná výživová doporučení k pravidelné konzumaci ovoce a zeleniny, mléka a mléčných výrobků, ryb a luštěnin</a:t>
            </a:r>
            <a:endParaRPr lang="cs-CZ" sz="2000" b="1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Pestrost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chápe, že správná výživa je pestrá, složená ze všech částí Pyramidy výživy pro děti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význam pestré stravy v souvislostech se zdroji živin</a:t>
            </a:r>
          </a:p>
          <a:p>
            <a:pPr>
              <a:lnSpc>
                <a:spcPct val="80000"/>
              </a:lnSpc>
            </a:pPr>
            <a:r>
              <a:rPr lang="cs-CZ" sz="2000"/>
              <a:t>žák přesně popíše Pyramidu výživy pro děti včetně doporučených porcí</a:t>
            </a:r>
          </a:p>
          <a:p>
            <a:pPr>
              <a:lnSpc>
                <a:spcPct val="80000"/>
              </a:lnSpc>
            </a:pPr>
            <a:r>
              <a:rPr lang="cs-CZ" sz="2000"/>
              <a:t>žák zná velikost porcí a přiřadí je k jednotlivým potravinám</a:t>
            </a:r>
          </a:p>
          <a:p>
            <a:pPr>
              <a:lnSpc>
                <a:spcPct val="80000"/>
              </a:lnSpc>
            </a:pPr>
            <a:r>
              <a:rPr lang="cs-CZ" sz="2000"/>
              <a:t>žák zařadí jednotlivé potraviny a pokrmy do potravinových skupin v rámci Pyramidy výživy pro děti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pomocí Pyramidy výživy pro děti navrhne a zhodnotí denní stravu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2. vzdělávací období: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Přiměřenost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posoudí, zda ve stravě není nadbytek velmi slaných, sladkých nebo nevhodných tučných potravin (z tzv. zákeřných kostek)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vysvětlí, v čem spočívá nebezpečí vysokého příjmu potravin z tzv. zákeřných kostek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rovnováhu mezi příjmem a výdejem energie</a:t>
            </a:r>
            <a:endParaRPr lang="cs-CZ" sz="2000" b="1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Příprava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zná hygienická pravidla v souvislosti s přípravou i samotnou konzumací stravy 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zdravotní nezávadnost potravin, ví jak nakládat se zkaženými potravinami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které potraviny mohou být v syrovém stavu nebezpečné jako zdroj nákazy, které nikdy syrové nekonzumuje 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kde a jak jednotlivé potraviny skladovat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vhodnost technologické úpravy pokrmů ze zdravotního hlediska </a:t>
            </a:r>
          </a:p>
          <a:p>
            <a:pPr>
              <a:lnSpc>
                <a:spcPct val="80000"/>
              </a:lnSpc>
            </a:pPr>
            <a:r>
              <a:rPr lang="cs-CZ" sz="2000"/>
              <a:t>žák připraví jednoduchý pokrm (např. svačinu), složený ze všech pater Pyramidy výživy pro děti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2. vzdělávací období: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0688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Pravdivost 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zná význam jednotlivých potravinových skupin Pyramidy výživy pro děti 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jaké složky výživy jsou důležité pro člověka, a k jednotlivým živinám (bílkoviny, sacharidy, vláknina, tuky, vitaminy: B, C, D, minerální látky: vápník, železo) uvede příklady potravinových zdrojů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doporučení při užívání doplňků stravy (rizika multivitaminových preparátů) </a:t>
            </a:r>
          </a:p>
          <a:p>
            <a:pPr>
              <a:lnSpc>
                <a:spcPct val="80000"/>
              </a:lnSpc>
            </a:pPr>
            <a:r>
              <a:rPr lang="cs-CZ" sz="2000"/>
              <a:t>žák objasní údaje na obalu výrobku (složení, datum minimální trvanlivosti, datum použitelnosti, doporučení ke skladování)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reklamu a zhodnotí její obsah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Pitný režim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zná doporučení k pitnému režimu a navrhne vhodný pitný režim s ohledem na roční období, pohybovou aktivitu a složení stravy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význam vody pro organizmus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jak rozpoznat nedostatek tekutin a kdy je třeba příjem tekutin zvýšit</a:t>
            </a:r>
          </a:p>
          <a:p>
            <a:pPr>
              <a:lnSpc>
                <a:spcPct val="80000"/>
              </a:lnSpc>
            </a:pPr>
            <a:r>
              <a:rPr lang="cs-CZ" sz="2000"/>
              <a:t>žák navrhne kritéria pro hodnocení vhodnosti nápoje</a:t>
            </a:r>
          </a:p>
          <a:p>
            <a:pPr>
              <a:lnSpc>
                <a:spcPct val="80000"/>
              </a:lnSpc>
            </a:pPr>
            <a:r>
              <a:rPr lang="cs-CZ" sz="2000"/>
              <a:t>žák připraví několik druhů vhodných nápojů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algn="l"/>
            <a:r>
              <a:rPr lang="cs-CZ" sz="4000" b="1">
                <a:solidFill>
                  <a:schemeClr val="folHlink"/>
                </a:solidFill>
              </a:rPr>
              <a:t>Návrh základního učiva pro 4.-5. ročník: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/>
              <a:t>Pravidelný denní režim, metabolizmus člověka, význam pravidelné konzumace ovoce a zeleniny, mléka, ryb a luštěnin</a:t>
            </a:r>
          </a:p>
          <a:p>
            <a:pPr>
              <a:lnSpc>
                <a:spcPct val="80000"/>
              </a:lnSpc>
            </a:pPr>
            <a:r>
              <a:rPr lang="cs-CZ" sz="2000"/>
              <a:t>Pestrost ve výživě – Pyramida výživy pro děti, skladba jednotlivých denních jídel, význam potravinových skupin z hlediska obsahu živin</a:t>
            </a:r>
          </a:p>
          <a:p>
            <a:pPr>
              <a:lnSpc>
                <a:spcPct val="80000"/>
              </a:lnSpc>
            </a:pPr>
            <a:r>
              <a:rPr lang="cs-CZ" sz="2000"/>
              <a:t>Ovoce a zelenina – 5 porcí denně, význam ve výživě, druhová rozmanitost, vhodná příprava a technologická úprava </a:t>
            </a:r>
          </a:p>
          <a:p>
            <a:pPr>
              <a:lnSpc>
                <a:spcPct val="80000"/>
              </a:lnSpc>
            </a:pPr>
            <a:r>
              <a:rPr lang="cs-CZ" sz="2000"/>
              <a:t>Přiměřenost – nápoje a potraviny z tzv. zákeřných kostek a jejich vliv na zdraví člověka, příjem a výdej energie, přiměřená tělesná hmotnost, zdraví zubů</a:t>
            </a:r>
          </a:p>
          <a:p>
            <a:pPr>
              <a:lnSpc>
                <a:spcPct val="80000"/>
              </a:lnSpc>
            </a:pPr>
            <a:r>
              <a:rPr lang="cs-CZ" sz="2000"/>
              <a:t>Hygienická pravidla při zacházení s potravinami a nápoji (výběr a nákup, skladování potravin a nápojů, data spotřeby a minimální trvanlivosti, nezávadnost potravin, potraviny jako možné zdroje nákazy), technologická úprava pokrmů, příprava jednoduchých pokrmů</a:t>
            </a:r>
          </a:p>
          <a:p>
            <a:pPr>
              <a:lnSpc>
                <a:spcPct val="80000"/>
              </a:lnSpc>
            </a:pPr>
            <a:r>
              <a:rPr lang="cs-CZ" sz="2000"/>
              <a:t>Význam potravinových skupin Pyramidy výživy pro děti, složky výživy, živiny – sacharidy, bílkoviny, tuky, vitaminy, minerální látky a jejich působení v lidském těle</a:t>
            </a:r>
          </a:p>
          <a:p>
            <a:pPr>
              <a:lnSpc>
                <a:spcPct val="80000"/>
              </a:lnSpc>
            </a:pPr>
            <a:r>
              <a:rPr lang="cs-CZ" sz="2000"/>
              <a:t>Reklama a výživová doporučení </a:t>
            </a:r>
          </a:p>
          <a:p>
            <a:pPr>
              <a:lnSpc>
                <a:spcPct val="80000"/>
              </a:lnSpc>
            </a:pPr>
            <a:r>
              <a:rPr lang="cs-CZ" sz="2000"/>
              <a:t>Pitný režim – voda a její význam v lidském těle, rovnováha v příjmu a výdeji tekutin, doporučené množství tekutin, vhodné nápoje a jejich příprava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2286000"/>
            <a:ext cx="8229600" cy="2582863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cs-CZ" sz="2400" b="1"/>
              <a:t>Důležitými podmínkami pro tento cíl je:</a:t>
            </a:r>
          </a:p>
          <a:p>
            <a:pPr lvl="2" eaLnBrk="1" hangingPunct="1"/>
            <a:r>
              <a:rPr lang="cs-CZ" sz="1800"/>
              <a:t>důsledné vytváření pohybové a výživové gramotnosti žáků</a:t>
            </a:r>
          </a:p>
          <a:p>
            <a:pPr lvl="2" eaLnBrk="1" hangingPunct="1"/>
            <a:r>
              <a:rPr lang="cs-CZ" sz="1800"/>
              <a:t>soulad mezi edukací a režimem školy</a:t>
            </a:r>
          </a:p>
          <a:p>
            <a:pPr lvl="2" eaLnBrk="1" hangingPunct="1"/>
            <a:r>
              <a:rPr lang="cs-CZ" sz="1800"/>
              <a:t>důsledné propojení pohybu a výživy</a:t>
            </a:r>
          </a:p>
          <a:p>
            <a:pPr lvl="2" eaLnBrk="1" hangingPunct="1"/>
            <a:r>
              <a:rPr lang="cs-CZ" sz="1800"/>
              <a:t>vzdělaní pedagogové a další zaměstnanci školy, včetně zaměstnanců školního stravování</a:t>
            </a:r>
          </a:p>
          <a:p>
            <a:pPr lvl="2" eaLnBrk="1" hangingPunct="1"/>
            <a:r>
              <a:rPr lang="cs-CZ" sz="1800"/>
              <a:t>spolupráce školy s organizacemi zajišťující pohybové kroužky všech dětí</a:t>
            </a:r>
          </a:p>
          <a:p>
            <a:pPr lvl="2" eaLnBrk="1" hangingPunct="1"/>
            <a:r>
              <a:rPr lang="cs-CZ" sz="1800"/>
              <a:t>spolupráce s rodiči</a:t>
            </a:r>
            <a:endParaRPr lang="cs-CZ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857250" y="357188"/>
            <a:ext cx="7572375" cy="15700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cs-CZ" sz="2400" b="1">
                <a:latin typeface="Calibri" pitchFamily="34" charset="0"/>
              </a:rPr>
              <a:t>Hlavní cíl projektu </a:t>
            </a:r>
            <a:r>
              <a:rPr lang="cs-CZ" sz="2400">
                <a:latin typeface="Calibri" pitchFamily="34" charset="0"/>
              </a:rPr>
              <a:t> - vytvoření podnětného školského prostředí pro pohybový a výživový režim žáků a ověření reálných možností pro uplatnění programu v různých podmínkách a různých typech základních škol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214438" y="5143500"/>
            <a:ext cx="6858000" cy="120015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cs-CZ" sz="2400" b="1">
                <a:latin typeface="Calibri" pitchFamily="34" charset="0"/>
              </a:rPr>
              <a:t>Dlouhodobý cíl projektu </a:t>
            </a:r>
            <a:r>
              <a:rPr lang="cs-CZ" sz="2400">
                <a:latin typeface="Calibri" pitchFamily="34" charset="0"/>
              </a:rPr>
              <a:t>– zlepšení pohybového a výživového chování dětské populace a v jeho důsledku zlepšení zdravotního stavu naši společnosti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1" dirty="0"/>
              <a:t>Rozšířené učivo: </a:t>
            </a:r>
          </a:p>
          <a:p>
            <a:pPr lvl="1"/>
            <a:r>
              <a:rPr lang="cs-CZ" b="1" i="1" dirty="0"/>
              <a:t>Výživová omezení – lepek, mléko.</a:t>
            </a:r>
          </a:p>
          <a:p>
            <a:pPr lvl="1"/>
            <a:endParaRPr lang="cs-CZ" b="1" i="1" dirty="0"/>
          </a:p>
          <a:p>
            <a:r>
              <a:rPr lang="cs-CZ" b="1" i="1" dirty="0"/>
              <a:t>Doporučená minimální časová dotace na ročník: 10 hodin</a:t>
            </a:r>
            <a:endParaRPr lang="cs-CZ" dirty="0"/>
          </a:p>
          <a:p>
            <a:pPr lvl="1"/>
            <a:r>
              <a:rPr lang="cs-CZ" dirty="0"/>
              <a:t>Vzhledem k tomu, že učivo se týká také částečně vzdělávací oblasti Člověk a svět práce, je možné využít časovou dotaci určenou pro tuto vzdělávací oblast.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ověřování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cs-CZ" sz="2400" b="1" dirty="0"/>
              <a:t>Hlavní poznatky z oblasti výživy:</a:t>
            </a:r>
          </a:p>
          <a:p>
            <a:pPr marL="0" indent="0">
              <a:buNone/>
            </a:pPr>
            <a:endParaRPr lang="cs-CZ" sz="1400" b="1" dirty="0"/>
          </a:p>
          <a:p>
            <a:pPr lvl="1"/>
            <a:r>
              <a:rPr lang="cs-CZ" sz="2000" dirty="0"/>
              <a:t>V oblasti vzdělávání se podařilo zvýšit výživovou gramotnost učitelů (vychovatelů, vedoucích školních jídelen), navodit změny související s podmínkami pro vytváření vhodného stravovacího a pitného režimu na školách a významně zvýšit výživovou gramotnost dětí i ovlivnit jejich výživové chování. </a:t>
            </a:r>
          </a:p>
          <a:p>
            <a:pPr marL="457200" lvl="1" indent="0">
              <a:buNone/>
            </a:pPr>
            <a:endParaRPr lang="cs-CZ" sz="1400" dirty="0"/>
          </a:p>
          <a:p>
            <a:pPr lvl="1"/>
            <a:r>
              <a:rPr lang="cs-CZ" sz="2000" dirty="0"/>
              <a:t>Tento pozitivní přínos programu Pohyb a výživa (</a:t>
            </a:r>
            <a:r>
              <a:rPr lang="cs-CZ" sz="2000" dirty="0" err="1"/>
              <a:t>PaV</a:t>
            </a:r>
            <a:r>
              <a:rPr lang="cs-CZ" sz="2000" dirty="0"/>
              <a:t>) dokumentuje citát z protokolu lektorky pro výživu</a:t>
            </a:r>
            <a:r>
              <a:rPr lang="cs-CZ" sz="2000" i="1" dirty="0">
                <a:solidFill>
                  <a:srgbClr val="002060"/>
                </a:solidFill>
              </a:rPr>
              <a:t>: „… Díky programu </a:t>
            </a:r>
            <a:r>
              <a:rPr lang="cs-CZ" sz="2000" i="1" dirty="0" err="1">
                <a:solidFill>
                  <a:srgbClr val="002060"/>
                </a:solidFill>
              </a:rPr>
              <a:t>PaV</a:t>
            </a:r>
            <a:r>
              <a:rPr lang="cs-CZ" sz="2000" i="1" dirty="0">
                <a:solidFill>
                  <a:srgbClr val="002060"/>
                </a:solidFill>
              </a:rPr>
              <a:t> si děti dokáží vyhodnotit svůj jídelníček. Velmi dobře znají Pyramidu výživy a uvědomují si negativní vliv zákeřné kostky. Dbají na doporučené množství ovoce/zeleniny. Velmi je baví si velikosti porcí porovnávat dle velikosti jejich pěstiček. Byl kladen důraz na dostatečně zastoupený pitný režim. Zvýšila se konzumace pramenité vody. Dbalo se na pravidelnost stravy a žáci chodili do školy nasnídaní. Některé školy se zaměřily na zvýšený klid při konzumaci jídla. Změnil se sortiment potravin ve školních jídelnách. Vedoucí školních jídelen začali zařazovat nové a zdravé suroviny…“.</a:t>
            </a:r>
          </a:p>
        </p:txBody>
      </p:sp>
    </p:spTree>
    <p:extLst>
      <p:ext uri="{BB962C8B-B14F-4D97-AF65-F5344CB8AC3E}">
        <p14:creationId xmlns:p14="http://schemas.microsoft.com/office/powerpoint/2010/main" val="3178971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ověřování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193078"/>
              </p:ext>
            </p:extLst>
          </p:nvPr>
        </p:nvGraphicFramePr>
        <p:xfrm>
          <a:off x="107504" y="1270090"/>
          <a:ext cx="8856984" cy="5486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Situace před vytvořením programu Pohyb a výživa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Výsledky dle ověřování programu Pohyb a výživa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nedostatečně vymezené učivo o výživě (od projektovaného až po realizované kurikulum)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jasně vymezené učivo o výživě dle jednotlivých ročníků ZŠ a vzdělávacích období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9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nevhodné pojetí učiva o výživě -</a:t>
                      </a:r>
                      <a:r>
                        <a:rPr lang="cs-CZ" sz="1800" baseline="0" dirty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časté dělení na zdravé a nezdravé potraviny, důraz na chemicko-biologickou povahu stravy aj.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učivo o výživě sestaveno tak, aby bylo dobře využitelné v praktickém životě - šest priorit výživy, Pyramida výživy pro děti a zákeřná kostka, porce jako pěst či dlaň dítěte aj. 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4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neexistující hodnocení a sebehodnocení výživového režimu dětí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vypracovaná metodika k hodnocení a sebehodnocení výživového chování v návaznosti na učivo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9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minimálně se uplatňující mezipředmětové vazby, malé využití vzdělávací oblasti Člověk a svět práce (Pracovní činnosti)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propojení výživy a pohybu, využití vzdělávací oblasti Člověk a svět práce, uplatnění mezipředmětové spolupráce (např. projektové dny)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nedostatečná pozornost věnovaná stravovacímu a pitnému režimu na školách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sestavená doporučení pro režimová opatření na školách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4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minimální spolupráce školy, školní jídelny a školní družiny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sestavená doporučení pro školní jídelny a školní družiny, informace pro rodiče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33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Analýza současných 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>
                <a:solidFill>
                  <a:srgbClr val="00B050"/>
                </a:solidFill>
              </a:rPr>
              <a:t>učebnicových 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sz="2800" dirty="0"/>
              <a:t>Velmi problematické zpracování učiva o výživě v učebnicích pro 1. stupeň ZŠ (Prvouka, Přírodověda, Člověk a jeho svět):</a:t>
            </a:r>
          </a:p>
          <a:p>
            <a:pPr lvl="1"/>
            <a:r>
              <a:rPr lang="cs-CZ" sz="2400" dirty="0"/>
              <a:t>žádná koncepce, nelogické vymezení učiva (špatná práce s pojmy, se zaváděním nových pojmů, s cyklickým osnováním učiva atd.)</a:t>
            </a:r>
          </a:p>
          <a:p>
            <a:pPr lvl="1"/>
            <a:r>
              <a:rPr lang="cs-CZ" sz="2400" dirty="0"/>
              <a:t>častý důraz na dělení potravin na zdravé a nezdravé, absence podstatných informací</a:t>
            </a:r>
          </a:p>
          <a:p>
            <a:r>
              <a:rPr lang="cs-CZ" sz="2800" dirty="0"/>
              <a:t>V případě TO zcela chybějící podpora (učebnice, metodika)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304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Učebnice nakladatelství Alter – 3. ročník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173" y="2398175"/>
            <a:ext cx="4313653" cy="44426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553806"/>
            <a:ext cx="1268078" cy="168873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79ADC22-3447-4518-AC55-C64C839B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33127"/>
            <a:ext cx="2500324" cy="13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0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Učebnice nakladatelství </a:t>
            </a:r>
            <a:r>
              <a:rPr lang="cs-CZ" sz="3600" dirty="0" err="1"/>
              <a:t>Didaktis</a:t>
            </a:r>
            <a:r>
              <a:rPr lang="cs-CZ" sz="3600" dirty="0"/>
              <a:t> – 3. ročník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692" y="2204864"/>
            <a:ext cx="5544615" cy="44437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14" y="1772816"/>
            <a:ext cx="1268078" cy="168873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CFCECCF-3769-4B8B-BF70-1E1D4EA19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01" y="1700808"/>
            <a:ext cx="2499577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01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cs-CZ" sz="3600" dirty="0"/>
              <a:t>Učebnice nakladatelství </a:t>
            </a:r>
            <a:r>
              <a:rPr lang="cs-CZ" sz="3600" dirty="0" err="1"/>
              <a:t>Prodos</a:t>
            </a:r>
            <a:r>
              <a:rPr lang="cs-CZ" sz="3600" dirty="0"/>
              <a:t> – 4. a 5. ročník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848" y="1476057"/>
            <a:ext cx="7630320" cy="53819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476057"/>
            <a:ext cx="908038" cy="120926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0A2CA27-115D-416B-A554-B14931B62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646" y="2945102"/>
            <a:ext cx="1779354" cy="9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Analýza současných učebnicových 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cs-CZ" sz="2000" dirty="0"/>
              <a:t>Obsahová analýza naznačuje nesourodost a pojmovou nejednoznačnost učiva o pohybu a výživě. Učební pojmy prezentované v didaktickém aparátu učebnic pro primární školu neodpovídají požadavkům kladené RVP ZV, ani nejsou v souladu s výživovým doporučením. </a:t>
            </a:r>
          </a:p>
          <a:p>
            <a:r>
              <a:rPr lang="cs-CZ" sz="2000" dirty="0"/>
              <a:t>Ve všech uvedených učebnicových řadách je největší důraz na vzdělávání v oblasti výživy a pohybu kladen ve 3. ročníku, kdy pojmy dosahují nejvyššího počtu (6-13 pojmů). V tomto ročníku je tedy žák „zavalen“ učivem o výživě, přičemž na to není ve většině případů připraven předešlým rozvržením učiva v minulých ročnících.</a:t>
            </a:r>
          </a:p>
          <a:p>
            <a:r>
              <a:rPr lang="cs-CZ" sz="2000" dirty="0"/>
              <a:t> S pojmy se v následujících ročnících mnohdy již nepracuje (viz absence vzdělávání ve čtvrtých ročnících, uvedeno níže), cyklicky se neopakují. Nejvyšší četnosti v cyklickém opakování učiva dosahují učebnice Alter, přičemž i zde se jedná o malý počet pojmů; </a:t>
            </a:r>
            <a:r>
              <a:rPr lang="cs-CZ" sz="2000" i="1" dirty="0"/>
              <a:t>ovoce &amp; zelenina</a:t>
            </a:r>
            <a:r>
              <a:rPr lang="cs-CZ" sz="2000" dirty="0"/>
              <a:t> (opakování v 1., 2. a 3. ročníku), </a:t>
            </a:r>
            <a:r>
              <a:rPr lang="cs-CZ" sz="2000" i="1" dirty="0"/>
              <a:t>vitaminy, zdravý jídelníček </a:t>
            </a:r>
            <a:r>
              <a:rPr lang="cs-CZ" sz="2000" dirty="0"/>
              <a:t>a</a:t>
            </a:r>
            <a:r>
              <a:rPr lang="cs-CZ" sz="2000" i="1" dirty="0"/>
              <a:t> zdravá výživa</a:t>
            </a:r>
            <a:r>
              <a:rPr lang="cs-CZ" sz="2000" dirty="0"/>
              <a:t> (1., 2., 3., a 5. ročník). Ostatní učebnicové řady se zaměřují na ještě menší počet opakujících se pojmů.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343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Analýza současných učebnicových řad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/>
          <a:lstStyle/>
          <a:p>
            <a:r>
              <a:rPr lang="cs-CZ" sz="2000" dirty="0"/>
              <a:t>Jednotlivé učebnicové řady se liší jak v prezentaci učiva, tak v jeho celkovém pojmovém uspořádání. V rámci jednotlivých řad dochází k nejednotnému terminologickému užívání pojmů – např. učebnice </a:t>
            </a:r>
            <a:r>
              <a:rPr lang="cs-CZ" sz="2000" dirty="0" err="1"/>
              <a:t>Didaktis</a:t>
            </a:r>
            <a:r>
              <a:rPr lang="cs-CZ" sz="2000" dirty="0"/>
              <a:t> se zabývají v prvním ročníku </a:t>
            </a:r>
            <a:r>
              <a:rPr lang="cs-CZ" sz="2000" i="1" dirty="0"/>
              <a:t>potraviny prospívající zdraví, potraviny zdraví škodlivé</a:t>
            </a:r>
            <a:r>
              <a:rPr lang="cs-CZ" sz="2000" dirty="0"/>
              <a:t>, v druhém ročníku je rozděluje na </a:t>
            </a:r>
            <a:r>
              <a:rPr lang="cs-CZ" sz="2000" i="1" dirty="0"/>
              <a:t>potraviny zdravé, potraviny nezdravé</a:t>
            </a:r>
            <a:r>
              <a:rPr lang="cs-CZ" sz="2000" dirty="0"/>
              <a:t>, ve třetím ročníku na </a:t>
            </a:r>
            <a:r>
              <a:rPr lang="cs-CZ" sz="2000" i="1" dirty="0"/>
              <a:t>potraviny, kterých máme jíst více </a:t>
            </a:r>
            <a:r>
              <a:rPr lang="cs-CZ" sz="2000" dirty="0"/>
              <a:t>a na </a:t>
            </a:r>
            <a:r>
              <a:rPr lang="cs-CZ" sz="2000" i="1" dirty="0"/>
              <a:t>potraviny, kterých máme jíst méně.</a:t>
            </a:r>
            <a:r>
              <a:rPr lang="cs-CZ" sz="2000" dirty="0"/>
              <a:t> V pátém ročníku se autoři vracejí k </a:t>
            </a:r>
            <a:r>
              <a:rPr lang="cs-CZ" sz="2000" i="1" dirty="0"/>
              <a:t>potravinám prospívající zdraví a potravinám neprospívající zdraví.</a:t>
            </a:r>
            <a:r>
              <a:rPr lang="cs-CZ" sz="2000" dirty="0"/>
              <a:t> </a:t>
            </a:r>
          </a:p>
          <a:p>
            <a:r>
              <a:rPr lang="cs-CZ" sz="2000" dirty="0"/>
              <a:t>Nejvíce zastoupenými pojmy didaktického aparátu učebnic týkající se vzdělávání o výživě a pohybu prolínajícími se všemi učebnicovými řadami jsou </a:t>
            </a:r>
            <a:r>
              <a:rPr lang="cs-CZ" sz="2000" i="1" dirty="0"/>
              <a:t>vitaminy, ovoce &amp; zelenina</a:t>
            </a:r>
            <a:r>
              <a:rPr lang="cs-CZ" sz="2000" dirty="0"/>
              <a:t>. Zmínku např. o </a:t>
            </a:r>
            <a:r>
              <a:rPr lang="cs-CZ" sz="2000" i="1" dirty="0"/>
              <a:t>soli a cukrech v potravě</a:t>
            </a:r>
            <a:r>
              <a:rPr lang="cs-CZ" sz="2000" dirty="0"/>
              <a:t> se zabývá jen učebnice Alter, a to ve 3. ročníku, dále pak </a:t>
            </a:r>
            <a:r>
              <a:rPr lang="cs-CZ" sz="2000" i="1" dirty="0"/>
              <a:t>nezávadností a skladováním potravin včetně školního stravování</a:t>
            </a:r>
            <a:r>
              <a:rPr lang="cs-CZ" sz="2000" dirty="0"/>
              <a:t> jen učebnice Fraus (3. a 5. ročník), s pojmem </a:t>
            </a:r>
            <a:r>
              <a:rPr lang="cs-CZ" sz="2000" i="1" dirty="0"/>
              <a:t>vápník</a:t>
            </a:r>
            <a:r>
              <a:rPr lang="cs-CZ" sz="2000" dirty="0"/>
              <a:t> se pracuje pouze v učebnicích </a:t>
            </a:r>
            <a:r>
              <a:rPr lang="cs-CZ" sz="2000" dirty="0" err="1"/>
              <a:t>Prodos</a:t>
            </a:r>
            <a:r>
              <a:rPr lang="cs-CZ" sz="2000" dirty="0"/>
              <a:t> (4/5. ročník), s pojmem </a:t>
            </a:r>
            <a:r>
              <a:rPr lang="cs-CZ" sz="2000" i="1" dirty="0"/>
              <a:t>sladkosti</a:t>
            </a:r>
            <a:r>
              <a:rPr lang="cs-CZ" sz="2000" dirty="0"/>
              <a:t> v učebnicích Nové školy (2. a 5. ročník, duhová řada 1. ročník) a </a:t>
            </a:r>
            <a:r>
              <a:rPr lang="cs-CZ" sz="2000" i="1" dirty="0"/>
              <a:t>sacharidy</a:t>
            </a:r>
            <a:r>
              <a:rPr lang="cs-CZ" sz="2000" dirty="0"/>
              <a:t> se objevují v učebnicích Fraus pro 3. ročník.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300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Analýza současných učebnicových řad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sz="2000" dirty="0"/>
              <a:t>Ve většině sledovaných případů učebnic je 4. ročník bez vzdělávací oblasti výchova ke zdraví tedy i bez vzdělávání v oblasti výživy.</a:t>
            </a:r>
            <a:r>
              <a:rPr lang="cs-CZ" sz="2400" dirty="0"/>
              <a:t> </a:t>
            </a:r>
            <a:r>
              <a:rPr lang="cs-CZ" sz="2000" dirty="0"/>
              <a:t>Výjimku tvoří nakladatelství </a:t>
            </a:r>
            <a:r>
              <a:rPr lang="cs-CZ" sz="2000" dirty="0" err="1"/>
              <a:t>Prodos</a:t>
            </a:r>
            <a:r>
              <a:rPr lang="cs-CZ" sz="2000" dirty="0"/>
              <a:t> a Fraus. Nakladatelství </a:t>
            </a:r>
            <a:r>
              <a:rPr lang="cs-CZ" sz="2000" dirty="0" err="1"/>
              <a:t>Prodos</a:t>
            </a:r>
            <a:r>
              <a:rPr lang="cs-CZ" sz="2000" dirty="0"/>
              <a:t> prezentuje výchovu ke zdraví v učebnici spojené pro 4. a 5. ročník, přičemž otázkou zůstává, jak s tímto </a:t>
            </a:r>
            <a:r>
              <a:rPr lang="cs-CZ" sz="2000" dirty="0" err="1"/>
              <a:t>meziročníkovým</a:t>
            </a:r>
            <a:r>
              <a:rPr lang="cs-CZ" sz="2000" dirty="0"/>
              <a:t> vymezením učiva nakládají učitelé.</a:t>
            </a:r>
          </a:p>
          <a:p>
            <a:r>
              <a:rPr lang="cs-CZ" sz="2000" i="1" dirty="0">
                <a:solidFill>
                  <a:srgbClr val="FF0000"/>
                </a:solidFill>
              </a:rPr>
              <a:t>Alfou a omegou didaktického aparátu učebnic je neustálé dělení potravin na zdravé a nezdravé, přičemž není podána jakákoliv informace o tom,  proč by ta určitá potravina měla být zdravá či nikoliv.</a:t>
            </a:r>
            <a:endParaRPr lang="cs-CZ" i="1" dirty="0">
              <a:solidFill>
                <a:srgbClr val="FF0000"/>
              </a:solidFill>
            </a:endParaRPr>
          </a:p>
          <a:p>
            <a:r>
              <a:rPr lang="cs-CZ" sz="2000" i="1" dirty="0">
                <a:solidFill>
                  <a:srgbClr val="FF0000"/>
                </a:solidFill>
              </a:rPr>
              <a:t>Například označování potravin s vysokým podílem sacharidů jako zcela nezdravé je zavádějící, jelikož sacharidy potřebujeme. Nezdravé je však jejich konzumované množství a četnost v jídelníčku dětí. Takovými otázkami bohužel nepodporujeme navození správných stravovacích návyků, ani nezvyšujeme zdravotní gramotnost dětí.  </a:t>
            </a:r>
            <a:endParaRPr lang="cs-CZ" sz="20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09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EDUKAČNÍ MATERIÁLY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15462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4365625"/>
            <a:ext cx="13890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365625"/>
            <a:ext cx="1408113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1773238"/>
            <a:ext cx="147637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3175" y="4365625"/>
            <a:ext cx="14573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4437063"/>
            <a:ext cx="140493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0" y="1341438"/>
            <a:ext cx="2071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UČITEL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625" y="1773238"/>
            <a:ext cx="1468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763713" y="1341438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ŽÁK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2555875" y="4005263"/>
            <a:ext cx="1214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TŘÍDA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5795963" y="4005263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ŠKOLA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308850" y="4005263"/>
            <a:ext cx="1214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DRUŽINA</a:t>
            </a: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3419475" y="134143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RODIČE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4356100" y="4005263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JÍDELNA</a:t>
            </a:r>
          </a:p>
        </p:txBody>
      </p:sp>
      <p:sp>
        <p:nvSpPr>
          <p:cNvPr id="21520" name="TextovéPole 17"/>
          <p:cNvSpPr txBox="1">
            <a:spLocks noChangeArrowheads="1"/>
          </p:cNvSpPr>
          <p:nvPr/>
        </p:nvSpPr>
        <p:spPr bwMode="auto">
          <a:xfrm>
            <a:off x="5572125" y="2000250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latin typeface="Calibri" pitchFamily="34" charset="0"/>
              </a:rPr>
              <a:t>volně dostupné: www.pav.rvp.cz</a:t>
            </a:r>
            <a:endParaRPr lang="cs-CZ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Analýza současných učebnicových řad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sz="2000" dirty="0"/>
              <a:t>Pedagogičtí pracovníci hledající oporu v oblasti vzdělávání o výživě a pohybu, která by zajišťovala možnost kontroly informací, naleznou na oficiálních webových stránkách metodického portálu RVP ZV informace mnohdy matoucí, či dokonce zcela obsahově nesprávné. </a:t>
            </a:r>
          </a:p>
          <a:p>
            <a:r>
              <a:rPr lang="cs-CZ" sz="2000" i="1" dirty="0"/>
              <a:t>Učitelé tedy jsou nuceni brát učebnice jako zdroj relevantních informací ve vzdělávání o výživě......v učebnicích by to mělo být správně, jelikož nemůžeme očekávat, že učitel bude aktivně vyhledávat a ověřovat si uvedené informace jinde. </a:t>
            </a:r>
            <a:endParaRPr lang="cs-CZ" sz="2000" dirty="0"/>
          </a:p>
          <a:p>
            <a:r>
              <a:rPr lang="cs-CZ" sz="2000" b="1" dirty="0"/>
              <a:t>Učivo:</a:t>
            </a:r>
            <a:r>
              <a:rPr lang="cs-CZ" sz="2000" dirty="0"/>
              <a:t> Nová škola ­– </a:t>
            </a:r>
            <a:r>
              <a:rPr lang="cs-CZ" sz="2000" i="1" dirty="0"/>
              <a:t>denní režim</a:t>
            </a:r>
            <a:r>
              <a:rPr lang="cs-CZ" sz="2000" dirty="0"/>
              <a:t> (1., 2. a 3. ročník); </a:t>
            </a:r>
            <a:r>
              <a:rPr lang="cs-CZ" sz="2000" i="1" dirty="0"/>
              <a:t>zdravé potraviny; zdravá výživy</a:t>
            </a:r>
            <a:r>
              <a:rPr lang="cs-CZ" sz="2000" dirty="0"/>
              <a:t> (2., 3. a 5. ročník). Fraus – </a:t>
            </a:r>
            <a:r>
              <a:rPr lang="cs-CZ" sz="2000" i="1" dirty="0"/>
              <a:t>režim dne</a:t>
            </a:r>
            <a:r>
              <a:rPr lang="cs-CZ" sz="2000" dirty="0"/>
              <a:t> (1., 2. a 3. ročník); </a:t>
            </a:r>
            <a:r>
              <a:rPr lang="cs-CZ" sz="2000" i="1" dirty="0"/>
              <a:t>vitaminy</a:t>
            </a:r>
            <a:r>
              <a:rPr lang="cs-CZ" sz="2000" dirty="0"/>
              <a:t> (3., 4. a 5 ročník). </a:t>
            </a:r>
            <a:r>
              <a:rPr lang="cs-CZ" sz="2000" dirty="0" err="1"/>
              <a:t>Didaktis</a:t>
            </a:r>
            <a:r>
              <a:rPr lang="cs-CZ" sz="2000" dirty="0"/>
              <a:t> – </a:t>
            </a:r>
            <a:r>
              <a:rPr lang="cs-CZ" sz="2000" i="1" dirty="0"/>
              <a:t>ovoce &amp; zelenina</a:t>
            </a:r>
            <a:r>
              <a:rPr lang="cs-CZ" sz="2000" dirty="0"/>
              <a:t> (1., 2. a 3. ročník); </a:t>
            </a:r>
            <a:r>
              <a:rPr lang="cs-CZ" sz="2000" i="1" dirty="0"/>
              <a:t>vitaminy</a:t>
            </a:r>
            <a:r>
              <a:rPr lang="cs-CZ" sz="2000" dirty="0"/>
              <a:t> (1. a 3. ročník). </a:t>
            </a:r>
            <a:r>
              <a:rPr lang="cs-CZ" sz="2000" dirty="0" err="1"/>
              <a:t>Prodos</a:t>
            </a:r>
            <a:r>
              <a:rPr lang="cs-CZ" sz="2000" dirty="0"/>
              <a:t> – </a:t>
            </a:r>
            <a:r>
              <a:rPr lang="cs-CZ" sz="2000" i="1" dirty="0"/>
              <a:t>ovoce &amp; zelenina</a:t>
            </a:r>
            <a:r>
              <a:rPr lang="cs-CZ" sz="2000" dirty="0"/>
              <a:t> (1., 3. a 4/5. ročník); </a:t>
            </a:r>
            <a:r>
              <a:rPr lang="cs-CZ" sz="2000" i="1" dirty="0"/>
              <a:t>zdravý jídelníček</a:t>
            </a:r>
            <a:r>
              <a:rPr lang="cs-CZ" sz="2000" dirty="0"/>
              <a:t> (1., 2. a 4/5. ročník); </a:t>
            </a:r>
            <a:r>
              <a:rPr lang="cs-CZ" sz="2000" i="1" dirty="0"/>
              <a:t>vitaminy</a:t>
            </a:r>
            <a:r>
              <a:rPr lang="cs-CZ" sz="2000" dirty="0"/>
              <a:t> (3. a 4/5. ročník). Nová škola (duhová řada) – </a:t>
            </a:r>
            <a:r>
              <a:rPr lang="cs-CZ" sz="2000" i="1" dirty="0"/>
              <a:t>režim dne</a:t>
            </a:r>
            <a:r>
              <a:rPr lang="cs-CZ" sz="2000" dirty="0"/>
              <a:t> (1., 2. a 3. ročník); </a:t>
            </a:r>
            <a:r>
              <a:rPr lang="cs-CZ" sz="2000" i="1" dirty="0"/>
              <a:t>vitaminy</a:t>
            </a:r>
            <a:r>
              <a:rPr lang="cs-CZ" sz="2000" dirty="0"/>
              <a:t> (1. a 3. ročník).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958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Mezipředmětové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Musí být funkční!!!</a:t>
            </a:r>
          </a:p>
          <a:p>
            <a:r>
              <a:rPr lang="cs-CZ" sz="2800" dirty="0"/>
              <a:t>Upřednostňovat v rámci projektové výuky (Dnů zdraví, Týdnů zdraví)</a:t>
            </a:r>
          </a:p>
          <a:p>
            <a:pPr lvl="1"/>
            <a:r>
              <a:rPr lang="cs-CZ" sz="2400" dirty="0"/>
              <a:t>TO z Člověk a jeho svět</a:t>
            </a:r>
          </a:p>
          <a:p>
            <a:pPr lvl="1"/>
            <a:r>
              <a:rPr lang="cs-CZ" sz="2400" dirty="0"/>
              <a:t>Český jazyk</a:t>
            </a:r>
          </a:p>
          <a:p>
            <a:pPr lvl="1"/>
            <a:r>
              <a:rPr lang="cs-CZ" sz="2400" dirty="0"/>
              <a:t>Matematika</a:t>
            </a:r>
          </a:p>
          <a:p>
            <a:r>
              <a:rPr lang="cs-CZ" sz="2800" dirty="0"/>
              <a:t>Průřezová témata:</a:t>
            </a:r>
          </a:p>
          <a:p>
            <a:pPr lvl="1"/>
            <a:r>
              <a:rPr lang="cs-CZ" sz="2400" dirty="0"/>
              <a:t>Environmentální výchova</a:t>
            </a:r>
          </a:p>
          <a:p>
            <a:pPr lvl="1"/>
            <a:r>
              <a:rPr lang="cs-CZ" sz="2400" dirty="0"/>
              <a:t>Mediální výchova</a:t>
            </a:r>
          </a:p>
          <a:p>
            <a:pPr lvl="1"/>
            <a:r>
              <a:rPr lang="cs-CZ" sz="2400" dirty="0"/>
              <a:t>Multikulturní výchova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835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podpora učitele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chemeClr val="bg2"/>
                </a:solidFill>
                <a:latin typeface="Arial" panose="020B0604020202020204" pitchFamily="34" charset="0"/>
                <a:hlinkClick r:id="rId2"/>
              </a:rPr>
              <a:t>http://pav.rvp.cz/filemanager/userfiles/Edukacni_materialy/1_pohyb_a_vyziva_web.pdf</a:t>
            </a:r>
            <a:endParaRPr lang="cs-CZ" altLang="cs-CZ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latin typeface="Arial" panose="020B0604020202020204" pitchFamily="34" charset="0"/>
                <a:hlinkClick r:id="rId3"/>
              </a:rPr>
              <a:t>www.viscojis.cz/teens/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latin typeface="Arial" panose="020B0604020202020204" pitchFamily="34" charset="0"/>
                <a:hlinkClick r:id="rId4"/>
              </a:rPr>
              <a:t>www.vimcojim.cz</a:t>
            </a:r>
            <a:endParaRPr lang="cs-CZ" altLang="cs-CZ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latin typeface="Arial" panose="020B0604020202020204" pitchFamily="34" charset="0"/>
                <a:hlinkClick r:id="rId5"/>
              </a:rPr>
              <a:t>www.vyzivaspol.cz</a:t>
            </a:r>
            <a:endParaRPr lang="cs-CZ" altLang="cs-CZ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latin typeface="Arial" panose="020B0604020202020204" pitchFamily="34" charset="0"/>
                <a:hlinkClick r:id="rId6"/>
              </a:rPr>
              <a:t>www.bezpecnostpotravin.cz</a:t>
            </a:r>
            <a:endParaRPr lang="cs-CZ" altLang="cs-CZ" sz="2800" b="1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743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www.rvp.cz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145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metodického zpracování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ukázky z Pracovních sešitů – Výživa i pohyb</a:t>
            </a:r>
          </a:p>
          <a:p>
            <a:r>
              <a:rPr lang="cs-CZ" altLang="cs-CZ" sz="2800" b="1" dirty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https://pav.rvp.cz/filemanager/userfiles/Edukacni_materialy/2A_sesit_1_web.pdf</a:t>
            </a:r>
            <a:endParaRPr lang="cs-CZ" altLang="cs-CZ" sz="28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endParaRPr lang="cs-CZ" altLang="cs-CZ" sz="28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lang="cs-CZ" altLang="cs-CZ" sz="2800" b="1" dirty="0">
                <a:latin typeface="Arial" panose="020B0604020202020204" pitchFamily="34" charset="0"/>
              </a:rPr>
              <a:t>Děti v kuchyni vítány, </a:t>
            </a:r>
            <a:r>
              <a:rPr lang="cs-CZ" altLang="cs-CZ" sz="2800" dirty="0">
                <a:latin typeface="Arial" panose="020B0604020202020204" pitchFamily="34" charset="0"/>
              </a:rPr>
              <a:t>Metodická pomůcka pro vedení kroužků přípravy pokrmů, Zdravá školní jídelna, SZÚ 2017 </a:t>
            </a:r>
          </a:p>
          <a:p>
            <a:r>
              <a:rPr lang="cs-CZ" altLang="cs-CZ" sz="2800" dirty="0">
                <a:latin typeface="Arial" panose="020B0604020202020204" pitchFamily="34" charset="0"/>
                <a:hlinkClick r:id="rId4"/>
              </a:rPr>
              <a:t>https://www.zdravaskolnijidelna.cz/publikace</a:t>
            </a:r>
            <a:endParaRPr lang="cs-CZ" altLang="cs-CZ" sz="2800" dirty="0">
              <a:latin typeface="Arial" panose="020B0604020202020204" pitchFamily="34" charset="0"/>
            </a:endParaRPr>
          </a:p>
          <a:p>
            <a:endParaRPr lang="cs-CZ" altLang="cs-CZ" sz="2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736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CD183-B41F-4E9F-A2B3-B7C558B4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televize, videa apod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C44D57-0B33-4AC8-99E8-5DC5E78A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Doporučuji pro děti: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https://decko.ceskatelevize.cz/ke-stolu-serviruje-servac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Vím co jím:</a:t>
            </a:r>
          </a:p>
          <a:p>
            <a:pPr marL="0" indent="0">
              <a:buNone/>
            </a:pPr>
            <a:r>
              <a:rPr lang="cs-CZ">
                <a:hlinkClick r:id="rId3"/>
              </a:rPr>
              <a:t>https://www.vimcojim.cz/magazin/videa/</a:t>
            </a:r>
            <a:endParaRPr lang="cs-CZ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45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95963" y="4724400"/>
            <a:ext cx="3348037" cy="1196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200" cap="none"/>
              <a:t>DĚKUJI </a:t>
            </a:r>
            <a:br>
              <a:rPr lang="cs-CZ" sz="3200" cap="none"/>
            </a:br>
            <a:r>
              <a:rPr lang="cs-CZ" sz="3200" cap="none"/>
              <a:t>ZA POZORNOST</a:t>
            </a:r>
            <a:br>
              <a:rPr lang="cs-CZ" sz="3200" cap="none"/>
            </a:br>
            <a:endParaRPr lang="cs-CZ" sz="3200" cap="none"/>
          </a:p>
        </p:txBody>
      </p:sp>
      <p:pic>
        <p:nvPicPr>
          <p:cNvPr id="27651" name="Picture 3" descr="Snímek obrazovky 2014-07-16 v 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505936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Priority edukačního projektu</a:t>
            </a:r>
            <a:br>
              <a:rPr lang="cs-CZ" b="1" dirty="0"/>
            </a:br>
            <a:r>
              <a:rPr lang="cs-CZ" sz="3100" dirty="0"/>
              <a:t>Šest priorit (6 P neboli VI P ) v oblasti pohybu i výživy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endParaRPr lang="cs-CZ" sz="3600"/>
          </a:p>
          <a:p>
            <a:pPr lvl="1" eaLnBrk="1" hangingPunct="1">
              <a:buFont typeface="Arial" charset="0"/>
              <a:buNone/>
            </a:pPr>
            <a:r>
              <a:rPr lang="cs-CZ" sz="3600"/>
              <a:t>I. Pravidelnost</a:t>
            </a:r>
          </a:p>
          <a:p>
            <a:pPr lvl="1" eaLnBrk="1" hangingPunct="1">
              <a:buFont typeface="Arial" charset="0"/>
              <a:buNone/>
            </a:pPr>
            <a:r>
              <a:rPr lang="cs-CZ" sz="3600"/>
              <a:t>II. Pestrost</a:t>
            </a:r>
          </a:p>
          <a:p>
            <a:pPr lvl="1" eaLnBrk="1" hangingPunct="1">
              <a:buFont typeface="Arial" charset="0"/>
              <a:buNone/>
            </a:pPr>
            <a:r>
              <a:rPr lang="cs-CZ" sz="3600"/>
              <a:t>III. Přiměřenost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endParaRPr lang="cs-CZ" sz="3600"/>
          </a:p>
          <a:p>
            <a:pPr lvl="1" eaLnBrk="1" hangingPunct="1">
              <a:buFont typeface="Arial" charset="0"/>
              <a:buNone/>
            </a:pPr>
            <a:r>
              <a:rPr lang="cs-CZ" sz="3600"/>
              <a:t>IV. Příprava</a:t>
            </a:r>
          </a:p>
          <a:p>
            <a:pPr lvl="1" eaLnBrk="1" hangingPunct="1">
              <a:buFont typeface="Arial" charset="0"/>
              <a:buNone/>
            </a:pPr>
            <a:r>
              <a:rPr lang="cs-CZ" sz="3600"/>
              <a:t>V. Pravdivost</a:t>
            </a:r>
          </a:p>
          <a:p>
            <a:pPr lvl="1" eaLnBrk="1" hangingPunct="1">
              <a:buFont typeface="Arial" charset="0"/>
              <a:buNone/>
            </a:pPr>
            <a:r>
              <a:rPr lang="cs-CZ" sz="3600"/>
              <a:t>VI. Pitný režim</a:t>
            </a:r>
          </a:p>
          <a:p>
            <a:pPr eaLnBrk="1" hangingPunct="1">
              <a:buFont typeface="Arial" charset="0"/>
              <a:buNone/>
            </a:pPr>
            <a:endParaRPr lang="cs-CZ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786313"/>
            <a:ext cx="10001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857750"/>
            <a:ext cx="9001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857750"/>
            <a:ext cx="908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4857750"/>
            <a:ext cx="9207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4857750"/>
            <a:ext cx="92868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5113" y="4857750"/>
            <a:ext cx="9572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688" y="4857750"/>
            <a:ext cx="9286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5757862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/>
              <a:t>Pyramida pohybu pro děti </a:t>
            </a:r>
            <a:br>
              <a:rPr lang="cs-CZ" dirty="0"/>
            </a:br>
            <a:r>
              <a:rPr lang="cs-CZ" dirty="0"/>
              <a:t>a Pyramida výživy pro děti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25"/>
            <a:ext cx="2925762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636838"/>
            <a:ext cx="47132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1285875"/>
            <a:ext cx="12715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/>
          <a:lstStyle/>
          <a:p>
            <a:pPr algn="l" eaLnBrk="1" hangingPunct="1"/>
            <a:r>
              <a:rPr lang="cs-CZ" sz="4000"/>
              <a:t>Pyramida výživy pro děti a porce</a:t>
            </a:r>
            <a:r>
              <a:rPr lang="cs-CZ"/>
              <a:t> 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471328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Verunka\Dokumenty\Dropbox\UNKA\UNKA\PROJEKTY\VIP\foto-všec\BROŽURA\ruce\Kopie - ruce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500563"/>
            <a:ext cx="30591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Verunka\Dokumenty\Dropbox\UNKA\UNKA\PROJEKTY\VIP\foto-všec\BROŽURA\ruce\ruce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365625"/>
            <a:ext cx="27368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Verunka\Dokumenty\Dropbox\UNKA\UNKA\PROJEKTY\VIP\FOTO\PaV_UKLIZENO\kapitola_PŘIMĚŘENOST\POMĚR_PORCE_PĚST_DÍTĚ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Verunka\Dokumenty\Dropbox\UNKA\UNKA\PROJEKTY\VIP\FOTO\PaV_UKLIZENO\kapitola_PŘIMĚŘENOST\POMĚR_PLÁTEK_MA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85750"/>
            <a:ext cx="2463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Verunka\Dokumenty\Dropbox\UNKA\UNKA\PROJEKTY\VIP\FOTO\PaV_UKLIZENO\PRACOVNÍ_SEŠIT_2.roč\12.str\ÚKOL_2\HRST_zákeřn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85750"/>
            <a:ext cx="25352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636838"/>
            <a:ext cx="321786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Verunka\Dokumenty\Dropbox\UNKA\UNKA\PROJEKTY\VIP\foto-všec\BROŽURA\nové\foto-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4357688"/>
            <a:ext cx="311626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Verunka\Dokumenty\Dropbox\UNKA\UNKA\PROJEKTY\VIP\FOTO\PaV_UKLIZENO\kapitola_PŘIMĚŘENOST\SVAČI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4357688"/>
            <a:ext cx="27384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628775"/>
            <a:ext cx="471328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Šest priorit školy (VI P) v oblasti výživy</a:t>
            </a:r>
            <a:endParaRPr lang="cs-CZ" sz="3600"/>
          </a:p>
        </p:txBody>
      </p:sp>
      <p:sp>
        <p:nvSpPr>
          <p:cNvPr id="8" name="TextovéPole 7"/>
          <p:cNvSpPr txBox="1"/>
          <p:nvPr/>
        </p:nvSpPr>
        <p:spPr>
          <a:xfrm>
            <a:off x="714375" y="1357313"/>
            <a:ext cx="7858125" cy="175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I. Pravidelnost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Škola vytváří podmínky pro pravidelný stravovací režim žáků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(svačina, oběd, případně odpolední svačina).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a vychovatelé dohlížejí na pravidelný stravovací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režim žáků a podněcují žáky k pravidelné a dostatečné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konzumaci ovoce a zeleniny.</a:t>
            </a:r>
            <a:endParaRPr lang="cs-CZ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4375" y="3286125"/>
            <a:ext cx="7858125" cy="12001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II. Pestrost 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Jídla připravovaná pro žáky školní jídelnou jsou pestrá,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zdravá, chutná a žákům vhodně nabízená.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a vychovatelé žáky podněcují k pestré stravě. </a:t>
            </a:r>
            <a:endParaRPr lang="cs-CZ" dirty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55650" y="4724400"/>
            <a:ext cx="7858125" cy="14747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III. Přiměřenost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Ve škole nejsou automaty a bufety s nevhodným sortimentem.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a vychovatelé žáky nabádají ke střídmé konzumaci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sladkostí a slazených nápojů, příliš slaných či jiných nevhodných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potravin nebo nápojů</a:t>
            </a:r>
            <a:endParaRPr lang="cs-CZ" dirty="0">
              <a:latin typeface="+mn-lt"/>
            </a:endParaRPr>
          </a:p>
        </p:txBody>
      </p:sp>
      <p:pic>
        <p:nvPicPr>
          <p:cNvPr id="14" name="Picture 4" descr="C:\Documents and Settings\Verunka\Dokumenty\Dropbox\UNKA\UNKA\PROJEKTY\VIP\FOTO\PaV_UKLIZENO\PRACOVNÍ_SEŠIT_2.roč\12.str\ÚKOL_2\HRST_zákeřn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020" y="5272804"/>
            <a:ext cx="124936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Verunka\Dokumenty\Dropbox\UNKA\UNKA\PROJEKTY\VIP\FOTO\PaV_UKLIZENO\kapitola_PŘIMĚŘENOST\OBĚ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1599" y="3479298"/>
            <a:ext cx="14509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:\Documents and Settings\Verunka\Dokumenty\Dropbox\UNKA\UNKA\PROJEKTY\VIP\FOTO\PaV_UKLIZENO\kapitola_PŘIMĚŘENOST\SVAČ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8634" y="1950616"/>
            <a:ext cx="1553940" cy="103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4367</Words>
  <Application>Microsoft Office PowerPoint</Application>
  <PresentationFormat>Předvádění na obrazovce (4:3)</PresentationFormat>
  <Paragraphs>344</Paragraphs>
  <Slides>46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Symbol</vt:lpstr>
      <vt:lpstr>Wingdings</vt:lpstr>
      <vt:lpstr>Motiv sady Office</vt:lpstr>
      <vt:lpstr>POHYB A VÝŽIVA pokusné ověřování změn v pohybovém a výživovém režimu žáků základních škol </vt:lpstr>
      <vt:lpstr>VÝCHODISKA PROJEKTU</vt:lpstr>
      <vt:lpstr>Prezentace aplikace PowerPoint</vt:lpstr>
      <vt:lpstr>EDUKAČNÍ MATERIÁLY</vt:lpstr>
      <vt:lpstr>Priority edukačního projektu Šest priorit (6 P neboli VI P ) v oblasti pohybu i výživy</vt:lpstr>
      <vt:lpstr>Pyramida pohybu pro děti  a Pyramida výživy pro děti</vt:lpstr>
      <vt:lpstr>Pyramida výživy pro děti a porce </vt:lpstr>
      <vt:lpstr>Prezentace aplikace PowerPoint</vt:lpstr>
      <vt:lpstr>Šest priorit školy (VI P) v oblasti výživy</vt:lpstr>
      <vt:lpstr>Šest priorit školy (VI P) v oblasti výživy</vt:lpstr>
      <vt:lpstr>Co najdeme v RVP ZV?</vt:lpstr>
      <vt:lpstr>TO Člověk a jeho zdraví</vt:lpstr>
      <vt:lpstr>TO Příprava pokrmů</vt:lpstr>
      <vt:lpstr>Standardy pro základní vzdělávání – Člověk a jeho svět (5. ročník)</vt:lpstr>
      <vt:lpstr>Standardy pro základní vzdělávání – Člověk a svět práce (5. ročník)</vt:lpstr>
      <vt:lpstr>Standardy pro základní vzdělávání – Člověk a svět práce (5. ročník)</vt:lpstr>
      <vt:lpstr> Jaké mohou být dílčí očekávané výstupy a učivo pro oblast výživy? </vt:lpstr>
      <vt:lpstr>Navržené dílčí očekávané výstupy pro 1. vzdělávací období:</vt:lpstr>
      <vt:lpstr>Navržené dílčí očekávané výstupy pro 1. vzdělávací období:</vt:lpstr>
      <vt:lpstr>Navržené dílčí očekávané výstupy pro 1. vzdělávací období:</vt:lpstr>
      <vt:lpstr>Navržené dílčí očekávané výstupy pro 1. vzdělávací období:</vt:lpstr>
      <vt:lpstr>Návrh základního učiva pro 1. ročník: </vt:lpstr>
      <vt:lpstr>Návrh základního učiva pro 2. ročník:</vt:lpstr>
      <vt:lpstr>Návrh základního učiva pro 3. ročník:</vt:lpstr>
      <vt:lpstr>Prezentace aplikace PowerPoint</vt:lpstr>
      <vt:lpstr>Navržené dílčí očekávané výstupy pro 2. vzdělávací období:</vt:lpstr>
      <vt:lpstr>Navržené dílčí očekávané výstupy pro 2. vzdělávací období:</vt:lpstr>
      <vt:lpstr>Navržené dílčí očekávané výstupy pro 2. vzdělávací období:</vt:lpstr>
      <vt:lpstr>Návrh základního učiva pro 4.-5. ročník:</vt:lpstr>
      <vt:lpstr>Prezentace aplikace PowerPoint</vt:lpstr>
      <vt:lpstr>Výsledky ověřování</vt:lpstr>
      <vt:lpstr>Výsledky ověřování</vt:lpstr>
      <vt:lpstr>Analýza současných  učebnicových řad</vt:lpstr>
      <vt:lpstr>Učebnice nakladatelství Alter – 3. ročník</vt:lpstr>
      <vt:lpstr>Učebnice nakladatelství Didaktis – 3. ročník</vt:lpstr>
      <vt:lpstr>Učebnice nakladatelství Prodos – 4. a 5. ročník</vt:lpstr>
      <vt:lpstr>Analýza současných učebnicových řad</vt:lpstr>
      <vt:lpstr>Analýza současných učebnicových řad</vt:lpstr>
      <vt:lpstr>Analýza současných učebnicových řad</vt:lpstr>
      <vt:lpstr>Analýza současných učebnicových řad</vt:lpstr>
      <vt:lpstr>Mezipředmětové vztahy</vt:lpstr>
      <vt:lpstr>Teoretická podpora učitele</vt:lpstr>
      <vt:lpstr>Zdroje informací</vt:lpstr>
      <vt:lpstr>Návrh metodického zpracování</vt:lpstr>
      <vt:lpstr>Česká televize, videa apod</vt:lpstr>
      <vt:lpstr>DĚKUJI 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Pokusné ověřování změn v pohybovém a výživovém režimu žáků základních škol</dc:title>
  <dc:creator>Vaše jméno</dc:creator>
  <cp:lastModifiedBy>Leona Mužíková</cp:lastModifiedBy>
  <cp:revision>41</cp:revision>
  <dcterms:created xsi:type="dcterms:W3CDTF">2014-09-14T08:52:53Z</dcterms:created>
  <dcterms:modified xsi:type="dcterms:W3CDTF">2022-03-17T11:26:32Z</dcterms:modified>
</cp:coreProperties>
</file>