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</p:sldMasterIdLst>
  <p:notesMasterIdLst>
    <p:notesMasterId r:id="rId17"/>
  </p:notesMasterIdLst>
  <p:sldIdLst>
    <p:sldId id="256" r:id="rId3"/>
    <p:sldId id="378" r:id="rId4"/>
    <p:sldId id="380" r:id="rId5"/>
    <p:sldId id="382" r:id="rId6"/>
    <p:sldId id="383" r:id="rId7"/>
    <p:sldId id="399" r:id="rId8"/>
    <p:sldId id="284" r:id="rId9"/>
    <p:sldId id="384" r:id="rId10"/>
    <p:sldId id="394" r:id="rId11"/>
    <p:sldId id="393" r:id="rId12"/>
    <p:sldId id="392" r:id="rId13"/>
    <p:sldId id="405" r:id="rId14"/>
    <p:sldId id="402" r:id="rId15"/>
    <p:sldId id="406" r:id="rId1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F37BD-E373-4250-99CF-34A2AF6C3976}" v="1" dt="2022-03-25T15:52:0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 Mužíková" userId="2fe60682-e72d-44be-8a00-2b926b2d25e3" providerId="ADAL" clId="{9F9F37BD-E373-4250-99CF-34A2AF6C3976}"/>
    <pc:docChg chg="modSld">
      <pc:chgData name="Leona Mužíková" userId="2fe60682-e72d-44be-8a00-2b926b2d25e3" providerId="ADAL" clId="{9F9F37BD-E373-4250-99CF-34A2AF6C3976}" dt="2022-03-25T15:52:10.991" v="86" actId="20577"/>
      <pc:docMkLst>
        <pc:docMk/>
      </pc:docMkLst>
      <pc:sldChg chg="modSp mod">
        <pc:chgData name="Leona Mužíková" userId="2fe60682-e72d-44be-8a00-2b926b2d25e3" providerId="ADAL" clId="{9F9F37BD-E373-4250-99CF-34A2AF6C3976}" dt="2022-03-25T15:52:10.991" v="86" actId="20577"/>
        <pc:sldMkLst>
          <pc:docMk/>
          <pc:sldMk cId="1507222357" sldId="378"/>
        </pc:sldMkLst>
        <pc:spChg chg="mod">
          <ac:chgData name="Leona Mužíková" userId="2fe60682-e72d-44be-8a00-2b926b2d25e3" providerId="ADAL" clId="{9F9F37BD-E373-4250-99CF-34A2AF6C3976}" dt="2022-03-25T15:52:10.991" v="86" actId="20577"/>
          <ac:spMkLst>
            <pc:docMk/>
            <pc:sldMk cId="1507222357" sldId="378"/>
            <ac:spMk id="409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CF29-AE10-413E-B7C1-F70054970782}" type="datetimeFigureOut">
              <a:rPr lang="cs-CZ"/>
              <a:pPr>
                <a:defRPr/>
              </a:pPr>
              <a:t>25. 3. 2022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58FA5C-1D48-484C-B38D-FE94E2A8B6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46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96B4-DDB9-4B65-B2E9-23F87E2CDBE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1281512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9235-C28B-4532-A0CC-46CE6B5D936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43078291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09E72-0E13-42C9-B825-D85E7877F98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5599256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cs-CZ" altLang="en-US" noProof="0"/>
              <a:t>Klepnutím lze upravit styl předlohy nadpisů.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cs-CZ" altLang="en-US" noProof="0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C3F3-90B9-41AA-BC99-C7C8578A67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22534008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0F1F5-CE54-4329-A287-96C91996C6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83842727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C86E-8850-424F-9A68-D588D4DD4BC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5638669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AE5E-3FFB-4CBE-A977-FCD05D6A7E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90926337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0220-6429-401A-8563-872E81A78F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51428951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5658-D571-4769-9047-F07FC33F6AC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9304421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6F02-A9EF-4A08-A4DD-F704A109242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5384574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DC8CD-012D-49F8-9A1B-FD3C4CE2068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6686622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7D6C7-0D2E-4018-8192-72B35272C38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57717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49BE-70AD-42A3-B723-EA6242946DB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4900384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3F76-CB7C-4D5C-9316-64D7156A5E6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82977050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2582-1184-448B-A76C-571490336F6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32905084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5932-167D-461A-8325-1FA6DDD1C66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190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B5022-E31C-412E-94C2-54A00154311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5161510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DBED0-8166-41A6-9D00-BEAD70A2006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7065597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90EF2-6BD8-4F44-9C53-57735FF2E0C9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25360838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BD069-163B-41B2-8B79-A3EEFB4E50B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3025301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C2093-78C5-40CE-BE98-30FF48B84BE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2735210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AEDEE-23B0-48E0-9542-BEE36EAAE14D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3986753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74162-CC42-4D34-BFAC-CD5519D91D6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1514927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A7D6C7-0D2E-4018-8192-72B35272C38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395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3351D9A-7AB8-4586-8429-B888B636055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49815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u.cz/publikace/zdravi-deti?highlightWords=zdrav%C3%AD+d%C4%9Bt%C3%AD+2016" TargetMode="External"/><Relationship Id="rId13" Type="http://schemas.openxmlformats.org/officeDocument/2006/relationships/hyperlink" Target="https://pav.rvp.cz/" TargetMode="External"/><Relationship Id="rId3" Type="http://schemas.openxmlformats.org/officeDocument/2006/relationships/hyperlink" Target="http://www.epravo.cz/" TargetMode="External"/><Relationship Id="rId7" Type="http://schemas.openxmlformats.org/officeDocument/2006/relationships/hyperlink" Target="http://www.szu.cz/tema/podpora-zdravi/zdravejsi-zivotni-styl?highlightWords=Dlouhodob%C3%BD+program+zlep%C5%A1ov%C3%A1n%C3%AD" TargetMode="External"/><Relationship Id="rId12" Type="http://schemas.openxmlformats.org/officeDocument/2006/relationships/hyperlink" Target="http://hbsc.upol.cz/" TargetMode="External"/><Relationship Id="rId2" Type="http://schemas.openxmlformats.org/officeDocument/2006/relationships/hyperlink" Target="https://revize.edu.cz/files/rvp-zv-2021-s-vyznacenymi-zmenami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u.cz/" TargetMode="External"/><Relationship Id="rId11" Type="http://schemas.openxmlformats.org/officeDocument/2006/relationships/hyperlink" Target="http://www.ec.europa.eu/health-eu" TargetMode="External"/><Relationship Id="rId5" Type="http://schemas.openxmlformats.org/officeDocument/2006/relationships/hyperlink" Target="http://www.szu.cz/zprava-o-zdravi-obyvatel-cr?highlightWords=zdrav%C3%AD" TargetMode="External"/><Relationship Id="rId10" Type="http://schemas.openxmlformats.org/officeDocument/2006/relationships/hyperlink" Target="http://www.uzis.cz/" TargetMode="External"/><Relationship Id="rId4" Type="http://schemas.openxmlformats.org/officeDocument/2006/relationships/hyperlink" Target="https://www.zakonyprolidi.cz/cs/2005-410" TargetMode="External"/><Relationship Id="rId9" Type="http://schemas.openxmlformats.org/officeDocument/2006/relationships/hyperlink" Target="http://www.who.cz/" TargetMode="External"/><Relationship Id="rId14" Type="http://schemas.openxmlformats.org/officeDocument/2006/relationships/hyperlink" Target="http://www.msmt.cz/dokumenty/metodicky-pokyn-k-zajisteni-bezpecnosti-a-ochrany-zdravi-deti-zaku-a-studenk&#253;chtu-ve-skolach-a-skolskych-zarizenich-zrizovanych-ministerstvem-skolstvi-mladeze-a-telovychov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260350"/>
            <a:ext cx="8720137" cy="1152525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800" b="1" dirty="0">
                <a:solidFill>
                  <a:schemeClr val="accent1"/>
                </a:solidFill>
              </a:rPr>
              <a:t>Didaktika předmětů o zdraví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21088"/>
            <a:ext cx="4392612" cy="2303537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cs-CZ" altLang="cs-CZ" sz="2400"/>
              <a:t>Katedra tělesné výchovy a výchovy ke zdraví</a:t>
            </a:r>
          </a:p>
          <a:p>
            <a:pPr algn="l" eaLnBrk="1" hangingPunct="1"/>
            <a:r>
              <a:rPr lang="cs-CZ" altLang="cs-CZ" sz="2400"/>
              <a:t>PdF MU</a:t>
            </a:r>
          </a:p>
          <a:p>
            <a:pPr algn="l" eaLnBrk="1" hangingPunct="1"/>
            <a:endParaRPr lang="cs-CZ" altLang="cs-CZ" sz="2400" b="1"/>
          </a:p>
          <a:p>
            <a:pPr algn="l" eaLnBrk="1" hangingPunct="1"/>
            <a:r>
              <a:rPr lang="cs-CZ" altLang="cs-CZ" sz="2000" b="1"/>
              <a:t>PhDr. Leona Mužíková, Ph.D.</a:t>
            </a:r>
          </a:p>
          <a:p>
            <a:pPr algn="l" eaLnBrk="1" hangingPunct="1"/>
            <a:r>
              <a:rPr lang="cs-CZ" altLang="cs-CZ" sz="1800"/>
              <a:t>muzikova@ped.muni.cz</a:t>
            </a:r>
          </a:p>
          <a:p>
            <a:pPr eaLnBrk="1" hangingPunct="1"/>
            <a:endParaRPr lang="cs-CZ" altLang="cs-CZ" sz="2000"/>
          </a:p>
          <a:p>
            <a:pPr algn="l" eaLnBrk="1" hangingPunct="1"/>
            <a:endParaRPr lang="cs-CZ" altLang="cs-CZ" sz="2000"/>
          </a:p>
          <a:p>
            <a:pPr eaLnBrk="1" hangingPunct="1"/>
            <a:endParaRPr lang="cs-CZ" altLang="cs-CZ" sz="200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59" y="1841385"/>
            <a:ext cx="2909897" cy="20698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28" y="1841385"/>
            <a:ext cx="2757706" cy="20698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8D49E98-09D9-4B22-B440-E491B6AB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74" y="1841385"/>
            <a:ext cx="3152154" cy="210143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1"/>
                </a:solidFill>
              </a:rPr>
              <a:t>Proč výchova ke zdraví na 1. stupni ZŠ?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7338"/>
            <a:ext cx="8784976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děti na začátku školní docházky mají výrazný sklon napodobovat dospělé, k dospělým mají většinou důvěřivý vztah a jsou velice citlivé na jejich mínění, </a:t>
            </a:r>
            <a:r>
              <a:rPr lang="cs-CZ" altLang="cs-CZ" sz="1800" b="1" dirty="0"/>
              <a:t>učitel je pro děti velkou autoritou</a:t>
            </a:r>
            <a:r>
              <a:rPr lang="cs-CZ" altLang="cs-CZ" sz="1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u dětí se projevuje velká sugestibilita (zvýšená ovlivnitelnost, náchylnost k přijímání myšlenek druhých)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rozvíjí se smysl pro rozpoznávání dobrého a špatného a také smysl pro povinnost, je to období vštěpování návyků (návyky osvojené v raném dětství a na počátku školní docházky jsou v mysli dětí pevně zakotveny)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začíná se utvářet ráz charakteru a osobnosti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počátek prevence „civilizačních“ chorob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b="1" dirty="0"/>
              <a:t>procento dětí se zvýšenou hmotností (tj. nadváha + obezita) nejvíce narůstá na začátku školní docházky</a:t>
            </a:r>
            <a:r>
              <a:rPr lang="cs-CZ" altLang="cs-CZ" sz="1800" dirty="0"/>
              <a:t> (Studie Zdraví dětí 2016)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období, kdy se dětem výrazně zhoršuje tělesný a zdravotní stav (z důvodů obtížné adaptace na školu, z důvodů spojených s prepubertou – disharmonie tělesného vývoje, především z důvodů změny pohybové aktivity – sezení ve školních lavicích…)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růst dětí (osifikace, výměna mléčného chrupu za trvalý) -  mimořádná důležitost správné výživy</a:t>
            </a:r>
          </a:p>
        </p:txBody>
      </p:sp>
    </p:spTree>
    <p:extLst>
      <p:ext uri="{BB962C8B-B14F-4D97-AF65-F5344CB8AC3E}">
        <p14:creationId xmlns:p14="http://schemas.microsoft.com/office/powerpoint/2010/main" val="13213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chemeClr val="accent1"/>
                </a:solidFill>
              </a:rPr>
              <a:t>Proč výchova ke zdraví na 1. stupni ZŠ?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498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začátek experimentování s drogami (včetně legálními) již na 1. stupni (asi 1/4 dětí na 1. stupni má zkušenost </a:t>
            </a:r>
            <a:r>
              <a:rPr lang="cs-CZ" altLang="cs-CZ" sz="2100"/>
              <a:t>s kouřením, </a:t>
            </a:r>
            <a:r>
              <a:rPr lang="cs-CZ" altLang="cs-CZ" sz="2100" dirty="0"/>
              <a:t>více jak polovina s alkoholem)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šikana se vyskytuje i na 1. stupni ZŠ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b="1" dirty="0"/>
              <a:t>nejčastější příčinou úmrtí dítěte jsou úrazy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sexuální výchova je nutná již u dětí mladšího školního věku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zneužívané, týrané a zanedbávané děti nejsou v naší společnosti ojedinělé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učitel děti zná a může působit i na rodiče (tř. schůzky na 1. stupni navštěvuje více rodičů jak na 2. stupni ZŠ)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jeden učitel  - tematiku výchovy ke zdraví může propojovat do různých předmětů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učitel se potřebuje naučit spolupracovat s poradenskými centry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/>
              <a:t>projekty s tématy ochrany a podpory zdraví stále více orientovány na 1. stupeň ZŠ</a:t>
            </a:r>
          </a:p>
        </p:txBody>
      </p:sp>
    </p:spTree>
    <p:extLst>
      <p:ext uri="{BB962C8B-B14F-4D97-AF65-F5344CB8AC3E}">
        <p14:creationId xmlns:p14="http://schemas.microsoft.com/office/powerpoint/2010/main" val="365313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0A65605-824E-4307-B216-F8126F6C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pl-PL" sz="3500">
                <a:solidFill>
                  <a:srgbClr val="FFFFFF"/>
                </a:solidFill>
              </a:rPr>
              <a:t>Příklad z praxe: Pohyb a výživa</a:t>
            </a:r>
            <a:endParaRPr lang="cs-CZ" sz="350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A77772-2AD0-40B6-80AD-477BC3E77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14" y="2378076"/>
            <a:ext cx="2866309" cy="41626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527330-1F78-49BA-9AE0-2312691D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76" y="2494450"/>
            <a:ext cx="4103647" cy="3563159"/>
          </a:xfrm>
        </p:spPr>
        <p:txBody>
          <a:bodyPr>
            <a:normAutofit fontScale="92500"/>
          </a:bodyPr>
          <a:lstStyle/>
          <a:p>
            <a:r>
              <a:rPr lang="cs-CZ" sz="2100" b="1" dirty="0"/>
              <a:t>Výsledky pokusného ověřování:</a:t>
            </a:r>
            <a:r>
              <a:rPr lang="cs-CZ" sz="2100" dirty="0"/>
              <a:t> </a:t>
            </a:r>
          </a:p>
          <a:p>
            <a:pPr marL="349250" lvl="1" indent="0">
              <a:buNone/>
            </a:pPr>
            <a:r>
              <a:rPr lang="cs-CZ" sz="1700" dirty="0"/>
              <a:t>Pozitivní změny pod vlivem programu </a:t>
            </a:r>
            <a:r>
              <a:rPr lang="cs-CZ" sz="1700" dirty="0" err="1"/>
              <a:t>PaV</a:t>
            </a:r>
            <a:r>
              <a:rPr lang="cs-CZ" sz="1700" dirty="0"/>
              <a:t> dle rodičů: 46 % ve výživě, 22 % v pohybu dětí (28 % ve výživě rodiny, 13 % v pohybu rodiny)</a:t>
            </a:r>
          </a:p>
          <a:p>
            <a:endParaRPr lang="cs-CZ" sz="2100" dirty="0">
              <a:hlinkClick r:id="" action="ppaction://noaction"/>
            </a:endParaRPr>
          </a:p>
          <a:p>
            <a:r>
              <a:rPr lang="cs-CZ" sz="2100" dirty="0">
                <a:hlinkClick r:id="" action="ppaction://noaction"/>
              </a:rPr>
              <a:t>https://pav.rvp.cz/</a:t>
            </a:r>
            <a:endParaRPr lang="cs-CZ" sz="2100" dirty="0"/>
          </a:p>
          <a:p>
            <a:endParaRPr lang="cs-CZ" sz="2100" dirty="0"/>
          </a:p>
          <a:p>
            <a:r>
              <a:rPr lang="cs-CZ" sz="2100" b="1" dirty="0">
                <a:solidFill>
                  <a:srgbClr val="7030A0"/>
                </a:solidFill>
              </a:rPr>
              <a:t>Jako učitelé můžete významně ovlivňovat zdraví dětí!!!</a:t>
            </a:r>
          </a:p>
          <a:p>
            <a:endParaRPr lang="cs-CZ" sz="21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376554533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54F4A262-C208-4D7A-8EC3-C2F9B435C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Úkol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61F2E2E-F866-496F-AE0E-961F9082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Prostudovat aktuální verzi RVP ZV z pohledu „ZDRAVÍ“.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51109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355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656E22-3FFA-45A9-9090-2567AB98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EBD6F0C-44F3-4F8F-BAB5-5DAB89315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681049"/>
            <a:ext cx="5510653" cy="54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Obsah a organizace  předmětu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507413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b="1" dirty="0">
                <a:solidFill>
                  <a:schemeClr val="tx2"/>
                </a:solidFill>
              </a:rPr>
              <a:t>Návaznost na předměty:</a:t>
            </a:r>
          </a:p>
          <a:p>
            <a:pPr lvl="1">
              <a:lnSpc>
                <a:spcPct val="80000"/>
              </a:lnSpc>
            </a:pPr>
            <a:r>
              <a:rPr lang="cs-CZ" altLang="cs-CZ" sz="1900" b="1" dirty="0"/>
              <a:t>Zdravotní problematika dětského věku (biologie dítěte, první pomoc)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  <a:p>
            <a:pPr lvl="1">
              <a:lnSpc>
                <a:spcPct val="80000"/>
              </a:lnSpc>
            </a:pPr>
            <a:r>
              <a:rPr lang="cs-CZ" altLang="cs-CZ" sz="1900" b="1" dirty="0"/>
              <a:t>JS 2021: Tělesná výchova a výchova ke zdraví s didaktikou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cs-CZ" altLang="cs-CZ" sz="1900" b="1" dirty="0">
                <a:solidFill>
                  <a:schemeClr val="tx2"/>
                </a:solidFill>
              </a:rPr>
              <a:t>	</a:t>
            </a:r>
            <a:endParaRPr lang="cs-CZ" altLang="cs-CZ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Výuka dle rozvrhu</a:t>
            </a:r>
            <a:endParaRPr lang="cs-CZ" altLang="cs-CZ" sz="2000" dirty="0"/>
          </a:p>
          <a:p>
            <a:pPr lvl="1">
              <a:lnSpc>
                <a:spcPct val="80000"/>
              </a:lnSpc>
            </a:pPr>
            <a:r>
              <a:rPr lang="cs-CZ" altLang="cs-CZ" sz="1800" dirty="0"/>
              <a:t>25. 3., 1. 4., 29. 4., 6. 5.,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Požadavky ke kolokviu: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aktivní účast ve výuce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metodické zpracování tématu ve skupině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plnění dílčích seminárních úkolů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Další informace pro studenty: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studijní materiály k předmětu budou vloženy v IS (prezentace ze seminářů, včetně odkazů; doplňující materiály)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780928"/>
            <a:ext cx="2595569" cy="27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461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Obsah předmětu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4300" b="1" dirty="0"/>
              <a:t>JS 2022:</a:t>
            </a:r>
          </a:p>
          <a:p>
            <a:pPr eaLnBrk="1" hangingPunct="1">
              <a:lnSpc>
                <a:spcPct val="80000"/>
              </a:lnSpc>
            </a:pPr>
            <a:endParaRPr lang="cs-CZ" altLang="cs-CZ" sz="2900" b="1" dirty="0"/>
          </a:p>
          <a:p>
            <a:pPr lvl="1">
              <a:lnSpc>
                <a:spcPct val="80000"/>
              </a:lnSpc>
            </a:pPr>
            <a:r>
              <a:rPr lang="cs-CZ" altLang="cs-CZ" sz="4300" dirty="0"/>
              <a:t>Výchova ke zdraví v prostředí základní školy:</a:t>
            </a:r>
          </a:p>
          <a:p>
            <a:pPr lvl="2">
              <a:lnSpc>
                <a:spcPct val="80000"/>
              </a:lnSpc>
            </a:pPr>
            <a:r>
              <a:rPr lang="cs-CZ" altLang="cs-CZ" sz="4300" dirty="0"/>
              <a:t>Člověk a zdraví - vymezení tematiky v aktuálních školských dokumentech. Metody a možnosti výchovy ke zdraví ve školním i mimoškolním prostředí. Výchova ke zdraví v každodenní praxi učitele 1. stupně základní školy. Legislativa týkající se ochrany a podpory zdraví dětí a pedagogů.</a:t>
            </a:r>
          </a:p>
          <a:p>
            <a:pPr lvl="2">
              <a:lnSpc>
                <a:spcPct val="80000"/>
              </a:lnSpc>
            </a:pPr>
            <a:r>
              <a:rPr lang="cs-CZ" altLang="cs-CZ" sz="4300" dirty="0"/>
              <a:t>Praktická aplikace výchovy ke zdraví ve školních vzdělávacích programech a didaktickém aparátu (učebnice, pracovní učebnice, pracovní sešity, pracovní listy) pro vzdělávací oblast Člověk a jeho svět.</a:t>
            </a:r>
          </a:p>
          <a:p>
            <a:pPr lvl="2">
              <a:lnSpc>
                <a:spcPct val="80000"/>
              </a:lnSpc>
            </a:pPr>
            <a:r>
              <a:rPr lang="cs-CZ" altLang="cs-CZ" sz="4300" b="1" dirty="0"/>
              <a:t>Didaktická transformace následujících témat: </a:t>
            </a:r>
            <a:r>
              <a:rPr lang="cs-CZ" altLang="cs-CZ" sz="4300" dirty="0"/>
              <a:t>Lidské tělo; První pomoc; Péče o zdraví; Výživa a zdraví (vč. přípravy pokrmů); Základy rodinné a sexuální výchovy; Návykové látky a zdraví, návykové chování; Osobní bezpečí; Mimořádné události.</a:t>
            </a:r>
          </a:p>
          <a:p>
            <a:pPr lvl="2">
              <a:lnSpc>
                <a:spcPct val="80000"/>
              </a:lnSpc>
            </a:pPr>
            <a:r>
              <a:rPr lang="cs-CZ" altLang="cs-CZ" sz="4300" dirty="0"/>
              <a:t>Aktuální programy podpory zdraví ve školním prostředí. Minimální preventivní program. Příprava školních a třídních projektů podpory zdraví</a:t>
            </a:r>
          </a:p>
          <a:p>
            <a:pPr lvl="2">
              <a:lnSpc>
                <a:spcPct val="80000"/>
              </a:lnSpc>
            </a:pPr>
            <a:r>
              <a:rPr lang="cs-CZ" altLang="cs-CZ" sz="4300" dirty="0"/>
              <a:t>Poradenská činnost mimoškolních organizací, poradenská a vzdělávací centra orientovaná na problematiku zdraví člověka.</a:t>
            </a:r>
          </a:p>
          <a:p>
            <a:pPr>
              <a:lnSpc>
                <a:spcPct val="80000"/>
              </a:lnSpc>
              <a:buNone/>
            </a:pP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78615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316787" cy="72037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2900" dirty="0"/>
            </a:br>
            <a:r>
              <a:rPr lang="cs-CZ" altLang="cs-CZ" b="1" dirty="0">
                <a:solidFill>
                  <a:schemeClr val="accent1"/>
                </a:solidFill>
              </a:rPr>
              <a:t>Základní doporučená literatura: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857109" cy="518430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2"/>
                </a:solidFill>
              </a:rPr>
              <a:t>MACHOVÁ, J., KUBÁTOVÁ, D. a kol. </a:t>
            </a:r>
            <a:r>
              <a:rPr lang="cs-CZ" altLang="cs-CZ" sz="2600" b="1" i="1" dirty="0">
                <a:solidFill>
                  <a:schemeClr val="tx2"/>
                </a:solidFill>
              </a:rPr>
              <a:t>Výchova ke zdraví. </a:t>
            </a:r>
            <a:r>
              <a:rPr lang="cs-CZ" altLang="cs-CZ" sz="2600" b="1" dirty="0">
                <a:solidFill>
                  <a:schemeClr val="tx2"/>
                </a:solidFill>
              </a:rPr>
              <a:t>Praha :</a:t>
            </a:r>
            <a:r>
              <a:rPr lang="cs-CZ" altLang="cs-CZ" sz="2600" b="1" i="1" dirty="0">
                <a:solidFill>
                  <a:schemeClr val="tx2"/>
                </a:solidFill>
              </a:rPr>
              <a:t> </a:t>
            </a:r>
            <a:r>
              <a:rPr lang="cs-CZ" altLang="cs-CZ" sz="2600" b="1" dirty="0" err="1">
                <a:solidFill>
                  <a:schemeClr val="tx2"/>
                </a:solidFill>
              </a:rPr>
              <a:t>Grada</a:t>
            </a:r>
            <a:r>
              <a:rPr lang="cs-CZ" altLang="cs-CZ" sz="2600" b="1" dirty="0">
                <a:solidFill>
                  <a:schemeClr val="tx2"/>
                </a:solidFill>
              </a:rPr>
              <a:t>, 2009, 2015</a:t>
            </a:r>
            <a:endParaRPr lang="cs-CZ" altLang="cs-CZ" sz="26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dirty="0">
                <a:solidFill>
                  <a:schemeClr val="tx2"/>
                </a:solidFill>
              </a:rPr>
              <a:t>ostatní literatura a studijní materiály uvedené u tématu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600" dirty="0">
                <a:solidFill>
                  <a:srgbClr val="7030A0"/>
                </a:solidFill>
              </a:rPr>
              <a:t>Rámcový vzdělávací program pro základní vzdělávání </a:t>
            </a:r>
          </a:p>
          <a:p>
            <a:pPr marL="457200" lvl="1" indent="0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r>
              <a:rPr lang="cs-CZ" altLang="cs-CZ" sz="2600" dirty="0">
                <a:solidFill>
                  <a:srgbClr val="7030A0"/>
                </a:solidFill>
              </a:rPr>
              <a:t>	</a:t>
            </a:r>
            <a:r>
              <a:rPr lang="cs-CZ" altLang="cs-CZ" sz="2600" dirty="0">
                <a:solidFill>
                  <a:srgbClr val="7030A0"/>
                </a:solidFill>
                <a:hlinkClick r:id="rId2"/>
              </a:rPr>
              <a:t>https://revize.edu.cz/files/rvp-zv-2021-s-vyznacenymi-zmenami.pdf</a:t>
            </a:r>
            <a:endParaRPr lang="cs-CZ" altLang="cs-CZ" sz="2600" dirty="0">
              <a:solidFill>
                <a:srgbClr val="7030A0"/>
              </a:solidFill>
            </a:endParaRPr>
          </a:p>
          <a:p>
            <a:pPr marL="457200" lvl="1" indent="0">
              <a:lnSpc>
                <a:spcPct val="80000"/>
              </a:lnSpc>
              <a:buClr>
                <a:schemeClr val="hlink"/>
              </a:buClr>
              <a:buSzPct val="60000"/>
              <a:buNone/>
              <a:defRPr/>
            </a:pPr>
            <a:endParaRPr lang="cs-CZ" altLang="cs-CZ" sz="23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Vyhláška o hygienických požadavcích na prostory a provoz zařízení a provozoven pro výchovu a vzdělávání dětí a mladistvých - Sb.410/2005 a novelizace Sb.343/2009, 465/2016 </a:t>
            </a:r>
            <a:r>
              <a:rPr lang="cs-CZ" altLang="cs-CZ" sz="2300" dirty="0">
                <a:solidFill>
                  <a:schemeClr val="tx2"/>
                </a:solidFill>
              </a:rPr>
              <a:t>(</a:t>
            </a:r>
            <a:r>
              <a:rPr lang="cs-CZ" altLang="cs-CZ" sz="2300" dirty="0">
                <a:solidFill>
                  <a:schemeClr val="tx2"/>
                </a:solidFill>
                <a:hlinkClick r:id="rId3"/>
              </a:rPr>
              <a:t>www.epravo.cz</a:t>
            </a:r>
            <a:r>
              <a:rPr lang="cs-CZ" altLang="cs-CZ" sz="2300" dirty="0">
                <a:solidFill>
                  <a:schemeClr val="tx2"/>
                </a:solidFill>
              </a:rPr>
              <a:t>,</a:t>
            </a:r>
            <a:r>
              <a:rPr lang="cs-CZ" altLang="cs-CZ" sz="2300" dirty="0"/>
              <a:t> </a:t>
            </a:r>
            <a:r>
              <a:rPr lang="cs-CZ" altLang="cs-CZ" sz="2300" dirty="0">
                <a:hlinkClick r:id="rId4"/>
              </a:rPr>
              <a:t>https://www.zakonyprolidi.cz/cs/2005-410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solidFill>
                  <a:srgbClr val="7030A0"/>
                </a:solidFill>
              </a:rPr>
              <a:t>Zpráva o zdraví obyvatel ČR </a:t>
            </a:r>
            <a:r>
              <a:rPr lang="cs-CZ" altLang="cs-CZ" sz="2300" dirty="0">
                <a:solidFill>
                  <a:schemeClr val="tx2"/>
                </a:solidFill>
                <a:hlinkClick r:id="rId5"/>
              </a:rPr>
              <a:t>	http://www.szu.cz/zprava-o-zdravi-obyvatel-cr?highlightWords=zdrav%C3%AD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solidFill>
                  <a:schemeClr val="tx2"/>
                </a:solidFill>
                <a:hlinkClick r:id="rId6"/>
              </a:rPr>
              <a:t>www.szu.cz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solidFill>
                  <a:schemeClr val="tx2"/>
                </a:solidFill>
                <a:hlinkClick r:id="rId7"/>
              </a:rPr>
              <a:t>http://www.szu.cz/tema/podpora-zdravi/zdravejsi-zivotni-styl?highlightWords=Dlouhodob%C3%BD+program+zlep%C5%A1ov%C3%A1n%C3%AD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sz="2300" dirty="0">
                <a:solidFill>
                  <a:srgbClr val="7030A0"/>
                </a:solidFill>
              </a:rPr>
              <a:t>Studie Zdraví dětí 2016 </a:t>
            </a:r>
            <a:r>
              <a:rPr lang="cs-CZ" sz="2300" u="sng" dirty="0">
                <a:hlinkClick r:id="rId8"/>
              </a:rPr>
              <a:t>http://www.szu.cz/publikace/zdravideti?highlightWords=zdrav%C3%AD+d%C4%9Bt%C3%AD+2016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solidFill>
                  <a:schemeClr val="tx2"/>
                </a:solidFill>
                <a:hlinkClick r:id="rId9"/>
              </a:rPr>
              <a:t>www.who.cz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sz="2300" dirty="0">
                <a:solidFill>
                  <a:schemeClr val="tx2"/>
                </a:solidFill>
                <a:hlinkClick r:id="rId10"/>
              </a:rPr>
              <a:t>www.uzis.cz</a:t>
            </a:r>
            <a:endParaRPr 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sz="2300" dirty="0">
                <a:solidFill>
                  <a:schemeClr val="tx2"/>
                </a:solidFill>
                <a:hlinkClick r:id="rId11"/>
              </a:rPr>
              <a:t>www.ec.europa.eu/health-eu</a:t>
            </a:r>
            <a:endParaRPr 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sz="2300" dirty="0">
                <a:solidFill>
                  <a:schemeClr val="tx2"/>
                </a:solidFill>
                <a:hlinkClick r:id="rId12"/>
              </a:rPr>
              <a:t>http://hbsc.upol.cz/</a:t>
            </a:r>
            <a:endParaRPr 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sz="2300" dirty="0">
                <a:solidFill>
                  <a:schemeClr val="tx2"/>
                </a:solidFill>
              </a:rPr>
              <a:t>Pohyb a výživa - </a:t>
            </a:r>
            <a:r>
              <a:rPr lang="cs-CZ" altLang="cs-CZ" sz="2300" dirty="0">
                <a:solidFill>
                  <a:schemeClr val="tx2"/>
                </a:solidFill>
                <a:hlinkClick r:id="rId13"/>
              </a:rPr>
              <a:t>https://pav.rvp.cz/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lang="cs-CZ" altLang="cs-CZ" sz="2300" dirty="0">
                <a:solidFill>
                  <a:schemeClr val="tx2"/>
                </a:solidFill>
              </a:rPr>
              <a:t>Metodický pokyn k zajištění bezpečnosti a ochrany zdraví dětí, žáků a studentů ve školách a školských zařízeních zřizovaných MŠMT, 2020 (</a:t>
            </a:r>
            <a:r>
              <a:rPr lang="cs-CZ" altLang="cs-CZ" sz="2300" dirty="0">
                <a:solidFill>
                  <a:schemeClr val="tx2"/>
                </a:solidFill>
                <a:hlinkClick r:id="rId14"/>
              </a:rPr>
              <a:t>http://www.msmt.cz/dokumenty/metodicky-pokyn-k-zajisteni-bezpecnosti-a-ochrany-zdravi-deti-zaku-a-studenkýchtu-ve-skolach-a-skolskych-zarizenich-zrizovanych-ministerstvem-skolstvi-mladeze-a-telovychovy</a:t>
            </a:r>
            <a:r>
              <a:rPr lang="cs-CZ" altLang="cs-CZ" sz="2300" dirty="0">
                <a:solidFill>
                  <a:schemeClr val="tx2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137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 dirty="0">
                <a:solidFill>
                  <a:schemeClr val="accent1"/>
                </a:solidFill>
              </a:rPr>
              <a:t>Proč výchova ke zdraví?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9220" name="Picture 5" descr="80f3a89cdf_89652651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06575"/>
            <a:ext cx="74168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8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83D6F-F70B-40E1-97A7-CCD85111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základního vzdělávání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CC9D24-5133-42A8-A79C-6BD479F9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Základní vzdělávání má žákům pomoci utvářet a postupně rozvíjet klíčové kompetence a poskytnout spolehlivý základ všeobecného vzdělání orientovaného zejména na situace blízké životu a na praktické jednání. V základním vzdělávání se proto usiluje o naplňování těchto cílů:</a:t>
            </a:r>
          </a:p>
          <a:p>
            <a:pPr lvl="1"/>
            <a:endParaRPr lang="cs-CZ" sz="1600" dirty="0"/>
          </a:p>
          <a:p>
            <a:pPr lvl="1"/>
            <a:r>
              <a:rPr lang="cs-CZ" sz="2000" dirty="0"/>
              <a:t>10 vymezených cílů </a:t>
            </a:r>
          </a:p>
          <a:p>
            <a:pPr marL="457200" lvl="1" indent="0">
              <a:buNone/>
            </a:pPr>
            <a:endParaRPr lang="cs-CZ" sz="2000" dirty="0"/>
          </a:p>
          <a:p>
            <a:pPr marL="457200" lvl="1" indent="0">
              <a:buNone/>
            </a:pPr>
            <a:r>
              <a:rPr lang="cs-CZ" sz="2800" b="1" dirty="0">
                <a:solidFill>
                  <a:schemeClr val="accent1"/>
                </a:solidFill>
              </a:rPr>
              <a:t>7. učit žáky aktivně rozvíjet a chránit fyzické, duševní a sociální zdraví a být za ně odpovědný</a:t>
            </a:r>
          </a:p>
          <a:p>
            <a:pPr marL="457200" lvl="1" indent="0">
              <a:buNone/>
            </a:pPr>
            <a:endParaRPr lang="cs-CZ" sz="2800" b="1" dirty="0">
              <a:solidFill>
                <a:schemeClr val="accent1"/>
              </a:solidFill>
            </a:endParaRPr>
          </a:p>
          <a:p>
            <a:pPr lvl="1"/>
            <a:endParaRPr lang="cs-CZ" sz="2800" b="1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cs-CZ" sz="1800" dirty="0"/>
              <a:t>(https://revize.edu.cz/</a:t>
            </a:r>
            <a:r>
              <a:rPr lang="cs-CZ" sz="1800" dirty="0" err="1"/>
              <a:t>files</a:t>
            </a:r>
            <a:r>
              <a:rPr lang="cs-CZ" sz="1800" dirty="0"/>
              <a:t>/rvp-zv-2021-s-vyznacenymi-zmenami.pdf)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5941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rizika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" y="1556792"/>
            <a:ext cx="9075630" cy="51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8982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2238"/>
            <a:ext cx="7173416" cy="1577975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1"/>
                </a:solidFill>
              </a:rPr>
              <a:t>Roviny výchovy ke zdraví:</a:t>
            </a:r>
            <a:br>
              <a:rPr lang="cs-CZ" altLang="cs-CZ" sz="4000" b="1" dirty="0">
                <a:solidFill>
                  <a:schemeClr val="accent1"/>
                </a:solidFill>
              </a:rPr>
            </a:br>
            <a:r>
              <a:rPr lang="cs-CZ" altLang="cs-CZ" sz="2000" b="0" dirty="0"/>
              <a:t>	</a:t>
            </a:r>
            <a:endParaRPr lang="cs-CZ" altLang="cs-CZ" sz="3200" b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614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chemeClr val="tx2"/>
                </a:solidFill>
              </a:rPr>
              <a:t>	</a:t>
            </a:r>
            <a:endParaRPr lang="cs-CZ" altLang="cs-CZ" sz="2700" b="1" dirty="0"/>
          </a:p>
          <a:p>
            <a:pPr lvl="1" eaLnBrk="1" hangingPunct="1"/>
            <a:r>
              <a:rPr lang="cs-CZ" altLang="cs-CZ" sz="2400" dirty="0"/>
              <a:t>zdravotní gramotnost učitele ZŠ (ale také učitel jako vzor)</a:t>
            </a:r>
          </a:p>
          <a:p>
            <a:pPr lvl="1" eaLnBrk="1" hangingPunct="1"/>
            <a:r>
              <a:rPr lang="cs-CZ" altLang="cs-CZ" sz="2400" dirty="0"/>
              <a:t>zdravé prostředí ZŠ</a:t>
            </a:r>
          </a:p>
          <a:p>
            <a:pPr lvl="1" eaLnBrk="1" hangingPunct="1"/>
            <a:r>
              <a:rPr lang="cs-CZ" altLang="cs-CZ" sz="2400" dirty="0"/>
              <a:t>výchova ke zdraví v ZŠ</a:t>
            </a:r>
          </a:p>
          <a:p>
            <a:pPr lvl="1" eaLnBrk="1" hangingPunct="1"/>
            <a:r>
              <a:rPr lang="cs-CZ" altLang="cs-CZ" sz="2400" dirty="0"/>
              <a:t>zdravé děti, prevence infekčních, chronických neinfekčních  tzv. „civilizačních“ onemocnění a úrazů </a:t>
            </a:r>
          </a:p>
          <a:p>
            <a:pPr lvl="1" eaLnBrk="1" hangingPunct="1"/>
            <a:r>
              <a:rPr lang="cs-CZ" altLang="cs-CZ" sz="2400" dirty="0"/>
              <a:t>komunitní zdraví (fyzické, psychické a sociální zdraví, ovlivnění rodiny dítěte)</a:t>
            </a:r>
          </a:p>
          <a:p>
            <a:pPr lvl="1" eaLnBrk="1" hangingPunct="1"/>
            <a:endParaRPr lang="cs-CZ" altLang="cs-CZ" sz="2400" dirty="0"/>
          </a:p>
          <a:p>
            <a:pPr eaLnBrk="1" hangingPunct="1"/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83790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Zdravý způsob života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vyrovnaný a pravidelný denní režim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dostatek pohybové aktivity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pestrá, plnohodnotná a pravidelná výživa </a:t>
            </a:r>
            <a:r>
              <a:rPr lang="cs-CZ" altLang="cs-CZ" sz="2400" dirty="0"/>
              <a:t>(vč. pitného režimu)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dodržování zásad osobní hygieny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ochrana před nakažlivými nemocemi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co nejmenší styk se škodlivinami prostředí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ochrana před úrazy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odpovědné chování v nejrůznějších životních situacích</a:t>
            </a:r>
            <a:r>
              <a:rPr lang="cs-CZ" altLang="cs-CZ" sz="2400" dirty="0"/>
              <a:t> (např. odpovědné sexuální chování, odpovědné rodičovské chování)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odolnost vůči škodlivým vlivům a návykům </a:t>
            </a:r>
            <a:r>
              <a:rPr lang="cs-CZ" altLang="cs-CZ" sz="2400" dirty="0"/>
              <a:t>(závislosti)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duševní pohoda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pohoda v mezilidských vztazích</a:t>
            </a:r>
            <a:r>
              <a:rPr lang="cs-CZ" altLang="cs-CZ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6251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2014</TotalTime>
  <Words>1183</Words>
  <Application>Microsoft Office PowerPoint</Application>
  <PresentationFormat>Předvádění na obrazovce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Síť</vt:lpstr>
      <vt:lpstr>Didaktika předmětů o zdraví</vt:lpstr>
      <vt:lpstr>Obsah a organizace  předmětu</vt:lpstr>
      <vt:lpstr>Obsah předmětu</vt:lpstr>
      <vt:lpstr> Základní doporučená literatura:</vt:lpstr>
      <vt:lpstr>Proč výchova ke zdraví?</vt:lpstr>
      <vt:lpstr>Cíle základního vzdělávání </vt:lpstr>
      <vt:lpstr>Zdravotní rizika</vt:lpstr>
      <vt:lpstr>Roviny výchovy ke zdraví:  </vt:lpstr>
      <vt:lpstr>Zdravý způsob života </vt:lpstr>
      <vt:lpstr>Proč výchova ke zdraví na 1. stupni ZŠ?</vt:lpstr>
      <vt:lpstr>Proč výchova ke zdraví na 1. stupni ZŠ?</vt:lpstr>
      <vt:lpstr>Příklad z praxe: Pohyb a výživa</vt:lpstr>
      <vt:lpstr>Úkol</vt:lpstr>
      <vt:lpstr>Děkuji za pozornost</vt:lpstr>
    </vt:vector>
  </TitlesOfParts>
  <Company>PedF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a didaktika výchovy ke zdraví 1</dc:title>
  <dc:creator>Leona Mužíková</dc:creator>
  <cp:lastModifiedBy>Leona Mužíková</cp:lastModifiedBy>
  <cp:revision>141</cp:revision>
  <dcterms:created xsi:type="dcterms:W3CDTF">2008-02-27T14:43:05Z</dcterms:created>
  <dcterms:modified xsi:type="dcterms:W3CDTF">2022-03-25T15:52:16Z</dcterms:modified>
</cp:coreProperties>
</file>