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iUhpBdgS7Vjm61lOkQa+BpV2Nl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is.muni.cz/el/ped/jaro2021/IVk101/index.qwarp?prejit=6390036" TargetMode="External"/><Relationship Id="rId4" Type="http://schemas.openxmlformats.org/officeDocument/2006/relationships/hyperlink" Target="https://www.youtube.com/watch?v=BDiQN6I9pqw&amp;t=55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72"/>
            <a:ext cx="91440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Posílení a motivace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PdF: IVp003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Praktické postupy při výuce dítěte s poruchou autistického spektra nebo jiným neurovývojovým postižením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cs-CZ"/>
              <a:t>Vyučující: Mgr. et Bc. Lucie Mudroch Lukášová, M.Sc., BCBA a Mgr. Lucie Vozáková, BCBA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 vs. odměna</a:t>
            </a:r>
            <a:endParaRPr/>
          </a:p>
        </p:txBody>
      </p:sp>
      <p:sp>
        <p:nvSpPr>
          <p:cNvPr id="147" name="Google Shape;14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zjednodušení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odměna nemusí být vždy posílením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Je tablet posílení?</a:t>
            </a:r>
            <a:endParaRPr/>
          </a:p>
        </p:txBody>
      </p:sp>
      <p:sp>
        <p:nvSpPr>
          <p:cNvPr id="153" name="Google Shape;15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4" name="Google Shape;154;p12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Vlastnosti posílení</a:t>
            </a:r>
            <a:endParaRPr/>
          </a:p>
        </p:txBody>
      </p:sp>
      <p:sp>
        <p:nvSpPr>
          <p:cNvPr id="160" name="Google Shape;160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vždy jsou následkem chování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následují okamžitě po chování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zvyšují jeho výskyt v budoucnu, případně ho udržují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čase se mění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jsou situačně závislá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individuální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Různé kategorie posílení</a:t>
            </a:r>
            <a:endParaRPr/>
          </a:p>
        </p:txBody>
      </p:sp>
      <p:sp>
        <p:nvSpPr>
          <p:cNvPr id="166" name="Google Shape;16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167" name="Google Shape;167;p13"/>
          <p:cNvGrpSpPr/>
          <p:nvPr/>
        </p:nvGrpSpPr>
        <p:grpSpPr>
          <a:xfrm>
            <a:off x="4927600" y="1757363"/>
            <a:ext cx="2303463" cy="4076700"/>
            <a:chOff x="0" y="0"/>
            <a:chExt cx="2275840" cy="4027943"/>
          </a:xfrm>
        </p:grpSpPr>
        <p:sp>
          <p:nvSpPr>
            <p:cNvPr id="168" name="Google Shape;168;p13"/>
            <p:cNvSpPr/>
            <p:nvPr/>
          </p:nvSpPr>
          <p:spPr>
            <a:xfrm>
              <a:off x="0" y="0"/>
              <a:ext cx="2275840" cy="4003040"/>
            </a:xfrm>
            <a:prstGeom prst="rtTriangl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 rot="10800000">
              <a:off x="0" y="24903"/>
              <a:ext cx="2275840" cy="4003040"/>
            </a:xfrm>
            <a:prstGeom prst="rtTriangle">
              <a:avLst/>
            </a:prstGeom>
            <a:solidFill>
              <a:srgbClr val="3536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13"/>
          <p:cNvSpPr/>
          <p:nvPr/>
        </p:nvSpPr>
        <p:spPr>
          <a:xfrm>
            <a:off x="5284570" y="2815427"/>
            <a:ext cx="1723147" cy="1881456"/>
          </a:xfrm>
          <a:custGeom>
            <a:rect b="b" l="l" r="r" t="t"/>
            <a:pathLst>
              <a:path extrusionOk="0" h="606353" w="555334">
                <a:moveTo>
                  <a:pt x="481435" y="482289"/>
                </a:moveTo>
                <a:lnTo>
                  <a:pt x="448941" y="514557"/>
                </a:lnTo>
                <a:lnTo>
                  <a:pt x="440493" y="506212"/>
                </a:lnTo>
                <a:cubicBezTo>
                  <a:pt x="435573" y="501205"/>
                  <a:pt x="427403" y="501205"/>
                  <a:pt x="422390" y="506212"/>
                </a:cubicBezTo>
                <a:cubicBezTo>
                  <a:pt x="417469" y="511126"/>
                  <a:pt x="417469" y="519286"/>
                  <a:pt x="422390" y="524200"/>
                </a:cubicBezTo>
                <a:lnTo>
                  <a:pt x="439750" y="541632"/>
                </a:lnTo>
                <a:cubicBezTo>
                  <a:pt x="442257" y="544043"/>
                  <a:pt x="445414" y="545341"/>
                  <a:pt x="448756" y="545341"/>
                </a:cubicBezTo>
                <a:cubicBezTo>
                  <a:pt x="452284" y="545341"/>
                  <a:pt x="455440" y="544043"/>
                  <a:pt x="457854" y="541632"/>
                </a:cubicBezTo>
                <a:lnTo>
                  <a:pt x="499445" y="500370"/>
                </a:lnTo>
                <a:cubicBezTo>
                  <a:pt x="504366" y="495456"/>
                  <a:pt x="504366" y="487389"/>
                  <a:pt x="499538" y="482289"/>
                </a:cubicBezTo>
                <a:cubicBezTo>
                  <a:pt x="494618" y="477375"/>
                  <a:pt x="486448" y="477375"/>
                  <a:pt x="481435" y="482289"/>
                </a:cubicBezTo>
                <a:close/>
                <a:moveTo>
                  <a:pt x="460917" y="417661"/>
                </a:moveTo>
                <a:cubicBezTo>
                  <a:pt x="513185" y="417661"/>
                  <a:pt x="555334" y="459943"/>
                  <a:pt x="555334" y="511961"/>
                </a:cubicBezTo>
                <a:cubicBezTo>
                  <a:pt x="555334" y="564071"/>
                  <a:pt x="513000" y="606353"/>
                  <a:pt x="460917" y="606353"/>
                </a:cubicBezTo>
                <a:cubicBezTo>
                  <a:pt x="408835" y="606353"/>
                  <a:pt x="366501" y="564071"/>
                  <a:pt x="366501" y="511961"/>
                </a:cubicBezTo>
                <a:cubicBezTo>
                  <a:pt x="366501" y="459943"/>
                  <a:pt x="408835" y="417661"/>
                  <a:pt x="460917" y="417661"/>
                </a:cubicBezTo>
                <a:close/>
                <a:moveTo>
                  <a:pt x="151465" y="315977"/>
                </a:moveTo>
                <a:lnTo>
                  <a:pt x="188788" y="433982"/>
                </a:lnTo>
                <a:lnTo>
                  <a:pt x="195844" y="456230"/>
                </a:lnTo>
                <a:lnTo>
                  <a:pt x="196030" y="455952"/>
                </a:lnTo>
                <a:lnTo>
                  <a:pt x="202157" y="474770"/>
                </a:lnTo>
                <a:lnTo>
                  <a:pt x="222026" y="419058"/>
                </a:lnTo>
                <a:cubicBezTo>
                  <a:pt x="173469" y="351573"/>
                  <a:pt x="231775" y="352129"/>
                  <a:pt x="235024" y="352315"/>
                </a:cubicBezTo>
                <a:cubicBezTo>
                  <a:pt x="238181" y="352129"/>
                  <a:pt x="296394" y="351573"/>
                  <a:pt x="248022" y="419058"/>
                </a:cubicBezTo>
                <a:lnTo>
                  <a:pt x="267705" y="474863"/>
                </a:lnTo>
                <a:lnTo>
                  <a:pt x="273833" y="456137"/>
                </a:lnTo>
                <a:lnTo>
                  <a:pt x="274018" y="456323"/>
                </a:lnTo>
                <a:lnTo>
                  <a:pt x="281075" y="434075"/>
                </a:lnTo>
                <a:lnTo>
                  <a:pt x="318398" y="315977"/>
                </a:lnTo>
                <a:cubicBezTo>
                  <a:pt x="318398" y="315977"/>
                  <a:pt x="366305" y="349719"/>
                  <a:pt x="425261" y="364644"/>
                </a:cubicBezTo>
                <a:cubicBezTo>
                  <a:pt x="430831" y="366127"/>
                  <a:pt x="435659" y="368074"/>
                  <a:pt x="440023" y="370669"/>
                </a:cubicBezTo>
                <a:cubicBezTo>
                  <a:pt x="446522" y="374563"/>
                  <a:pt x="444572" y="384574"/>
                  <a:pt x="437145" y="385872"/>
                </a:cubicBezTo>
                <a:cubicBezTo>
                  <a:pt x="377632" y="396996"/>
                  <a:pt x="332417" y="449278"/>
                  <a:pt x="332417" y="511942"/>
                </a:cubicBezTo>
                <a:cubicBezTo>
                  <a:pt x="332417" y="523807"/>
                  <a:pt x="333995" y="535302"/>
                  <a:pt x="337152" y="546333"/>
                </a:cubicBezTo>
                <a:cubicBezTo>
                  <a:pt x="307535" y="552266"/>
                  <a:pt x="273369" y="556252"/>
                  <a:pt x="235024" y="556252"/>
                </a:cubicBezTo>
                <a:cubicBezTo>
                  <a:pt x="91302" y="556067"/>
                  <a:pt x="5514" y="500447"/>
                  <a:pt x="5514" y="500447"/>
                </a:cubicBezTo>
                <a:cubicBezTo>
                  <a:pt x="3008" y="485523"/>
                  <a:pt x="408" y="451502"/>
                  <a:pt x="408" y="451502"/>
                </a:cubicBezTo>
                <a:cubicBezTo>
                  <a:pt x="-1356" y="426474"/>
                  <a:pt x="779" y="375860"/>
                  <a:pt x="44602" y="364644"/>
                </a:cubicBezTo>
                <a:cubicBezTo>
                  <a:pt x="103557" y="349534"/>
                  <a:pt x="151465" y="315977"/>
                  <a:pt x="151465" y="315977"/>
                </a:cubicBezTo>
                <a:close/>
                <a:moveTo>
                  <a:pt x="227577" y="446"/>
                </a:moveTo>
                <a:cubicBezTo>
                  <a:pt x="253567" y="-1779"/>
                  <a:pt x="273339" y="4617"/>
                  <a:pt x="287448" y="13053"/>
                </a:cubicBezTo>
                <a:cubicBezTo>
                  <a:pt x="308612" y="24641"/>
                  <a:pt x="316688" y="40122"/>
                  <a:pt x="316688" y="40122"/>
                </a:cubicBezTo>
                <a:cubicBezTo>
                  <a:pt x="316688" y="40122"/>
                  <a:pt x="365049" y="43552"/>
                  <a:pt x="348712" y="141721"/>
                </a:cubicBezTo>
                <a:cubicBezTo>
                  <a:pt x="347691" y="146913"/>
                  <a:pt x="346391" y="152104"/>
                  <a:pt x="344535" y="157295"/>
                </a:cubicBezTo>
                <a:cubicBezTo>
                  <a:pt x="354188" y="156368"/>
                  <a:pt x="365513" y="161930"/>
                  <a:pt x="354745" y="199937"/>
                </a:cubicBezTo>
                <a:cubicBezTo>
                  <a:pt x="346948" y="227747"/>
                  <a:pt x="339708" y="235349"/>
                  <a:pt x="334139" y="235905"/>
                </a:cubicBezTo>
                <a:cubicBezTo>
                  <a:pt x="328940" y="268721"/>
                  <a:pt x="302671" y="310529"/>
                  <a:pt x="261457" y="325361"/>
                </a:cubicBezTo>
                <a:cubicBezTo>
                  <a:pt x="244378" y="331572"/>
                  <a:pt x="225534" y="331572"/>
                  <a:pt x="208362" y="325454"/>
                </a:cubicBezTo>
                <a:cubicBezTo>
                  <a:pt x="166498" y="310807"/>
                  <a:pt x="141065" y="268906"/>
                  <a:pt x="135959" y="235905"/>
                </a:cubicBezTo>
                <a:cubicBezTo>
                  <a:pt x="130390" y="235349"/>
                  <a:pt x="123057" y="227562"/>
                  <a:pt x="115260" y="199937"/>
                </a:cubicBezTo>
                <a:cubicBezTo>
                  <a:pt x="104492" y="161930"/>
                  <a:pt x="115909" y="156368"/>
                  <a:pt x="125656" y="157388"/>
                </a:cubicBezTo>
                <a:cubicBezTo>
                  <a:pt x="123799" y="152197"/>
                  <a:pt x="122500" y="147005"/>
                  <a:pt x="121479" y="141814"/>
                </a:cubicBezTo>
                <a:cubicBezTo>
                  <a:pt x="118044" y="124108"/>
                  <a:pt x="117116" y="107700"/>
                  <a:pt x="121200" y="91849"/>
                </a:cubicBezTo>
                <a:cubicBezTo>
                  <a:pt x="126213" y="70713"/>
                  <a:pt x="137537" y="53841"/>
                  <a:pt x="150440" y="40678"/>
                </a:cubicBezTo>
                <a:cubicBezTo>
                  <a:pt x="158516" y="32149"/>
                  <a:pt x="167612" y="24641"/>
                  <a:pt x="177452" y="18430"/>
                </a:cubicBezTo>
                <a:cubicBezTo>
                  <a:pt x="185342" y="12868"/>
                  <a:pt x="194160" y="8233"/>
                  <a:pt x="203628" y="4988"/>
                </a:cubicBezTo>
                <a:cubicBezTo>
                  <a:pt x="211240" y="2393"/>
                  <a:pt x="219130" y="817"/>
                  <a:pt x="227577" y="446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1" name="Google Shape;171;p13"/>
          <p:cNvCxnSpPr/>
          <p:nvPr/>
        </p:nvCxnSpPr>
        <p:spPr>
          <a:xfrm rot="10800000">
            <a:off x="1078992" y="2889504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grpSp>
        <p:nvGrpSpPr>
          <p:cNvPr id="172" name="Google Shape;172;p13"/>
          <p:cNvGrpSpPr/>
          <p:nvPr/>
        </p:nvGrpSpPr>
        <p:grpSpPr>
          <a:xfrm>
            <a:off x="761932" y="1393726"/>
            <a:ext cx="3808480" cy="1462001"/>
            <a:chOff x="8246903" y="2456670"/>
            <a:chExt cx="3233053" cy="1462339"/>
          </a:xfrm>
        </p:grpSpPr>
        <p:grpSp>
          <p:nvGrpSpPr>
            <p:cNvPr id="173" name="Google Shape;173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74" name="Google Shape;174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Jedlá posílení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pochutiny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nemusíme se učit mít je rádi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(primární)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" name="Google Shape;176;p13"/>
            <p:cNvSpPr/>
            <p:nvPr/>
          </p:nvSpPr>
          <p:spPr>
            <a:xfrm>
              <a:off x="8246903" y="2624704"/>
              <a:ext cx="585263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13"/>
          <p:cNvGrpSpPr/>
          <p:nvPr/>
        </p:nvGrpSpPr>
        <p:grpSpPr>
          <a:xfrm>
            <a:off x="7674796" y="1393726"/>
            <a:ext cx="3808480" cy="1462001"/>
            <a:chOff x="8246903" y="2456670"/>
            <a:chExt cx="3233053" cy="1462339"/>
          </a:xfrm>
        </p:grpSpPr>
        <p:grpSp>
          <p:nvGrpSpPr>
            <p:cNvPr id="178" name="Google Shape;178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79" name="Google Shape;179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Předměty/aktivity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hračky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IPAD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činnosti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" name="Google Shape;181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761932" y="4209416"/>
            <a:ext cx="3808480" cy="1462001"/>
            <a:chOff x="8246903" y="2456670"/>
            <a:chExt cx="3233053" cy="1462339"/>
          </a:xfrm>
        </p:grpSpPr>
        <p:grpSp>
          <p:nvGrpSpPr>
            <p:cNvPr id="183" name="Google Shape;183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84" name="Google Shape;184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Sociální posílení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pozornost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pochvala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úsměv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13"/>
          <p:cNvGrpSpPr/>
          <p:nvPr/>
        </p:nvGrpSpPr>
        <p:grpSpPr>
          <a:xfrm>
            <a:off x="7674796" y="4209416"/>
            <a:ext cx="3808480" cy="1462001"/>
            <a:chOff x="8246903" y="2456670"/>
            <a:chExt cx="3233053" cy="1462339"/>
          </a:xfrm>
        </p:grpSpPr>
        <p:grpSp>
          <p:nvGrpSpPr>
            <p:cNvPr id="188" name="Google Shape;188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89" name="Google Shape;189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Privilegia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tokeny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volný čas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plusové body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" name="Google Shape;191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2" name="Google Shape;192;p13"/>
          <p:cNvCxnSpPr/>
          <p:nvPr/>
        </p:nvCxnSpPr>
        <p:spPr>
          <a:xfrm rot="10800000">
            <a:off x="1078992" y="5808859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193" name="Google Shape;193;p13"/>
          <p:cNvCxnSpPr/>
          <p:nvPr/>
        </p:nvCxnSpPr>
        <p:spPr>
          <a:xfrm rot="10800000">
            <a:off x="7488936" y="2889504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cxnSp>
        <p:nvCxnSpPr>
          <p:cNvPr id="194" name="Google Shape;194;p13"/>
          <p:cNvCxnSpPr/>
          <p:nvPr/>
        </p:nvCxnSpPr>
        <p:spPr>
          <a:xfrm rot="10800000">
            <a:off x="7488936" y="5808859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7600" y="1795145"/>
            <a:ext cx="2304415" cy="401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Identifikace potenciálních posílení</a:t>
            </a:r>
            <a:endParaRPr/>
          </a:p>
        </p:txBody>
      </p:sp>
      <p:sp>
        <p:nvSpPr>
          <p:cNvPr id="201" name="Google Shape;20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Zeptám se dítěte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Zeptám se jeho blízkých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Sleduji děti při volné hře - co si vybírají, s čím interagují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Dám dítěti na výběr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Nabízím různé věci / aktivity a sleduji reakci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Formální assessment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Video</a:t>
            </a:r>
            <a:endParaRPr/>
          </a:p>
        </p:txBody>
      </p:sp>
      <p:sp>
        <p:nvSpPr>
          <p:cNvPr id="207" name="Google Shape;20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https://www.youtube.com/watch?v=GA_6-zmAQbA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213" name="Google Shape;21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Identifikace posílení metodou pozorování volné hry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Rozdělte se do dvojic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Podle karty Vašeho dítěte si hrajte s hračkami, které najdete v zájmech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Druhý z dvojce se snaží tato posílení identifikovat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Otočte si role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pro vás znamená motivace?</a:t>
            </a:r>
            <a:endParaRPr/>
          </a:p>
        </p:txBody>
      </p:sp>
      <p:sp>
        <p:nvSpPr>
          <p:cNvPr id="219" name="Google Shape;2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Většina mainstreamových proudů nezohledňuje v motivaci prostředí (čím víc je něco dostupné, tím méně to chceme a naopak)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BA neděláme předpoklady o tom, co lidi motivuje, my to jednoduše identifikujeme v daném momentu na základě environmentálních proměnných a chování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Vnější a vnitřní motivace?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32" name="Google Shape;232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ABA používáme termín MO (motivační operace)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environmentální proměnné, které mění efektivitu určitých stimulů, objektů nebo událostí, které fungují jako posílení A zároveň mění aktuální frekvenci chování, které bylo daným stimulem, objektem nebo událostí posíleno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(v překladu: jak moc něco chcete - hodnotu posílení // co pro to uděláte - chování)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- Motivace mohou být i “negativní” - snižovat aktuální efektivitu posílení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ABC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základní princip používaný v behaviorální analýze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A</a:t>
            </a:r>
            <a:r>
              <a:rPr lang="cs-CZ">
                <a:solidFill>
                  <a:srgbClr val="F7CAAC"/>
                </a:solidFill>
              </a:rPr>
              <a:t>ntecedent (předchází chování)</a:t>
            </a:r>
            <a:endParaRPr sz="6000">
              <a:solidFill>
                <a:srgbClr val="F7CAA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B</a:t>
            </a:r>
            <a:r>
              <a:rPr lang="cs-CZ">
                <a:solidFill>
                  <a:srgbClr val="F7CAAC"/>
                </a:solidFill>
              </a:rPr>
              <a:t>ehavior (chování)</a:t>
            </a:r>
            <a:endParaRPr sz="6000">
              <a:solidFill>
                <a:srgbClr val="F7CAA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C</a:t>
            </a:r>
            <a:r>
              <a:rPr lang="cs-CZ">
                <a:solidFill>
                  <a:srgbClr val="F7CAAC"/>
                </a:solidFill>
              </a:rPr>
              <a:t>onsequent (následuje chování)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7373700" y="3763775"/>
            <a:ext cx="449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>
                <a:latin typeface="Calibri"/>
                <a:ea typeface="Calibri"/>
                <a:cs typeface="Calibri"/>
                <a:sym typeface="Calibri"/>
              </a:rPr>
              <a:t>A &gt; B &gt; </a:t>
            </a:r>
            <a:r>
              <a:rPr lang="cs-CZ" sz="5400">
                <a:highlight>
                  <a:srgbClr val="EA9999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endParaRPr sz="5400">
              <a:highlight>
                <a:srgbClr val="EA999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7907500" y="3673275"/>
            <a:ext cx="651300" cy="334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 flipH="1">
            <a:off x="8856075" y="3673275"/>
            <a:ext cx="651300" cy="334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/>
          <p:nvPr>
            <p:ph type="title"/>
          </p:nvPr>
        </p:nvSpPr>
        <p:spPr>
          <a:xfrm>
            <a:off x="914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Druhy motivace</a:t>
            </a:r>
            <a:endParaRPr/>
          </a:p>
        </p:txBody>
      </p:sp>
      <p:sp>
        <p:nvSpPr>
          <p:cNvPr id="238" name="Google Shape;238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Saturování / habituace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Deprivace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Averzivní stimuly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nepodmíněné (bez učení) a podmíněné MO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Motivaci můžeme:</a:t>
            </a:r>
            <a:endParaRPr/>
          </a:p>
        </p:txBody>
      </p:sp>
      <p:sp>
        <p:nvSpPr>
          <p:cNvPr id="244" name="Google Shape;244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zachytit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vytvářet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při učení všech dovedností - motivace je klíč (včetně učení komunikace)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bez motivace nemá nikdo důvod měnit své chování, dělat cokoliv jiného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nemáme motivaci ke komunikaci - nekomunikujeme, pokud máme motivaci k problémovému chování - chováme se tak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Příklad</a:t>
            </a:r>
            <a:endParaRPr/>
          </a:p>
        </p:txBody>
      </p:sp>
      <p:sp>
        <p:nvSpPr>
          <p:cNvPr id="250" name="Google Shape;250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Snažíte se naučit 4-leté neverbální dítě žádat si o džus. Doteď jste neměli moc úspěch. Víte, že trénink komunikace by měl probíhat během celého dne, takže zkoušíte nabízet džus ráno, v poledne, večer, dokonce měníte druhy džusu, abyste viděli, který dítě zaujme nejvíce. Bohužel žádná z těchto strategií nefungovala...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Jak budovat motivaci </a:t>
            </a:r>
            <a:endParaRPr/>
          </a:p>
        </p:txBody>
      </p:sp>
      <p:sp>
        <p:nvSpPr>
          <p:cNvPr id="256" name="Google Shape;256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znát, co je pro dítě posilující, vědět, co ho baví (preferenční assessment)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mít tato posílení pod kontrolou (klient nemá přístup k posílení neustále)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doručujete posílení na základě daného chování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měníte posílení v průběhu sezení, aby neztrácela svou hodnotu (nasycení)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měnit způsoby prezentování posílení (hledat nové motivující prvky)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dodávat posílení hojně i bez požadavků</a:t>
            </a:r>
            <a:endParaRPr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chcete, aby to byla zábava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nechte se vést studentem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dělejte to, co Vám funguje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snažte se, aby aktivita byla zábavnější s vámi než bez vás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Video</a:t>
            </a:r>
            <a:endParaRPr/>
          </a:p>
        </p:txBody>
      </p:sp>
      <p:sp>
        <p:nvSpPr>
          <p:cNvPr id="262" name="Google Shape;262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https://is.muni.cz/el/ped/jaro2021/IVk101/index.qwarp?prejit=6390036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(1:13)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https://www.youtube.com/watch?v=BDiQN6I9pqw&amp;t=55s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(0:55) (2:58) (4:50)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268" name="Google Shape;268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Partner ve dvojci Vám vybere jedno ze svých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Pokusíte se vytvořit motivaci, aby chtěl v aktivitě s Vámi pokračovat, případně aby si chtěl říct o daný předmět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Snažte se motivaci rozvinout o nová potenciální posílení (pokud se Vám to podaří, zapište si je do zájmů)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Vyměňte si role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Úkol do příště</a:t>
            </a:r>
            <a:endParaRPr/>
          </a:p>
        </p:txBody>
      </p:sp>
      <p:sp>
        <p:nvSpPr>
          <p:cNvPr id="274" name="Google Shape;274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sepište si svá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vyberte si 3 ze zájmů Vašeho dítěte a napište si k nim, jakým způsobem budete budovat motivaci (v jaké aktivitě, jakým způsobem)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5205730" y="4443095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2961005" y="362712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Stříkací pistole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2961005" y="497586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Umývání aut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4774565" y="5511800"/>
            <a:ext cx="2386965" cy="92773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Honička s rozprašovačem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5358130" y="337439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Vodní mlýn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7450455" y="3891915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Bubliny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7392035" y="508508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Házení kamínků do vody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475615"/>
            <a:ext cx="10515600" cy="570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antecedenty (A):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MO (motivace)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konsekventy </a:t>
            </a:r>
            <a:r>
              <a:rPr lang="cs-CZ"/>
              <a:t>(C)</a:t>
            </a:r>
            <a:r>
              <a:rPr lang="cs-CZ"/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Posílení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Trest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</a:t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druh konsekventu (následku), při kterém stimul následující chování zvyšuje pravděpodobnost výskytu tohoto chování v budoucnu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Rozlišujeme posilování jako proces (má vlastnosti viz výše) a posílení jako konkrétní stimuly.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Posílení...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 DEFINICE VŽDY FUNGUJE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NEFUNGUJE, NENÍ TO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POSÍLENÍ A TREST JSOU SI Z FUNKČNÍHO HLEDISKA OPAKEM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 NEGATIVNÍ CHOVÁNÍ MŮŽEME POSÍLIT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0525" y="2912375"/>
            <a:ext cx="4881475" cy="3873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Negativní posílení a pozitivní trest??!</a:t>
            </a:r>
            <a:endParaRPr/>
          </a:p>
        </p:txBody>
      </p:sp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63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Ano! V ABA se pojmů pozitivní a negativní neužívá ve smyslu dobrý/zlý</a:t>
            </a:r>
            <a:endParaRPr/>
          </a:p>
          <a:p>
            <a:pPr indent="-2463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pozitivní = něco přibude, zesílí, něco </a:t>
            </a:r>
            <a:r>
              <a:rPr lang="cs-CZ">
                <a:solidFill>
                  <a:srgbClr val="F7CAAC"/>
                </a:solidFill>
              </a:rPr>
              <a:t>dodáme</a:t>
            </a:r>
            <a:r>
              <a:rPr lang="cs-CZ"/>
              <a:t> do prostředí</a:t>
            </a:r>
            <a:endParaRPr/>
          </a:p>
          <a:p>
            <a:pPr indent="-2463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negativní = něco ubude, oslabí, něco </a:t>
            </a:r>
            <a:r>
              <a:rPr lang="cs-CZ">
                <a:solidFill>
                  <a:srgbClr val="F7CAAC"/>
                </a:solidFill>
              </a:rPr>
              <a:t>odebereme</a:t>
            </a:r>
            <a:r>
              <a:rPr lang="cs-CZ"/>
              <a:t> z prostředí</a:t>
            </a:r>
            <a:endParaRPr/>
          </a:p>
          <a:p>
            <a:pPr indent="-6857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POSÍLENÍ (mzda)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POSÍLENÍ (ztlumím moc hlasitou hudbu)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TREST (poznámka)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TREST (odebereme tablet)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Cvičení: urči druh posílení</a:t>
            </a:r>
            <a:endParaRPr/>
          </a:p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/>
              <a:t>Pozitivní nebo negativní?</a:t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Kompliment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Zavřít okno v zimě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Vypnutí alarmu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Obejmutí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Vzít si paralen při bolesti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Více času na PC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Oblíbené jídlo na večeři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je posilující pro Vás?</a:t>
            </a:r>
            <a:endParaRPr/>
          </a:p>
        </p:txBody>
      </p:sp>
      <p:sp>
        <p:nvSpPr>
          <p:cNvPr id="130" name="Google Shape;130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545" y="1198245"/>
            <a:ext cx="22574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1970" y="930275"/>
            <a:ext cx="3524250" cy="23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1190" y="2981325"/>
            <a:ext cx="2980055" cy="178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4840" y="3788410"/>
            <a:ext cx="3816350" cy="19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83295" y="1056005"/>
            <a:ext cx="22574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2021-10-04T19:20:24Z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60C25859532D4C6FA4365DE3217FDFFD</vt:lpwstr>
  </property>
  <property fmtid="{D5CDD505-2E9C-101B-9397-08002B2CF9AE}" pid="3" name="KSOProductBuildVer">
    <vt:lpwstr>1033-11.2.0.10323</vt:lpwstr>
  </property>
</Properties>
</file>