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92FCB-AB1C-4CBC-9FB3-09035A43395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B6B6455-8ADC-498C-8721-30C65078B7B0}">
      <dgm:prSet phldrT="[Text]"/>
      <dgm:spPr/>
      <dgm:t>
        <a:bodyPr/>
        <a:lstStyle/>
        <a:p>
          <a:r>
            <a:rPr lang="ru-RU"/>
            <a:t>Уважаемый господин директор</a:t>
          </a:r>
          <a:endParaRPr lang="cs-CZ"/>
        </a:p>
      </dgm:t>
    </dgm:pt>
    <dgm:pt modelId="{FCE9C971-6A9B-4C9D-AEF0-3821AAA98674}" type="parTrans" cxnId="{5EB45233-5BF9-4940-8130-8F2A9CE28AD3}">
      <dgm:prSet/>
      <dgm:spPr/>
      <dgm:t>
        <a:bodyPr/>
        <a:lstStyle/>
        <a:p>
          <a:endParaRPr lang="cs-CZ"/>
        </a:p>
      </dgm:t>
    </dgm:pt>
    <dgm:pt modelId="{B1C15160-6665-42DA-BE4F-4F5C26121760}" type="sibTrans" cxnId="{5EB45233-5BF9-4940-8130-8F2A9CE28AD3}">
      <dgm:prSet/>
      <dgm:spPr/>
      <dgm:t>
        <a:bodyPr/>
        <a:lstStyle/>
        <a:p>
          <a:endParaRPr lang="cs-CZ"/>
        </a:p>
      </dgm:t>
    </dgm:pt>
    <dgm:pt modelId="{A02EDE52-E25E-4ED3-806E-7A5FE7157C25}">
      <dgm:prSet phldrT="[Text]"/>
      <dgm:spPr/>
      <dgm:t>
        <a:bodyPr/>
        <a:lstStyle/>
        <a:p>
          <a:r>
            <a:rPr lang="ru-RU"/>
            <a:t>Позвольте поздравить Вас/разрешите поздравить Вас по случаю/ от души поздравляем Вас с... /сердечные поздравления с / в связи с ..... шлем Вам поздравления  </a:t>
          </a:r>
          <a:endParaRPr lang="cs-CZ"/>
        </a:p>
      </dgm:t>
    </dgm:pt>
    <dgm:pt modelId="{E83BFBD6-EAF6-4459-BEEC-33B989033151}" type="parTrans" cxnId="{BF86E2D9-1DBA-436F-B09F-5E141C2D4F38}">
      <dgm:prSet/>
      <dgm:spPr/>
      <dgm:t>
        <a:bodyPr/>
        <a:lstStyle/>
        <a:p>
          <a:endParaRPr lang="cs-CZ"/>
        </a:p>
      </dgm:t>
    </dgm:pt>
    <dgm:pt modelId="{3DA10A3F-8AF9-4FA2-9860-225F7E328A4F}" type="sibTrans" cxnId="{BF86E2D9-1DBA-436F-B09F-5E141C2D4F38}">
      <dgm:prSet/>
      <dgm:spPr/>
      <dgm:t>
        <a:bodyPr/>
        <a:lstStyle/>
        <a:p>
          <a:endParaRPr lang="cs-CZ"/>
        </a:p>
      </dgm:t>
    </dgm:pt>
    <dgm:pt modelId="{70F876EA-93E0-4ED5-993C-9B8C2665E286}">
      <dgm:prSet phldrT="[Text]"/>
      <dgm:spPr/>
      <dgm:t>
        <a:bodyPr/>
        <a:lstStyle/>
        <a:p>
          <a:r>
            <a:rPr lang="ru-RU"/>
            <a:t>и желаем Вам / позвольте выразить уверенность, что .../ шлем Вам искренние пожелания</a:t>
          </a:r>
          <a:endParaRPr lang="cs-CZ"/>
        </a:p>
      </dgm:t>
    </dgm:pt>
    <dgm:pt modelId="{9E0E2564-A788-485C-A971-5ECA0F73747C}" type="parTrans" cxnId="{40F65437-0CC7-430E-B9EA-B67A6F8ED99A}">
      <dgm:prSet/>
      <dgm:spPr/>
      <dgm:t>
        <a:bodyPr/>
        <a:lstStyle/>
        <a:p>
          <a:endParaRPr lang="cs-CZ"/>
        </a:p>
      </dgm:t>
    </dgm:pt>
    <dgm:pt modelId="{71BB9928-7B93-4B66-9366-CC6FBA2535DB}" type="sibTrans" cxnId="{40F65437-0CC7-430E-B9EA-B67A6F8ED99A}">
      <dgm:prSet/>
      <dgm:spPr/>
      <dgm:t>
        <a:bodyPr/>
        <a:lstStyle/>
        <a:p>
          <a:endParaRPr lang="cs-CZ"/>
        </a:p>
      </dgm:t>
    </dgm:pt>
    <dgm:pt modelId="{8C472776-ED31-4461-92C8-490A7DC96E0C}">
      <dgm:prSet phldrT="[Text]"/>
      <dgm:spPr/>
      <dgm:t>
        <a:bodyPr/>
        <a:lstStyle/>
        <a:p>
          <a:r>
            <a:rPr lang="ru-RU"/>
            <a:t>С уважением/ с почтением/ с наилучшими пожеланиями</a:t>
          </a:r>
          <a:endParaRPr lang="cs-CZ"/>
        </a:p>
      </dgm:t>
    </dgm:pt>
    <dgm:pt modelId="{1E5BD444-9E4E-4464-A1DD-1EF475D8FC35}" type="parTrans" cxnId="{75CD241C-BBF6-4D1D-9A4C-8B5EEC6B6BAA}">
      <dgm:prSet/>
      <dgm:spPr/>
      <dgm:t>
        <a:bodyPr/>
        <a:lstStyle/>
        <a:p>
          <a:endParaRPr lang="cs-CZ"/>
        </a:p>
      </dgm:t>
    </dgm:pt>
    <dgm:pt modelId="{2A4557DE-229C-4BCD-8CBA-3361B792814D}" type="sibTrans" cxnId="{75CD241C-BBF6-4D1D-9A4C-8B5EEC6B6BAA}">
      <dgm:prSet/>
      <dgm:spPr/>
      <dgm:t>
        <a:bodyPr/>
        <a:lstStyle/>
        <a:p>
          <a:endParaRPr lang="cs-CZ"/>
        </a:p>
      </dgm:t>
    </dgm:pt>
    <dgm:pt modelId="{3312DF17-E98C-4181-81D2-E69CBE1A6257}" type="pres">
      <dgm:prSet presAssocID="{B2992FCB-AB1C-4CBC-9FB3-09035A433954}" presName="diagram" presStyleCnt="0">
        <dgm:presLayoutVars>
          <dgm:dir/>
          <dgm:resizeHandles val="exact"/>
        </dgm:presLayoutVars>
      </dgm:prSet>
      <dgm:spPr/>
    </dgm:pt>
    <dgm:pt modelId="{EEA5A514-59C7-4BC6-A1B0-EB9556BB1075}" type="pres">
      <dgm:prSet presAssocID="{CB6B6455-8ADC-498C-8721-30C65078B7B0}" presName="node" presStyleLbl="node1" presStyleIdx="0" presStyleCnt="4">
        <dgm:presLayoutVars>
          <dgm:bulletEnabled val="1"/>
        </dgm:presLayoutVars>
      </dgm:prSet>
      <dgm:spPr/>
    </dgm:pt>
    <dgm:pt modelId="{E9793ECB-8F54-4325-87A2-432593D046DB}" type="pres">
      <dgm:prSet presAssocID="{B1C15160-6665-42DA-BE4F-4F5C26121760}" presName="sibTrans" presStyleCnt="0"/>
      <dgm:spPr/>
    </dgm:pt>
    <dgm:pt modelId="{43C4F9C1-F524-49D7-A8B4-7EAC0F506F75}" type="pres">
      <dgm:prSet presAssocID="{A02EDE52-E25E-4ED3-806E-7A5FE7157C25}" presName="node" presStyleLbl="node1" presStyleIdx="1" presStyleCnt="4">
        <dgm:presLayoutVars>
          <dgm:bulletEnabled val="1"/>
        </dgm:presLayoutVars>
      </dgm:prSet>
      <dgm:spPr/>
    </dgm:pt>
    <dgm:pt modelId="{5119F871-3A9A-4EE8-BFE6-3D2F1E2F0F30}" type="pres">
      <dgm:prSet presAssocID="{3DA10A3F-8AF9-4FA2-9860-225F7E328A4F}" presName="sibTrans" presStyleCnt="0"/>
      <dgm:spPr/>
    </dgm:pt>
    <dgm:pt modelId="{73DADC8E-ADBB-4F3B-AAC7-73741F83372C}" type="pres">
      <dgm:prSet presAssocID="{70F876EA-93E0-4ED5-993C-9B8C2665E286}" presName="node" presStyleLbl="node1" presStyleIdx="2" presStyleCnt="4">
        <dgm:presLayoutVars>
          <dgm:bulletEnabled val="1"/>
        </dgm:presLayoutVars>
      </dgm:prSet>
      <dgm:spPr/>
    </dgm:pt>
    <dgm:pt modelId="{7C831F77-CCDF-4A20-9C7E-B4C73FA04369}" type="pres">
      <dgm:prSet presAssocID="{71BB9928-7B93-4B66-9366-CC6FBA2535DB}" presName="sibTrans" presStyleCnt="0"/>
      <dgm:spPr/>
    </dgm:pt>
    <dgm:pt modelId="{3056C107-AE44-4ADF-9E8F-472B405D4E4D}" type="pres">
      <dgm:prSet presAssocID="{8C472776-ED31-4461-92C8-490A7DC96E0C}" presName="node" presStyleLbl="node1" presStyleIdx="3" presStyleCnt="4">
        <dgm:presLayoutVars>
          <dgm:bulletEnabled val="1"/>
        </dgm:presLayoutVars>
      </dgm:prSet>
      <dgm:spPr/>
    </dgm:pt>
  </dgm:ptLst>
  <dgm:cxnLst>
    <dgm:cxn modelId="{75CD241C-BBF6-4D1D-9A4C-8B5EEC6B6BAA}" srcId="{B2992FCB-AB1C-4CBC-9FB3-09035A433954}" destId="{8C472776-ED31-4461-92C8-490A7DC96E0C}" srcOrd="3" destOrd="0" parTransId="{1E5BD444-9E4E-4464-A1DD-1EF475D8FC35}" sibTransId="{2A4557DE-229C-4BCD-8CBA-3361B792814D}"/>
    <dgm:cxn modelId="{5EB45233-5BF9-4940-8130-8F2A9CE28AD3}" srcId="{B2992FCB-AB1C-4CBC-9FB3-09035A433954}" destId="{CB6B6455-8ADC-498C-8721-30C65078B7B0}" srcOrd="0" destOrd="0" parTransId="{FCE9C971-6A9B-4C9D-AEF0-3821AAA98674}" sibTransId="{B1C15160-6665-42DA-BE4F-4F5C26121760}"/>
    <dgm:cxn modelId="{40F65437-0CC7-430E-B9EA-B67A6F8ED99A}" srcId="{B2992FCB-AB1C-4CBC-9FB3-09035A433954}" destId="{70F876EA-93E0-4ED5-993C-9B8C2665E286}" srcOrd="2" destOrd="0" parTransId="{9E0E2564-A788-485C-A971-5ECA0F73747C}" sibTransId="{71BB9928-7B93-4B66-9366-CC6FBA2535DB}"/>
    <dgm:cxn modelId="{965AC845-6E03-4575-BB4A-EABE390FBEEB}" type="presOf" srcId="{8C472776-ED31-4461-92C8-490A7DC96E0C}" destId="{3056C107-AE44-4ADF-9E8F-472B405D4E4D}" srcOrd="0" destOrd="0" presId="urn:microsoft.com/office/officeart/2005/8/layout/default"/>
    <dgm:cxn modelId="{B0D80974-4167-4628-BB7A-AC4D242DA61C}" type="presOf" srcId="{B2992FCB-AB1C-4CBC-9FB3-09035A433954}" destId="{3312DF17-E98C-4181-81D2-E69CBE1A6257}" srcOrd="0" destOrd="0" presId="urn:microsoft.com/office/officeart/2005/8/layout/default"/>
    <dgm:cxn modelId="{A61C1254-1234-406E-B7AB-84E5EDC87D1B}" type="presOf" srcId="{A02EDE52-E25E-4ED3-806E-7A5FE7157C25}" destId="{43C4F9C1-F524-49D7-A8B4-7EAC0F506F75}" srcOrd="0" destOrd="0" presId="urn:microsoft.com/office/officeart/2005/8/layout/default"/>
    <dgm:cxn modelId="{9F1F41AC-6E53-4BC9-AC7E-C8C9A3D325F2}" type="presOf" srcId="{70F876EA-93E0-4ED5-993C-9B8C2665E286}" destId="{73DADC8E-ADBB-4F3B-AAC7-73741F83372C}" srcOrd="0" destOrd="0" presId="urn:microsoft.com/office/officeart/2005/8/layout/default"/>
    <dgm:cxn modelId="{9AEC3BC7-8B12-4263-ADFE-62B7BC1C24E4}" type="presOf" srcId="{CB6B6455-8ADC-498C-8721-30C65078B7B0}" destId="{EEA5A514-59C7-4BC6-A1B0-EB9556BB1075}" srcOrd="0" destOrd="0" presId="urn:microsoft.com/office/officeart/2005/8/layout/default"/>
    <dgm:cxn modelId="{BF86E2D9-1DBA-436F-B09F-5E141C2D4F38}" srcId="{B2992FCB-AB1C-4CBC-9FB3-09035A433954}" destId="{A02EDE52-E25E-4ED3-806E-7A5FE7157C25}" srcOrd="1" destOrd="0" parTransId="{E83BFBD6-EAF6-4459-BEEC-33B989033151}" sibTransId="{3DA10A3F-8AF9-4FA2-9860-225F7E328A4F}"/>
    <dgm:cxn modelId="{A2A10204-25E3-425E-B0F6-93B716C044F7}" type="presParOf" srcId="{3312DF17-E98C-4181-81D2-E69CBE1A6257}" destId="{EEA5A514-59C7-4BC6-A1B0-EB9556BB1075}" srcOrd="0" destOrd="0" presId="urn:microsoft.com/office/officeart/2005/8/layout/default"/>
    <dgm:cxn modelId="{3C82951F-3816-4278-B640-5E8F60805B9A}" type="presParOf" srcId="{3312DF17-E98C-4181-81D2-E69CBE1A6257}" destId="{E9793ECB-8F54-4325-87A2-432593D046DB}" srcOrd="1" destOrd="0" presId="urn:microsoft.com/office/officeart/2005/8/layout/default"/>
    <dgm:cxn modelId="{73B01EC6-5980-44D3-854C-721A886D87BA}" type="presParOf" srcId="{3312DF17-E98C-4181-81D2-E69CBE1A6257}" destId="{43C4F9C1-F524-49D7-A8B4-7EAC0F506F75}" srcOrd="2" destOrd="0" presId="urn:microsoft.com/office/officeart/2005/8/layout/default"/>
    <dgm:cxn modelId="{27D0A478-4878-422E-99F1-4B973F28FAD1}" type="presParOf" srcId="{3312DF17-E98C-4181-81D2-E69CBE1A6257}" destId="{5119F871-3A9A-4EE8-BFE6-3D2F1E2F0F30}" srcOrd="3" destOrd="0" presId="urn:microsoft.com/office/officeart/2005/8/layout/default"/>
    <dgm:cxn modelId="{9B424564-D8A2-4FB5-9FB4-3C401870F525}" type="presParOf" srcId="{3312DF17-E98C-4181-81D2-E69CBE1A6257}" destId="{73DADC8E-ADBB-4F3B-AAC7-73741F83372C}" srcOrd="4" destOrd="0" presId="urn:microsoft.com/office/officeart/2005/8/layout/default"/>
    <dgm:cxn modelId="{B0794DDE-282B-48BC-8F71-FDB073261437}" type="presParOf" srcId="{3312DF17-E98C-4181-81D2-E69CBE1A6257}" destId="{7C831F77-CCDF-4A20-9C7E-B4C73FA04369}" srcOrd="5" destOrd="0" presId="urn:microsoft.com/office/officeart/2005/8/layout/default"/>
    <dgm:cxn modelId="{7FD425FC-645A-44AB-8172-3DB79B89B9F4}" type="presParOf" srcId="{3312DF17-E98C-4181-81D2-E69CBE1A6257}" destId="{3056C107-AE44-4ADF-9E8F-472B405D4E4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5A514-59C7-4BC6-A1B0-EB9556BB1075}">
      <dsp:nvSpPr>
        <dsp:cNvPr id="0" name=""/>
        <dsp:cNvSpPr/>
      </dsp:nvSpPr>
      <dsp:spPr>
        <a:xfrm>
          <a:off x="146113" y="1885"/>
          <a:ext cx="3712062" cy="2227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Уважаемый господин директор</a:t>
          </a:r>
          <a:endParaRPr lang="cs-CZ" sz="2100" kern="1200"/>
        </a:p>
      </dsp:txBody>
      <dsp:txXfrm>
        <a:off x="146113" y="1885"/>
        <a:ext cx="3712062" cy="2227237"/>
      </dsp:txXfrm>
    </dsp:sp>
    <dsp:sp modelId="{43C4F9C1-F524-49D7-A8B4-7EAC0F506F75}">
      <dsp:nvSpPr>
        <dsp:cNvPr id="0" name=""/>
        <dsp:cNvSpPr/>
      </dsp:nvSpPr>
      <dsp:spPr>
        <a:xfrm>
          <a:off x="4229382" y="1885"/>
          <a:ext cx="3712062" cy="2227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Позвольте поздравить Вас/разрешите поздравить Вас по случаю/ от души поздравляем Вас с... /сердечные поздравления с / в связи с ..... шлем Вам поздравления  </a:t>
          </a:r>
          <a:endParaRPr lang="cs-CZ" sz="2100" kern="1200"/>
        </a:p>
      </dsp:txBody>
      <dsp:txXfrm>
        <a:off x="4229382" y="1885"/>
        <a:ext cx="3712062" cy="2227237"/>
      </dsp:txXfrm>
    </dsp:sp>
    <dsp:sp modelId="{73DADC8E-ADBB-4F3B-AAC7-73741F83372C}">
      <dsp:nvSpPr>
        <dsp:cNvPr id="0" name=""/>
        <dsp:cNvSpPr/>
      </dsp:nvSpPr>
      <dsp:spPr>
        <a:xfrm>
          <a:off x="146113" y="2600329"/>
          <a:ext cx="3712062" cy="2227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и желаем Вам / позвольте выразить уверенность, что .../ шлем Вам искренние пожелания</a:t>
          </a:r>
          <a:endParaRPr lang="cs-CZ" sz="2100" kern="1200"/>
        </a:p>
      </dsp:txBody>
      <dsp:txXfrm>
        <a:off x="146113" y="2600329"/>
        <a:ext cx="3712062" cy="2227237"/>
      </dsp:txXfrm>
    </dsp:sp>
    <dsp:sp modelId="{3056C107-AE44-4ADF-9E8F-472B405D4E4D}">
      <dsp:nvSpPr>
        <dsp:cNvPr id="0" name=""/>
        <dsp:cNvSpPr/>
      </dsp:nvSpPr>
      <dsp:spPr>
        <a:xfrm>
          <a:off x="4229382" y="2600329"/>
          <a:ext cx="3712062" cy="2227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С уважением/ с почтением/ с наилучшими пожеланиями</a:t>
          </a:r>
          <a:endParaRPr lang="cs-CZ" sz="2100" kern="1200"/>
        </a:p>
      </dsp:txBody>
      <dsp:txXfrm>
        <a:off x="4229382" y="2600329"/>
        <a:ext cx="3712062" cy="2227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DA1A7-662A-4EDF-9725-D552625F5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E71591-D2BF-435E-94F1-4307E40E6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CFB13-84F8-4F20-893B-5BAE7B05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E7DE7-D93C-4A9A-B929-0C153D27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766C9C-2CE2-49EC-81A5-3C208591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84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08ED8-09CE-4911-95B7-DC70A39A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347305-911D-4022-BDC9-364F03440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5E64FC-4D72-4FB0-AF22-AAB3DBC6C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AED99E-44FE-415A-9839-35BBD38D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90538-365C-4FB1-8B4B-948288F5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0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5C8B72-7730-4F79-AAC4-99D07CDB4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F270E4-0676-4070-BCE2-4A0FBB4B0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AEC07B-D6EB-412A-A0AA-337742A6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62BB24-A7B6-4F50-86E0-D1BEE854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591C25-24D7-466D-888F-97233745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83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ED31A-3D56-48EE-B338-495B9A0E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B3ECF-77A9-4428-B906-D6CBBF091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12DD27-AB4A-45F9-9F2F-FC0A33FC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81C61D-6AD2-496E-868F-8B7A08FA6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10888E-D172-4CA8-9A2E-7A4FAC20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6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A117D-CF31-497D-B774-BEF4744F5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7F6092-E8BA-44A5-A03A-FAB6813BF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389088-1AE3-4169-8F77-45C3F31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E3A562-3D7E-4F13-97D0-67A8374B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14BDDB-8F29-46E7-9C44-4DBD3060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08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F5050-3A21-4E9C-9C44-CD0519DA9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E09F6-B602-4D2B-BBEB-EE90C2160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40D743-BF36-4169-A976-83D0E2AC6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1F50AB-2BB0-4BFF-B011-D4412B96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47D1BA-6B73-4EE0-A534-384783AC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359AC-5562-4C84-91ED-966E23A1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3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7520F-BA1D-48FC-AE67-F5D97941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A28BAD-25B2-458C-9851-FA11489B0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AEAB75-651A-424B-A293-1E9EB9134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82A10F-6778-4924-9280-EE90641B4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F7A475-32A2-4F63-9DFC-2E68940CE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CAE6C0-785D-422C-9F6A-1CA5CF02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3F2AD50-AF42-4C92-A6CD-0AB801F70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B5DEDF-0DDD-44A5-9C8F-118C5D9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82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2B9DC-E9E7-40DA-ACE2-8F077425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B22D77-4836-4CD3-9519-CF66258F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176A0D-ECAE-4C97-A7A2-CF5DD045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15BB02-D894-47D2-9D82-38A621A5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94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C2C0F8C-2244-40BC-AF08-472E38F8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2F07FA-FCCB-4717-B94C-D0179E0F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A3E1FD-96A9-4F03-8230-D52E4DBC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6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04E07-1F01-4118-9154-46F83314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0ABC3-75DA-4176-A69C-62507FF01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688C3E-C30C-4A0A-91E3-1412C58D7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BBCE7B-2E72-487E-9484-29FD61B6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E34422-4548-474B-B3CF-FF5B94CD9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36DCEA-81A8-4466-82DC-2C6F637E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93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55A70-BB9C-48E7-AD42-AE8EF967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1279E6-3C4E-4CA7-84DD-9F66F0080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2D0AB6-4BB5-443B-B101-8FB7F7655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CBA81D-1B69-4618-AF0F-89874862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AA6B64-2AA2-47DC-80DA-1F6A16ED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CB8B0C-DC9E-45B2-948B-90895E31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12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5752E7-F4BC-43C7-A372-A35A211A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D6B868-68D2-4E4F-9DB2-C4AA11C66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79F833-1F00-4217-91EF-AED4051C7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A8466-38F3-477C-AA96-3F9FE393005E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B497B5-AFD1-4128-B079-0F27EF07B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2E1922-F83E-46C8-B3BF-584F61D9A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E9402-1251-4870-813E-88F97953BD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45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h1321uv.mskobr.ru/articles/15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7D7A02-907B-496F-BA7E-AA378073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BA5268-0AE7-4CAD-9537-D0EB09E76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8D065B-39DA-4077-B9CF-E489CE4C0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D89CEC-08B1-4D99-9572-EE48882A9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9529" y="2085788"/>
            <a:ext cx="6884895" cy="1496649"/>
          </a:xfrm>
        </p:spPr>
        <p:txBody>
          <a:bodyPr anchor="b">
            <a:normAutofit/>
          </a:bodyPr>
          <a:lstStyle/>
          <a:p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ДЕЛОВОЕ ПИСЬМО</a:t>
            </a:r>
            <a:endParaRPr lang="cs-CZ" sz="32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9C3E2B-9D98-40FB-98D6-CC665E45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3948056"/>
            <a:ext cx="6096000" cy="830134"/>
          </a:xfrm>
        </p:spPr>
        <p:txBody>
          <a:bodyPr anchor="t">
            <a:normAutofit/>
          </a:bodyPr>
          <a:lstStyle/>
          <a:p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7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08FD7-8347-4606-A957-7F70BBFC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Кому? Зачем?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C560C-FB06-4A61-86FC-DEEB3DD6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Деловое письмо мы пишем в государственные организации, представителям власти.</a:t>
            </a:r>
          </a:p>
          <a:p>
            <a:r>
              <a:rPr lang="ru-RU" dirty="0"/>
              <a:t>Цель – сообщить информацию, попросить об информации, а также: .............................................................................</a:t>
            </a:r>
          </a:p>
          <a:p>
            <a:endParaRPr lang="ru-RU" dirty="0"/>
          </a:p>
          <a:p>
            <a:r>
              <a:rPr lang="ru-RU" dirty="0"/>
              <a:t>При написании письма надо соблюдать несколько требований:</a:t>
            </a:r>
          </a:p>
          <a:p>
            <a:r>
              <a:rPr lang="ru-RU" dirty="0"/>
              <a:t>Письмо должно быть кратким, по существу дела, </a:t>
            </a:r>
          </a:p>
          <a:p>
            <a:r>
              <a:rPr lang="ru-RU" dirty="0"/>
              <a:t>Необходимо соблюдать правила этикета при обращении, прощании,</a:t>
            </a:r>
          </a:p>
          <a:p>
            <a:r>
              <a:rPr lang="ru-RU"/>
              <a:t>Используем деловой стиль при написании письма.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94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82A00-D556-48EE-8120-6DDE93B1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</a:t>
            </a:r>
            <a:endParaRPr lang="cs-CZ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91EBBF5-4A42-4CAA-BE6B-FF1FF8EE9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67195"/>
              </p:ext>
            </p:extLst>
          </p:nvPr>
        </p:nvGraphicFramePr>
        <p:xfrm>
          <a:off x="838200" y="1825625"/>
          <a:ext cx="10515597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62906288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23263950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181016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Стилистическая характеристика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 кому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977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(Много)уважаемый доктор/профессор </a:t>
                      </a:r>
                    </a:p>
                    <a:p>
                      <a:r>
                        <a:rPr lang="ru-RU" dirty="0"/>
                        <a:t>Уважаемый господин, уважаемая госпожа </a:t>
                      </a:r>
                    </a:p>
                    <a:p>
                      <a:r>
                        <a:rPr lang="ru-RU" dirty="0"/>
                        <a:t>Глубокоуважаемые дамы и господа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официальное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 незнакомому лицу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38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(Глубоко)уважаемый господин/инженер/доктор /профессор Иванов </a:t>
                      </a:r>
                    </a:p>
                    <a:p>
                      <a:r>
                        <a:rPr lang="ru-RU" dirty="0"/>
                        <a:t>(Глубоко)уважаемая доктор/профессор/Иванова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официальное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 малознакомому человеку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6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(Глубоко)уважаемый Антон Иванович </a:t>
                      </a:r>
                    </a:p>
                    <a:p>
                      <a:r>
                        <a:rPr lang="ru-RU" dirty="0"/>
                        <a:t>Уважаемая Мария Ивановна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официальное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 знакомому человеку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979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35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1C4D6-C524-40DB-A522-6B09F94C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начале письма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4056AD-F280-452F-BF69-55E863895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 благодарностью подтверждаем получение Вашего письма от 20-го марта. </a:t>
            </a:r>
          </a:p>
          <a:p>
            <a:r>
              <a:rPr lang="ru-RU" dirty="0"/>
              <a:t>Мы благодарим/признательны за Ваше письмо.......и хотели бы Вас поставить в известность о том, что....</a:t>
            </a:r>
          </a:p>
          <a:p>
            <a:r>
              <a:rPr lang="ru-RU" dirty="0"/>
              <a:t>Мы получили Ваше письмо от .........и сообщаем Вам, что </a:t>
            </a:r>
          </a:p>
          <a:p>
            <a:endParaRPr lang="ru-RU" dirty="0"/>
          </a:p>
          <a:p>
            <a:r>
              <a:rPr lang="ru-RU" dirty="0"/>
              <a:t>Выражаем благодарность за Ваше письмо....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11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44390-6399-4996-B0E6-6CD04A370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Просьба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1C0EC-FA33-4383-A82B-2B278BF82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Сообщите нам/мне, пожалуйста, когда.... </a:t>
            </a:r>
          </a:p>
          <a:p>
            <a:endParaRPr lang="ru-RU" dirty="0"/>
          </a:p>
          <a:p>
            <a:r>
              <a:rPr lang="ru-RU" dirty="0"/>
              <a:t>Пришлите нам, пожалуйста... </a:t>
            </a:r>
          </a:p>
          <a:p>
            <a:endParaRPr lang="ru-RU" dirty="0"/>
          </a:p>
          <a:p>
            <a:r>
              <a:rPr lang="ru-RU" dirty="0"/>
              <a:t>Просим/Прошу сообщить/прислать...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26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41FB7-B4D3-4C77-8691-A1DC465A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Заключительные фразы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96B56-7AAD-4D2B-BB7E-1C7F1AFB1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Zájmena ты, твой se píší s malým písmenem; вы, ваш se rovněž mohou psát s malým písmenem – pouze v korespondenci mezi blízkými přáteli. </a:t>
            </a:r>
          </a:p>
          <a:p>
            <a:endParaRPr lang="ru-RU" dirty="0"/>
          </a:p>
          <a:p>
            <a:r>
              <a:rPr lang="ru-RU" dirty="0"/>
              <a:t>Надеемся получить от Вас ответ в ближaйшем будущем. </a:t>
            </a:r>
          </a:p>
          <a:p>
            <a:r>
              <a:rPr lang="ru-RU" dirty="0"/>
              <a:t>Заранее благодарим Вас за ответ (сообщение). </a:t>
            </a:r>
          </a:p>
          <a:p>
            <a:r>
              <a:rPr lang="ru-RU" dirty="0"/>
              <a:t>Мы будем благодарны за ответ на настоящее письмо в возможно краткий срок. </a:t>
            </a:r>
          </a:p>
          <a:p>
            <a:r>
              <a:rPr lang="ru-RU" dirty="0"/>
              <a:t>С интересом ждём Вашего сообщения (скорого ответа).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7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F2131-A6FD-4BA4-8456-F995AB671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Поздравление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E4F01E-0866-4F7A-AD64-45E8FFEA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2510" y="3654425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173453-AAF0-4DCD-B324-F4301B5BA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31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E7FF3B9-AB9E-4D6B-8EB9-21018BCAA8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1056865"/>
              </p:ext>
            </p:extLst>
          </p:nvPr>
        </p:nvGraphicFramePr>
        <p:xfrm>
          <a:off x="1864310" y="1207362"/>
          <a:ext cx="8087558" cy="4829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8E8E62A2-9B2A-4CF9-B3D7-033A106B9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310" y="5508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42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F28FB-F53E-467F-B7CA-C510918D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AD38D-250C-4B71-B3D9-8BCA98DF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Прочитайте информацию о победе ученицы школы </a:t>
            </a:r>
            <a:r>
              <a:rPr lang="cs-CZ" b="1" dirty="0"/>
              <a:t>N </a:t>
            </a:r>
            <a:r>
              <a:rPr lang="ru-RU" b="1" dirty="0"/>
              <a:t>1321 «Ковчег» Марии Кузьменко и составьте директору школы поздравительное письмо. </a:t>
            </a:r>
            <a:r>
              <a:rPr lang="ru-RU" u="sng" dirty="0">
                <a:hlinkClick r:id="rId2"/>
              </a:rPr>
              <a:t>https://sch1321uv.mskobr.ru/articles/154</a:t>
            </a:r>
            <a:endParaRPr lang="cs-CZ" dirty="0"/>
          </a:p>
          <a:p>
            <a:endParaRPr lang="ru-RU" b="1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9745D36-8F07-4380-BD8D-938A45F3043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914775" y="3428999"/>
            <a:ext cx="813435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610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355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ДЕЛОВОЕ ПИСЬМО</vt:lpstr>
      <vt:lpstr>Кому? Зачем?</vt:lpstr>
      <vt:lpstr>Обращение</vt:lpstr>
      <vt:lpstr>В начале письма</vt:lpstr>
      <vt:lpstr>Просьба</vt:lpstr>
      <vt:lpstr>Заключительные фразы</vt:lpstr>
      <vt:lpstr>Поздравление </vt:lpstr>
      <vt:lpstr>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ДЕЛОВОЕ ПИСЬМО</dc:title>
  <dc:creator>Jekatěrina Mikešová</dc:creator>
  <cp:lastModifiedBy>Jekatěrina Mikešová</cp:lastModifiedBy>
  <cp:revision>4</cp:revision>
  <dcterms:created xsi:type="dcterms:W3CDTF">2021-03-26T00:34:22Z</dcterms:created>
  <dcterms:modified xsi:type="dcterms:W3CDTF">2021-03-26T10:12:06Z</dcterms:modified>
</cp:coreProperties>
</file>