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1"/>
  </p:handoutMasterIdLst>
  <p:sldIdLst>
    <p:sldId id="328" r:id="rId2"/>
    <p:sldId id="377" r:id="rId3"/>
    <p:sldId id="358" r:id="rId4"/>
    <p:sldId id="360" r:id="rId5"/>
    <p:sldId id="361" r:id="rId6"/>
    <p:sldId id="362" r:id="rId7"/>
    <p:sldId id="363" r:id="rId8"/>
    <p:sldId id="364" r:id="rId9"/>
    <p:sldId id="366" r:id="rId10"/>
    <p:sldId id="376" r:id="rId11"/>
    <p:sldId id="365" r:id="rId12"/>
    <p:sldId id="367" r:id="rId13"/>
    <p:sldId id="369" r:id="rId14"/>
    <p:sldId id="370" r:id="rId15"/>
    <p:sldId id="371" r:id="rId16"/>
    <p:sldId id="372" r:id="rId17"/>
    <p:sldId id="373" r:id="rId18"/>
    <p:sldId id="374" r:id="rId19"/>
    <p:sldId id="3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eta" initials="B" lastIdx="1" clrIdx="0">
    <p:extLst>
      <p:ext uri="{19B8F6BF-5375-455C-9EA6-DF929625EA0E}">
        <p15:presenceInfo xmlns:p15="http://schemas.microsoft.com/office/powerpoint/2012/main" userId="Bre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5E5C4-290D-4FB7-95A5-3AFBB0ED9FEB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68E71-8D06-4DF1-8AB2-24EFD99B7A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425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br>
              <a:rPr lang="cs-CZ" dirty="0"/>
            </a:br>
            <a:r>
              <a:rPr lang="cs-CZ" dirty="0"/>
              <a:t>přednáška 04: </a:t>
            </a:r>
            <a:r>
              <a:rPr lang="cs-CZ" dirty="0" err="1"/>
              <a:t>Bernoulliho</a:t>
            </a:r>
            <a:r>
              <a:rPr lang="cs-CZ" dirty="0"/>
              <a:t> </a:t>
            </a:r>
            <a:r>
              <a:rPr lang="cs-CZ" dirty="0" err="1"/>
              <a:t>psti</a:t>
            </a:r>
            <a:r>
              <a:rPr lang="cs-CZ" dirty="0"/>
              <a:t>,</a:t>
            </a:r>
            <a:br>
              <a:rPr lang="cs-CZ" dirty="0"/>
            </a:br>
            <a:r>
              <a:rPr lang="cs-CZ" dirty="0"/>
              <a:t>věta o úplné </a:t>
            </a:r>
            <a:r>
              <a:rPr lang="cs-CZ" dirty="0" err="1"/>
              <a:t>psti</a:t>
            </a:r>
            <a:br>
              <a:rPr lang="cs-CZ" dirty="0"/>
            </a:br>
            <a:r>
              <a:rPr lang="cs-CZ" dirty="0" err="1"/>
              <a:t>Bayesův</a:t>
            </a:r>
            <a:r>
              <a:rPr lang="cs-CZ" dirty="0"/>
              <a:t> vzorec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10804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9999" y="447188"/>
            <a:ext cx="10948613" cy="1167300"/>
          </a:xfrm>
        </p:spPr>
        <p:txBody>
          <a:bodyPr/>
          <a:lstStyle/>
          <a:p>
            <a:r>
              <a:rPr lang="cs-CZ" sz="3000" i="1" dirty="0"/>
              <a:t>Otázka č. 16: </a:t>
            </a:r>
            <a:r>
              <a:rPr lang="cs-CZ" sz="3000" i="1" dirty="0" err="1"/>
              <a:t>Bayesův</a:t>
            </a:r>
            <a:r>
              <a:rPr lang="cs-CZ" sz="3000" i="1" dirty="0"/>
              <a:t> vzorec </a:t>
            </a:r>
            <a:r>
              <a:rPr lang="en-US" sz="3000" i="1" dirty="0"/>
              <a:t>– </a:t>
            </a:r>
            <a:r>
              <a:rPr lang="en-US" sz="3000" i="1" dirty="0" err="1"/>
              <a:t>obrazem</a:t>
            </a:r>
            <a:r>
              <a:rPr lang="cs-CZ" sz="3000" i="1" dirty="0"/>
              <a:t> 						 (</a:t>
            </a:r>
            <a:r>
              <a:rPr lang="cs-CZ" sz="3000" i="1" dirty="0">
                <a:solidFill>
                  <a:srgbClr val="FFFF00"/>
                </a:solidFill>
              </a:rPr>
              <a:t>co bychom tak ještě mohli chtít spočítat v této situaci?</a:t>
            </a:r>
            <a:r>
              <a:rPr lang="cs-CZ" sz="3000" i="1" dirty="0"/>
              <a:t>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3100388"/>
            <a:ext cx="10554574" cy="35290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466B4BD-8143-4A08-87E8-9A7DD23EC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074" y="1925383"/>
            <a:ext cx="6272213" cy="367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00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en-US" sz="3000" i="1" dirty="0" err="1"/>
              <a:t>Ot</a:t>
            </a:r>
            <a:r>
              <a:rPr lang="en-US" sz="3000" i="1" dirty="0"/>
              <a:t>. </a:t>
            </a:r>
            <a:r>
              <a:rPr lang="cs-CZ" sz="3000" i="1" dirty="0"/>
              <a:t>č 1</a:t>
            </a:r>
            <a:r>
              <a:rPr lang="en-US" sz="3000" i="1" dirty="0"/>
              <a:t>6</a:t>
            </a:r>
            <a:r>
              <a:rPr lang="cs-CZ" sz="3000" i="1" dirty="0"/>
              <a:t>: </a:t>
            </a:r>
            <a:r>
              <a:rPr lang="en-US" sz="3000" i="1" dirty="0"/>
              <a:t>Bayes</a:t>
            </a:r>
            <a:r>
              <a:rPr lang="cs-CZ" sz="3000" i="1" dirty="0"/>
              <a:t>ů</a:t>
            </a:r>
            <a:r>
              <a:rPr lang="en-US" sz="3000" i="1" dirty="0"/>
              <a:t>v </a:t>
            </a:r>
            <a:r>
              <a:rPr lang="en-US" sz="3000" i="1" dirty="0" err="1"/>
              <a:t>vzorec</a:t>
            </a:r>
            <a:r>
              <a:rPr lang="cs-CZ" sz="3000" i="1" dirty="0"/>
              <a:t> – slovem</a:t>
            </a:r>
            <a:br>
              <a:rPr lang="cs-CZ" sz="3000" i="1" dirty="0"/>
            </a:br>
            <a:r>
              <a:rPr lang="cs-CZ" sz="3000" i="1" dirty="0"/>
              <a:t>(</a:t>
            </a:r>
            <a:r>
              <a:rPr lang="cs-CZ" sz="3000" i="1" dirty="0">
                <a:solidFill>
                  <a:srgbClr val="FFFF00"/>
                </a:solidFill>
              </a:rPr>
              <a:t>co bychom tak mohli chtít ještě spočítat v té situaci??</a:t>
            </a:r>
            <a:r>
              <a:rPr lang="cs-CZ" sz="3000" i="1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2357438"/>
            <a:ext cx="10554574" cy="4271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řekněte</a:t>
            </a:r>
          </a:p>
        </p:txBody>
      </p:sp>
    </p:spTree>
    <p:extLst>
      <p:ext uri="{BB962C8B-B14F-4D97-AF65-F5344CB8AC3E}">
        <p14:creationId xmlns:p14="http://schemas.microsoft.com/office/powerpoint/2010/main" val="3371877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en-US" sz="3000" i="1" dirty="0" err="1"/>
              <a:t>Ot</a:t>
            </a:r>
            <a:r>
              <a:rPr lang="en-US" sz="3000" i="1" dirty="0"/>
              <a:t>. </a:t>
            </a:r>
            <a:r>
              <a:rPr lang="cs-CZ" sz="3000" i="1" dirty="0"/>
              <a:t>č 1</a:t>
            </a:r>
            <a:r>
              <a:rPr lang="en-US" sz="3000" i="1" dirty="0"/>
              <a:t>6</a:t>
            </a:r>
            <a:r>
              <a:rPr lang="cs-CZ" sz="3000" i="1" dirty="0"/>
              <a:t>: </a:t>
            </a:r>
            <a:r>
              <a:rPr lang="en-US" sz="3000" i="1" dirty="0"/>
              <a:t>Bayes</a:t>
            </a:r>
            <a:r>
              <a:rPr lang="cs-CZ" sz="3000" i="1" dirty="0"/>
              <a:t>ů</a:t>
            </a:r>
            <a:r>
              <a:rPr lang="en-US" sz="3000" i="1" dirty="0"/>
              <a:t>v </a:t>
            </a:r>
            <a:r>
              <a:rPr lang="en-US" sz="3000" i="1" dirty="0" err="1"/>
              <a:t>vzorec</a:t>
            </a:r>
            <a:r>
              <a:rPr lang="cs-CZ" sz="3000" i="1" dirty="0"/>
              <a:t> – slovem</a:t>
            </a:r>
            <a:br>
              <a:rPr lang="cs-CZ" sz="3000" i="1" dirty="0"/>
            </a:br>
            <a:r>
              <a:rPr lang="cs-CZ" sz="3000" i="1" dirty="0"/>
              <a:t>(</a:t>
            </a:r>
            <a:r>
              <a:rPr lang="cs-CZ" sz="3000" i="1" dirty="0">
                <a:solidFill>
                  <a:srgbClr val="FFFF00"/>
                </a:solidFill>
              </a:rPr>
              <a:t>co bychom tak mohli chtít ještě spočítat v té situaci??</a:t>
            </a:r>
            <a:r>
              <a:rPr lang="cs-CZ" sz="3000" i="1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P(A|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)</a:t>
                </a:r>
                <a:r>
                  <a:rPr lang="cs-CZ" sz="2800" dirty="0"/>
                  <a:t> je relativně snadné většinou určit; ovšem </a:t>
                </a:r>
              </a:p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en-US" sz="2800" dirty="0"/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|</a:t>
                </a:r>
                <a:r>
                  <a:rPr lang="cs-CZ" sz="2800" dirty="0"/>
                  <a:t>A</a:t>
                </a:r>
                <a:r>
                  <a:rPr lang="en-US" sz="2800" dirty="0"/>
                  <a:t>)</a:t>
                </a:r>
                <a:r>
                  <a:rPr lang="cs-CZ" sz="2800" dirty="0"/>
                  <a:t> není často jednoduché určit, i když máme k dispozici vzorec </a:t>
                </a:r>
                <a:r>
                  <a:rPr lang="cs-CZ" sz="2800" dirty="0">
                    <a:solidFill>
                      <a:srgbClr val="00B0F0"/>
                    </a:solidFill>
                  </a:rPr>
                  <a:t>P</a:t>
                </a:r>
                <a:r>
                  <a:rPr lang="en-US" sz="2800" dirty="0">
                    <a:solidFill>
                      <a:srgbClr val="00B0F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jako</a:t>
                </a:r>
                <a:r>
                  <a:rPr lang="en-US" sz="2800" dirty="0"/>
                  <a:t> z</a:t>
                </a:r>
                <a:r>
                  <a:rPr lang="cs-CZ" sz="2800" dirty="0" err="1"/>
                  <a:t>ákladní</a:t>
                </a:r>
                <a:r>
                  <a:rPr lang="cs-CZ" sz="2800" dirty="0"/>
                  <a:t> vzorec pro podmíněnou pst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2994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Veškerá věda </a:t>
            </a:r>
            <a:r>
              <a:rPr lang="cs-CZ" sz="3000" i="1" dirty="0" err="1"/>
              <a:t>Bayesova</a:t>
            </a:r>
            <a:r>
              <a:rPr lang="cs-CZ" sz="3000" i="1" dirty="0"/>
              <a:t> vzorce spočívá v tom, že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800" dirty="0"/>
                  <a:t>Do čitatele základního vzorce pro podmíněnou pst </a:t>
                </a:r>
                <a:r>
                  <a:rPr lang="cs-CZ" sz="2800" dirty="0">
                    <a:solidFill>
                      <a:srgbClr val="00B0F0"/>
                    </a:solidFill>
                  </a:rPr>
                  <a:t>P</a:t>
                </a:r>
                <a:r>
                  <a:rPr lang="en-US" sz="2800" dirty="0">
                    <a:solidFill>
                      <a:srgbClr val="00B0F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cs-CZ" sz="2800" dirty="0"/>
                  <a:t> dosadíme větu o součinu</a:t>
                </a:r>
              </a:p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A do jmenovatele větu o úplné </a:t>
                </a:r>
                <a:r>
                  <a:rPr lang="cs-CZ" sz="2800" dirty="0" err="1"/>
                  <a:t>psti</a:t>
                </a:r>
                <a:r>
                  <a:rPr lang="cs-CZ" sz="2800" dirty="0"/>
                  <a:t>:</a:t>
                </a:r>
              </a:p>
              <a:p>
                <a:pPr marL="0" indent="0">
                  <a:buNone/>
                </a:pPr>
                <a:r>
                  <a:rPr lang="cs-CZ" sz="2400" dirty="0">
                    <a:solidFill>
                      <a:srgbClr val="FFFF00"/>
                    </a:solidFill>
                  </a:rPr>
                  <a:t> P</a:t>
                </a:r>
                <a:r>
                  <a:rPr lang="en-US" sz="24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∩ </m:t>
                        </m:r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cs-CZ" sz="2400" dirty="0">
                    <a:solidFill>
                      <a:srgbClr val="FFFF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sz="24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4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cs-CZ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cs-CZ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cs-CZ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cs-CZ" sz="2400" dirty="0">
                            <a:solidFill>
                              <a:srgbClr val="FFFF00"/>
                            </a:solidFill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(</m:t>
                        </m:r>
                        <m:sSub>
                          <m:sSubPr>
                            <m:ctrlP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)</m:t>
                        </m:r>
                        <m:r>
                          <a:rPr lang="en-US" sz="24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|</m:t>
                        </m:r>
                        <m:sSub>
                          <m:sSubPr>
                            <m:ctrlP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)+ 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(</m:t>
                        </m:r>
                        <m:sSub>
                          <m:sSubPr>
                            <m:ctrlP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)</m:t>
                        </m:r>
                        <m:r>
                          <a:rPr lang="en-US" sz="24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|</m:t>
                        </m:r>
                        <m:sSub>
                          <m:sSubPr>
                            <m:ctrlP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)+ … + 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(</m:t>
                        </m:r>
                        <m:sSub>
                          <m:sSubPr>
                            <m:ctrlP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)</m:t>
                        </m:r>
                        <m:r>
                          <a:rPr lang="en-US" sz="24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|</m:t>
                        </m:r>
                        <m:sSub>
                          <m:sSubPr>
                            <m:ctrlP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)</m:t>
                        </m:r>
                      </m:den>
                    </m:f>
                  </m:oMath>
                </a14:m>
                <a:endParaRPr lang="cs-CZ" sz="24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/>
                  <a:t>(všimněte si, že v čitateli </a:t>
                </a:r>
                <a:r>
                  <a:rPr lang="cs-CZ" sz="2800" dirty="0" err="1"/>
                  <a:t>Bayesova</a:t>
                </a:r>
                <a:r>
                  <a:rPr lang="cs-CZ" sz="2800" dirty="0"/>
                  <a:t> vzorce se vyskytuje jeden člen sumy ze jmenovatele … pomůcka pro zapamatování)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6271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endParaRPr lang="cs-CZ" sz="3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800" dirty="0"/>
                  <a:t>Tímto způsobem nespočteme jen </a:t>
                </a:r>
                <a:r>
                  <a:rPr lang="cs-CZ" sz="2800" dirty="0">
                    <a:solidFill>
                      <a:srgbClr val="00B0F0"/>
                    </a:solidFill>
                  </a:rPr>
                  <a:t>P</a:t>
                </a:r>
                <a:r>
                  <a:rPr lang="en-US" sz="2800" dirty="0">
                    <a:solidFill>
                      <a:srgbClr val="00B0F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)</a:t>
                </a:r>
                <a:r>
                  <a:rPr lang="cs-CZ" sz="2800" dirty="0"/>
                  <a:t>, ale také </a:t>
                </a:r>
                <a:r>
                  <a:rPr lang="cs-CZ" sz="2800" dirty="0">
                    <a:solidFill>
                      <a:srgbClr val="00B0F0"/>
                    </a:solidFill>
                  </a:rPr>
                  <a:t>P</a:t>
                </a:r>
                <a:r>
                  <a:rPr lang="en-US" sz="2800" dirty="0">
                    <a:solidFill>
                      <a:srgbClr val="00B0F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)</a:t>
                </a:r>
                <a:r>
                  <a:rPr lang="cs-CZ" sz="2800" dirty="0"/>
                  <a:t> pro jakékoli </a:t>
                </a:r>
                <a:r>
                  <a:rPr lang="cs-CZ" sz="2800" i="1" dirty="0"/>
                  <a:t>i</a:t>
                </a:r>
                <a:r>
                  <a:rPr lang="cs-CZ" sz="2800" dirty="0"/>
                  <a:t>:</a:t>
                </a:r>
              </a:p>
              <a:p>
                <a:pPr marL="0" indent="0">
                  <a:buNone/>
                </a:pPr>
                <a:r>
                  <a:rPr lang="cs-CZ" sz="2400" dirty="0">
                    <a:solidFill>
                      <a:srgbClr val="FFFF00"/>
                    </a:solidFill>
                  </a:rPr>
                  <a:t>P</a:t>
                </a:r>
                <a:r>
                  <a:rPr lang="en-US" sz="24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cs-CZ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cs-CZ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∩ </m:t>
                        </m:r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cs-CZ" sz="2400" dirty="0">
                    <a:solidFill>
                      <a:srgbClr val="FFFF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40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cs-CZ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cs-CZ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cs-CZ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cs-CZ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cs-CZ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cs-CZ" sz="2400" dirty="0">
                            <a:solidFill>
                              <a:srgbClr val="FFFF00"/>
                            </a:solidFill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(</m:t>
                        </m:r>
                        <m:sSub>
                          <m:sSubPr>
                            <m:ctrlP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)</m:t>
                        </m:r>
                        <m:r>
                          <a:rPr lang="en-US" sz="24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|</m:t>
                        </m:r>
                        <m:sSub>
                          <m:sSubPr>
                            <m:ctrlP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)+ 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(</m:t>
                        </m:r>
                        <m:sSub>
                          <m:sSubPr>
                            <m:ctrlP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)</m:t>
                        </m:r>
                        <m:r>
                          <a:rPr lang="en-US" sz="24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|</m:t>
                        </m:r>
                        <m:sSub>
                          <m:sSubPr>
                            <m:ctrlP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)+ … + 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(</m:t>
                        </m:r>
                        <m:sSub>
                          <m:sSubPr>
                            <m:ctrlP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)</m:t>
                        </m:r>
                        <m:r>
                          <a:rPr lang="en-US" sz="24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|</m:t>
                        </m:r>
                        <m:sSub>
                          <m:sSubPr>
                            <m:ctrlP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)</m:t>
                        </m:r>
                      </m:den>
                    </m:f>
                  </m:oMath>
                </a14:m>
                <a:endParaRPr lang="cs-CZ" sz="24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endParaRPr lang="cs-CZ" sz="24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400" dirty="0">
                    <a:solidFill>
                      <a:srgbClr val="FFFF00"/>
                    </a:solidFill>
                  </a:rPr>
                  <a:t>(v čitateli je pevné í, ve jmenovateli se í mění)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5452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rgbClr val="FFFF00"/>
                </a:solidFill>
              </a:rPr>
              <a:t>Vraťme se k příkladu s čokoládovnou:</a:t>
            </a:r>
            <a:br>
              <a:rPr lang="cs-CZ" sz="3000" i="1" dirty="0">
                <a:solidFill>
                  <a:srgbClr val="FFFF00"/>
                </a:solidFill>
              </a:rPr>
            </a:br>
            <a:r>
              <a:rPr lang="cs-CZ" sz="3000" i="1" dirty="0"/>
              <a:t>v čokoládovně se kompletují bonboniéry na třech výrobních linkách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2357438"/>
            <a:ext cx="10554574" cy="42719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Linka 1 … kompletuje 40</a:t>
            </a:r>
            <a:r>
              <a:rPr lang="en-US" sz="2800" dirty="0"/>
              <a:t> % </a:t>
            </a:r>
            <a:r>
              <a:rPr lang="en-US" sz="2800" dirty="0" err="1"/>
              <a:t>produkce</a:t>
            </a:r>
            <a:r>
              <a:rPr lang="en-US" sz="2800" dirty="0"/>
              <a:t>, </a:t>
            </a:r>
            <a:r>
              <a:rPr lang="en-US" sz="2800" dirty="0" err="1"/>
              <a:t>pokaz</a:t>
            </a:r>
            <a:r>
              <a:rPr lang="cs-CZ" sz="2800" dirty="0"/>
              <a:t>í 5</a:t>
            </a:r>
            <a:r>
              <a:rPr lang="en-US" sz="2800" dirty="0"/>
              <a:t> % </a:t>
            </a:r>
            <a:r>
              <a:rPr lang="en-US" sz="2800" dirty="0" err="1"/>
              <a:t>bonb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cs-CZ" sz="2800" dirty="0"/>
              <a:t>Linka 2 … kompletuje 4</a:t>
            </a:r>
            <a:r>
              <a:rPr lang="en-US" sz="2800" dirty="0"/>
              <a:t>5 % </a:t>
            </a:r>
            <a:r>
              <a:rPr lang="en-US" sz="2800" dirty="0" err="1"/>
              <a:t>produkce</a:t>
            </a:r>
            <a:r>
              <a:rPr lang="en-US" sz="2800" dirty="0"/>
              <a:t>, </a:t>
            </a:r>
            <a:r>
              <a:rPr lang="en-US" sz="2800" dirty="0" err="1"/>
              <a:t>pokaz</a:t>
            </a:r>
            <a:r>
              <a:rPr lang="cs-CZ" sz="2800" dirty="0"/>
              <a:t>í </a:t>
            </a:r>
            <a:r>
              <a:rPr lang="en-US" sz="2800" dirty="0"/>
              <a:t>4 % </a:t>
            </a:r>
            <a:r>
              <a:rPr lang="en-US" sz="2800" dirty="0" err="1"/>
              <a:t>bonb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cs-CZ" sz="2800" dirty="0"/>
              <a:t>Linka 3 … kompletuje </a:t>
            </a:r>
            <a:r>
              <a:rPr lang="en-US" sz="2800" dirty="0" err="1"/>
              <a:t>zbytek</a:t>
            </a:r>
            <a:r>
              <a:rPr lang="en-US" sz="2800" dirty="0"/>
              <a:t> </a:t>
            </a:r>
            <a:r>
              <a:rPr lang="en-US" sz="2800" dirty="0" err="1"/>
              <a:t>produkce</a:t>
            </a:r>
            <a:r>
              <a:rPr lang="en-US" sz="2800" dirty="0"/>
              <a:t>, </a:t>
            </a:r>
            <a:r>
              <a:rPr lang="en-US" sz="2800" dirty="0" err="1"/>
              <a:t>pokaz</a:t>
            </a:r>
            <a:r>
              <a:rPr lang="cs-CZ" sz="2800" dirty="0"/>
              <a:t>í </a:t>
            </a:r>
            <a:r>
              <a:rPr lang="en-US" sz="2800" dirty="0"/>
              <a:t>2 % </a:t>
            </a:r>
            <a:r>
              <a:rPr lang="en-US" sz="2800" dirty="0" err="1"/>
              <a:t>bonb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err="1"/>
              <a:t>Zkontrol</a:t>
            </a:r>
            <a:r>
              <a:rPr lang="cs-CZ" sz="2800" dirty="0" err="1"/>
              <a:t>ovali</a:t>
            </a:r>
            <a:r>
              <a:rPr lang="cs-CZ" sz="2800" dirty="0"/>
              <a:t> jsme </a:t>
            </a:r>
            <a:r>
              <a:rPr lang="en-US" sz="2800" dirty="0"/>
              <a:t>n</a:t>
            </a:r>
            <a:r>
              <a:rPr lang="cs-CZ" sz="2800" dirty="0" err="1"/>
              <a:t>áhodně</a:t>
            </a:r>
            <a:r>
              <a:rPr lang="cs-CZ" sz="2800" dirty="0"/>
              <a:t> vybranou bonboniéru a </a:t>
            </a:r>
            <a:r>
              <a:rPr lang="cs-CZ" sz="2800" dirty="0">
                <a:solidFill>
                  <a:srgbClr val="FFFF00"/>
                </a:solidFill>
              </a:rPr>
              <a:t>zjistili, že není v normě (tato podmínka nastala)</a:t>
            </a:r>
            <a:r>
              <a:rPr lang="cs-CZ" sz="2800" dirty="0"/>
              <a:t> … s jakou </a:t>
            </a:r>
            <a:r>
              <a:rPr lang="cs-CZ" sz="2800" dirty="0" err="1"/>
              <a:t>pstí</a:t>
            </a:r>
            <a:r>
              <a:rPr lang="cs-CZ" sz="2800" dirty="0"/>
              <a:t> byla zkompletována na lince 1 (nebo 2, nebo 3)?</a:t>
            </a:r>
            <a:endParaRPr lang="en-US" sz="2800" dirty="0"/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164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Tohle všechno už jsme spočítali v otázce 15: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/>
                  <a:t> … </a:t>
                </a:r>
                <a:r>
                  <a:rPr lang="cs-CZ" sz="2800" dirty="0">
                    <a:solidFill>
                      <a:srgbClr val="FFFF00"/>
                    </a:solidFill>
                  </a:rPr>
                  <a:t>čokoláda byla balena na lince 1</a:t>
                </a:r>
                <a:r>
                  <a:rPr lang="cs-CZ" sz="2800" dirty="0"/>
                  <a:t>			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)=0,40</a:t>
                </a:r>
                <a:endParaRPr lang="cs-CZ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/>
                  <a:t> … </a:t>
                </a:r>
                <a:r>
                  <a:rPr lang="cs-CZ" sz="2800" dirty="0">
                    <a:solidFill>
                      <a:srgbClr val="FFFF00"/>
                    </a:solidFill>
                  </a:rPr>
                  <a:t>čokoláda byla balena na lince 2</a:t>
                </a:r>
                <a:r>
                  <a:rPr lang="en-US" sz="2800" dirty="0"/>
                  <a:t>			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)=0,45</a:t>
                </a:r>
                <a:endParaRPr lang="cs-CZ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/>
                  <a:t> … </a:t>
                </a:r>
                <a:r>
                  <a:rPr lang="cs-CZ" sz="2800" dirty="0">
                    <a:solidFill>
                      <a:srgbClr val="FFFF00"/>
                    </a:solidFill>
                  </a:rPr>
                  <a:t>čokoláda byla balena na lince 3</a:t>
                </a:r>
                <a:r>
                  <a:rPr lang="en-US" sz="2800" dirty="0"/>
                  <a:t>			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/>
                  <a:t>)=0,15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00B0F0"/>
                    </a:solidFill>
                  </a:rPr>
                  <a:t>A …</a:t>
                </a:r>
                <a:r>
                  <a:rPr lang="en-US" sz="2800" dirty="0">
                    <a:solidFill>
                      <a:srgbClr val="00B0F0"/>
                    </a:solidFill>
                  </a:rPr>
                  <a:t> n</a:t>
                </a:r>
                <a:r>
                  <a:rPr lang="cs-CZ" sz="2800" dirty="0" err="1">
                    <a:solidFill>
                      <a:srgbClr val="00B0F0"/>
                    </a:solidFill>
                  </a:rPr>
                  <a:t>áhodně</a:t>
                </a:r>
                <a:r>
                  <a:rPr lang="cs-CZ" sz="2800" dirty="0">
                    <a:solidFill>
                      <a:srgbClr val="00B0F0"/>
                    </a:solidFill>
                  </a:rPr>
                  <a:t> vybraná bonboniéra je zmetkově zabalena</a:t>
                </a:r>
                <a:endParaRPr lang="en-US" sz="2800" dirty="0">
                  <a:solidFill>
                    <a:srgbClr val="00B0F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00B0F0"/>
                    </a:solidFill>
                  </a:rPr>
                  <a:t>P(A)=0,40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0,05 + 0,45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0,04 + 0,15</a:t>
                </a:r>
                <a:r>
                  <a:rPr lang="en-US" sz="2800" dirty="0">
                    <a:solidFill>
                      <a:srgbClr val="00B0F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0,02=0,041</a:t>
                </a:r>
                <a:endParaRPr lang="cs-CZ" sz="2800" dirty="0">
                  <a:solidFill>
                    <a:srgbClr val="00B0F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/>
                  <a:t>		</a:t>
                </a:r>
                <a:r>
                  <a:rPr lang="cs-CZ" sz="2800" dirty="0">
                    <a:solidFill>
                      <a:schemeClr val="tx1"/>
                    </a:solidFill>
                  </a:rPr>
                  <a:t> P</a:t>
                </a:r>
                <a:r>
                  <a:rPr lang="en-US" sz="28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)</a:t>
                </a:r>
                <a:r>
                  <a:rPr lang="cs-CZ" sz="2800" dirty="0"/>
                  <a:t>=? </a:t>
                </a:r>
                <a:r>
                  <a:rPr lang="cs-CZ" sz="2800" dirty="0">
                    <a:solidFill>
                      <a:schemeClr val="tx1"/>
                    </a:solidFill>
                  </a:rPr>
                  <a:t> P</a:t>
                </a:r>
                <a:r>
                  <a:rPr lang="en-US" sz="28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)</a:t>
                </a:r>
                <a:r>
                  <a:rPr lang="cs-CZ" sz="2800" dirty="0">
                    <a:solidFill>
                      <a:schemeClr val="tx1"/>
                    </a:solidFill>
                  </a:rPr>
                  <a:t>=??  P</a:t>
                </a:r>
                <a:r>
                  <a:rPr lang="en-US" sz="28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)</a:t>
                </a:r>
                <a:r>
                  <a:rPr lang="cs-CZ" sz="2800" dirty="0">
                    <a:solidFill>
                      <a:schemeClr val="tx1"/>
                    </a:solidFill>
                  </a:rPr>
                  <a:t>=???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cs-CZ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8729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>
              <a:xfrm>
                <a:off x="810000" y="447188"/>
                <a:ext cx="10571998" cy="1167300"/>
              </a:xfrm>
            </p:spPr>
            <p:txBody>
              <a:bodyPr/>
              <a:lstStyle/>
              <a:p>
                <a:r>
                  <a:rPr lang="cs-CZ" sz="3000" i="1" dirty="0"/>
                  <a:t>Nyní přidáme  </a:t>
                </a:r>
                <a:r>
                  <a:rPr lang="cs-CZ" sz="3200" dirty="0">
                    <a:solidFill>
                      <a:schemeClr val="tx1"/>
                    </a:solidFill>
                  </a:rPr>
                  <a:t> P</a:t>
                </a:r>
                <a:r>
                  <a:rPr lang="en-US" sz="32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)</a:t>
                </a:r>
                <a:r>
                  <a:rPr lang="cs-CZ" sz="3200" dirty="0"/>
                  <a:t>=? </a:t>
                </a:r>
                <a:r>
                  <a:rPr lang="cs-CZ" sz="3200" dirty="0">
                    <a:solidFill>
                      <a:schemeClr val="tx1"/>
                    </a:solidFill>
                  </a:rPr>
                  <a:t> P</a:t>
                </a:r>
                <a:r>
                  <a:rPr lang="en-US" sz="32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)</a:t>
                </a:r>
                <a:r>
                  <a:rPr lang="cs-CZ" sz="3200" dirty="0">
                    <a:solidFill>
                      <a:schemeClr val="tx1"/>
                    </a:solidFill>
                  </a:rPr>
                  <a:t>=??  P</a:t>
                </a:r>
                <a:r>
                  <a:rPr lang="en-US" sz="32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)</a:t>
                </a:r>
                <a:r>
                  <a:rPr lang="cs-CZ" sz="3200" dirty="0">
                    <a:solidFill>
                      <a:schemeClr val="tx1"/>
                    </a:solidFill>
                  </a:rPr>
                  <a:t>=???</a:t>
                </a:r>
                <a:endParaRPr lang="cs-CZ" sz="3000" i="1" dirty="0"/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10000" y="447188"/>
                <a:ext cx="10571998" cy="1167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/>
                  <a:t> … </a:t>
                </a:r>
                <a:r>
                  <a:rPr lang="cs-CZ" sz="2800" dirty="0">
                    <a:solidFill>
                      <a:srgbClr val="FFFF00"/>
                    </a:solidFill>
                  </a:rPr>
                  <a:t>čokoláda byla balena na lince 1</a:t>
                </a:r>
                <a:r>
                  <a:rPr lang="cs-CZ" sz="2800" dirty="0"/>
                  <a:t>			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)=0,40</a:t>
                </a:r>
                <a:endParaRPr lang="cs-CZ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/>
                  <a:t> … </a:t>
                </a:r>
                <a:r>
                  <a:rPr lang="cs-CZ" sz="2800" dirty="0">
                    <a:solidFill>
                      <a:srgbClr val="FFFF00"/>
                    </a:solidFill>
                  </a:rPr>
                  <a:t>čokoláda byla balena na lince 2</a:t>
                </a:r>
                <a:r>
                  <a:rPr lang="en-US" sz="2800" dirty="0"/>
                  <a:t>			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)=0,45</a:t>
                </a:r>
                <a:endParaRPr lang="cs-CZ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/>
                  <a:t> … </a:t>
                </a:r>
                <a:r>
                  <a:rPr lang="cs-CZ" sz="2800" dirty="0">
                    <a:solidFill>
                      <a:srgbClr val="FFFF00"/>
                    </a:solidFill>
                  </a:rPr>
                  <a:t>čokoláda byla balena na lince 3</a:t>
                </a:r>
                <a:r>
                  <a:rPr lang="en-US" sz="2800" dirty="0"/>
                  <a:t>			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/>
                  <a:t>)=0,15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00B0F0"/>
                    </a:solidFill>
                  </a:rPr>
                  <a:t>A …</a:t>
                </a:r>
                <a:r>
                  <a:rPr lang="en-US" sz="2800" dirty="0">
                    <a:solidFill>
                      <a:srgbClr val="00B0F0"/>
                    </a:solidFill>
                  </a:rPr>
                  <a:t> n</a:t>
                </a:r>
                <a:r>
                  <a:rPr lang="cs-CZ" sz="2800" dirty="0" err="1">
                    <a:solidFill>
                      <a:srgbClr val="00B0F0"/>
                    </a:solidFill>
                  </a:rPr>
                  <a:t>áhodně</a:t>
                </a:r>
                <a:r>
                  <a:rPr lang="cs-CZ" sz="2800" dirty="0">
                    <a:solidFill>
                      <a:srgbClr val="00B0F0"/>
                    </a:solidFill>
                  </a:rPr>
                  <a:t> vybraná bonboniéra je zmetkově zabalena</a:t>
                </a:r>
                <a:endParaRPr lang="en-US" sz="2800" dirty="0">
                  <a:solidFill>
                    <a:srgbClr val="00B0F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00B0F0"/>
                    </a:solidFill>
                  </a:rPr>
                  <a:t>P(A)=0,40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0,05 + 0,45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0,04 + 0,15</a:t>
                </a:r>
                <a:r>
                  <a:rPr lang="en-US" sz="2800" dirty="0">
                    <a:solidFill>
                      <a:srgbClr val="00B0F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0,02=0,041</a:t>
                </a:r>
                <a:endParaRPr lang="cs-CZ" sz="2800" dirty="0">
                  <a:solidFill>
                    <a:srgbClr val="00B0F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/>
                  <a:t>		</a:t>
                </a:r>
                <a:r>
                  <a:rPr lang="cs-CZ" sz="2800" dirty="0">
                    <a:solidFill>
                      <a:schemeClr val="tx1"/>
                    </a:solidFill>
                  </a:rPr>
                  <a:t> P</a:t>
                </a:r>
                <a:r>
                  <a:rPr lang="en-US" sz="28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)</a:t>
                </a:r>
                <a:r>
                  <a:rPr lang="cs-CZ" sz="28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0,40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∙0,05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0,041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|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800" dirty="0"/>
                  <a:t>)</a:t>
                </a:r>
                <a:r>
                  <a:rPr lang="cs-CZ" sz="28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0,4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∙0,0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0,041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|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800" dirty="0"/>
                  <a:t>)</a:t>
                </a:r>
                <a:r>
                  <a:rPr lang="cs-CZ" sz="28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∙0,0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0,041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cs-CZ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39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>
              <a:xfrm>
                <a:off x="809999" y="447188"/>
                <a:ext cx="11005763" cy="1167300"/>
              </a:xfrm>
            </p:spPr>
            <p:txBody>
              <a:bodyPr/>
              <a:lstStyle/>
              <a:p>
                <a:br>
                  <a:rPr lang="cs-CZ" sz="3200" dirty="0">
                    <a:solidFill>
                      <a:schemeClr val="tx1"/>
                    </a:solidFill>
                  </a:rPr>
                </a:br>
                <a:r>
                  <a:rPr lang="cs-CZ" sz="3200" dirty="0">
                    <a:solidFill>
                      <a:schemeClr val="tx1"/>
                    </a:solidFill>
                  </a:rPr>
                  <a:t>P</a:t>
                </a:r>
                <a:r>
                  <a:rPr lang="en-US" sz="32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) …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apriorn</a:t>
                </a:r>
                <a:r>
                  <a:rPr lang="cs-CZ" sz="3200" dirty="0">
                    <a:solidFill>
                      <a:schemeClr val="tx1"/>
                    </a:solidFill>
                  </a:rPr>
                  <a:t>í </a:t>
                </a:r>
                <a:r>
                  <a:rPr lang="cs-CZ" sz="3200" dirty="0" err="1">
                    <a:solidFill>
                      <a:schemeClr val="tx1"/>
                    </a:solidFill>
                  </a:rPr>
                  <a:t>psti</a:t>
                </a:r>
                <a:r>
                  <a:rPr lang="cs-CZ" sz="3200" dirty="0">
                    <a:solidFill>
                      <a:schemeClr val="tx1"/>
                    </a:solidFill>
                  </a:rPr>
                  <a:t> (a priori = předem, před měřením)</a:t>
                </a:r>
                <a:br>
                  <a:rPr lang="en-US" sz="3200" dirty="0">
                    <a:solidFill>
                      <a:schemeClr val="tx1"/>
                    </a:solidFill>
                  </a:rPr>
                </a:br>
                <a:r>
                  <a:rPr lang="cs-CZ" sz="3200" dirty="0">
                    <a:solidFill>
                      <a:schemeClr val="tx1"/>
                    </a:solidFill>
                  </a:rPr>
                  <a:t>P</a:t>
                </a:r>
                <a:r>
                  <a:rPr lang="en-US" sz="32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3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) …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aposteriorn</a:t>
                </a:r>
                <a:r>
                  <a:rPr lang="cs-CZ" sz="3200" dirty="0">
                    <a:solidFill>
                      <a:schemeClr val="tx1"/>
                    </a:solidFill>
                  </a:rPr>
                  <a:t>í </a:t>
                </a:r>
                <a:r>
                  <a:rPr lang="cs-CZ" sz="3200" dirty="0" err="1">
                    <a:solidFill>
                      <a:schemeClr val="tx1"/>
                    </a:solidFill>
                  </a:rPr>
                  <a:t>psti</a:t>
                </a:r>
                <a:r>
                  <a:rPr lang="cs-CZ" sz="3200" dirty="0">
                    <a:solidFill>
                      <a:schemeClr val="tx1"/>
                    </a:solidFill>
                  </a:rPr>
                  <a:t> = </a:t>
                </a:r>
                <a:r>
                  <a:rPr lang="cs-CZ" sz="3200" dirty="0" err="1">
                    <a:solidFill>
                      <a:schemeClr val="tx1"/>
                    </a:solidFill>
                  </a:rPr>
                  <a:t>psti</a:t>
                </a:r>
                <a:r>
                  <a:rPr lang="cs-CZ" sz="3200" dirty="0">
                    <a:solidFill>
                      <a:schemeClr val="tx1"/>
                    </a:solidFill>
                  </a:rPr>
                  <a:t> po měření</a:t>
                </a:r>
                <a:endParaRPr lang="cs-CZ" sz="3000" i="1" dirty="0"/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09999" y="447188"/>
                <a:ext cx="11005763" cy="1167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en-US" sz="2800" dirty="0" err="1"/>
                  <a:t>Aprior</a:t>
                </a:r>
                <a:r>
                  <a:rPr lang="cs-CZ" sz="2800" dirty="0"/>
                  <a:t>ní </a:t>
                </a:r>
                <a:r>
                  <a:rPr lang="cs-CZ" sz="2800" dirty="0" err="1"/>
                  <a:t>psti</a:t>
                </a:r>
                <a:r>
                  <a:rPr lang="cs-CZ" sz="2800" dirty="0"/>
                  <a:t>:								Aposteriorní </a:t>
                </a:r>
                <a:r>
                  <a:rPr lang="cs-CZ" sz="2800" dirty="0" err="1"/>
                  <a:t>psti</a:t>
                </a:r>
                <a:r>
                  <a:rPr lang="cs-CZ" sz="2800" dirty="0"/>
                  <a:t>:</a:t>
                </a:r>
                <a:endParaRPr lang="en-US" sz="2800" dirty="0"/>
              </a:p>
              <a:p>
                <a:pPr marL="0" indent="0">
                  <a:buNone/>
                </a:pP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)=0,40 </a:t>
                </a:r>
                <a:r>
                  <a:rPr lang="cs-CZ" sz="2800" dirty="0"/>
                  <a:t>									 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|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800" dirty="0"/>
                  <a:t>)</a:t>
                </a:r>
                <a:r>
                  <a:rPr lang="cs-CZ" sz="2800" dirty="0"/>
                  <a:t>=</a:t>
                </a:r>
                <a:r>
                  <a:rPr lang="en-US" sz="2800" dirty="0"/>
                  <a:t>0,4878</a:t>
                </a: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)=0,45</a:t>
                </a:r>
                <a:r>
                  <a:rPr lang="cs-CZ" sz="2800" dirty="0"/>
                  <a:t>									 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|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800" dirty="0"/>
                  <a:t>)</a:t>
                </a:r>
                <a:r>
                  <a:rPr lang="cs-CZ" sz="2800" dirty="0"/>
                  <a:t>=</a:t>
                </a:r>
                <a:r>
                  <a:rPr lang="en-US" sz="2800" dirty="0"/>
                  <a:t>0,439</a:t>
                </a: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/>
                  <a:t>)=0,15 </a:t>
                </a:r>
                <a:r>
                  <a:rPr lang="cs-CZ" sz="2800" dirty="0"/>
                  <a:t>									</a:t>
                </a:r>
                <a:r>
                  <a:rPr lang="en-US" sz="2800" dirty="0"/>
                  <a:t> </a:t>
                </a: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|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800" dirty="0"/>
                  <a:t>)</a:t>
                </a:r>
                <a:r>
                  <a:rPr lang="cs-CZ" sz="2800" dirty="0"/>
                  <a:t>=</a:t>
                </a:r>
                <a:r>
                  <a:rPr lang="en-US" sz="2800" dirty="0"/>
                  <a:t>0,0732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Po </a:t>
                </a:r>
                <a:r>
                  <a:rPr lang="en-US" sz="2800" dirty="0" err="1"/>
                  <a:t>nalezen</a:t>
                </a:r>
                <a:r>
                  <a:rPr lang="cs-CZ" sz="2800" dirty="0"/>
                  <a:t>í chybně balené čokolády narostla pst, že byla balena na lince 1, kdežto klesly </a:t>
                </a:r>
                <a:r>
                  <a:rPr lang="cs-CZ" sz="2800" dirty="0" err="1"/>
                  <a:t>psti</a:t>
                </a:r>
                <a:r>
                  <a:rPr lang="cs-CZ" sz="2800" dirty="0"/>
                  <a:t>, že byla balena na lince 2 nebo že byla balena na lince 3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cs-CZ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1187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814638"/>
            <a:ext cx="10971184" cy="375844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400" dirty="0"/>
          </a:p>
          <a:p>
            <a:pPr marL="457200" indent="-457200">
              <a:buFont typeface="+mj-lt"/>
              <a:buAutoNum type="arabicPeriod" startAt="15"/>
            </a:pPr>
            <a:r>
              <a:rPr lang="cs-CZ" sz="2400" dirty="0"/>
              <a:t>Věta o úplné </a:t>
            </a:r>
            <a:r>
              <a:rPr lang="cs-CZ" sz="2400" dirty="0" err="1"/>
              <a:t>psti</a:t>
            </a:r>
            <a:endParaRPr lang="cs-CZ" sz="2400" dirty="0"/>
          </a:p>
          <a:p>
            <a:pPr marL="457200" indent="-457200">
              <a:buFont typeface="+mj-lt"/>
              <a:buAutoNum type="arabicPeriod" startAt="15"/>
            </a:pPr>
            <a:r>
              <a:rPr lang="cs-CZ" sz="2400" dirty="0" err="1"/>
              <a:t>Bayesův</a:t>
            </a:r>
            <a:r>
              <a:rPr lang="cs-CZ" sz="2400" dirty="0"/>
              <a:t> vzorec</a:t>
            </a:r>
          </a:p>
          <a:p>
            <a:pPr marL="457200" indent="-457200">
              <a:buFont typeface="+mj-lt"/>
              <a:buAutoNum type="arabicPeriod" startAt="15"/>
            </a:pPr>
            <a:endParaRPr lang="cs-CZ" sz="2400" dirty="0"/>
          </a:p>
          <a:p>
            <a:pPr marL="457200" indent="-457200">
              <a:buAutoNum type="arabicPeriod" startAt="15"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Rekapitulace otázek: </a:t>
            </a:r>
          </a:p>
        </p:txBody>
      </p:sp>
    </p:spTree>
    <p:extLst>
      <p:ext uri="{BB962C8B-B14F-4D97-AF65-F5344CB8AC3E}">
        <p14:creationId xmlns:p14="http://schemas.microsoft.com/office/powerpoint/2010/main" val="355763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 err="1"/>
              <a:t>Bernoulliho</a:t>
            </a:r>
            <a:r>
              <a:rPr lang="cs-CZ" sz="3000" i="1" dirty="0"/>
              <a:t> </a:t>
            </a:r>
            <a:r>
              <a:rPr lang="cs-CZ" sz="3000" i="1" dirty="0" err="1"/>
              <a:t>psti</a:t>
            </a:r>
            <a:r>
              <a:rPr lang="cs-CZ" sz="3000" i="1" dirty="0"/>
              <a:t> – viz video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2357438"/>
            <a:ext cx="10554574" cy="4271962"/>
          </a:xfrm>
        </p:spPr>
        <p:txBody>
          <a:bodyPr>
            <a:normAutofit/>
          </a:bodyPr>
          <a:lstStyle/>
          <a:p>
            <a:pPr marL="514350" indent="-514350">
              <a:buAutoNum type="alphaLcParenR"/>
            </a:pPr>
            <a:r>
              <a:rPr lang="cs-CZ" sz="2800" dirty="0"/>
              <a:t>Příklady 4.1, 4.2</a:t>
            </a:r>
          </a:p>
          <a:p>
            <a:pPr marL="514350" indent="-514350">
              <a:buAutoNum type="alphaLcParenR"/>
            </a:pPr>
            <a:r>
              <a:rPr lang="cs-CZ" sz="2800" dirty="0"/>
              <a:t>Různé histogramy pravděpodobností – úkol pro cvičení</a:t>
            </a:r>
          </a:p>
          <a:p>
            <a:pPr marL="514350" indent="-514350">
              <a:buAutoNum type="alphaLcParenR"/>
            </a:pPr>
            <a:r>
              <a:rPr lang="cs-CZ" sz="2800" dirty="0"/>
              <a:t>Příklad 11.3 … různé výpočty </a:t>
            </a:r>
            <a:r>
              <a:rPr lang="cs-CZ" sz="2800"/>
              <a:t>a úvahy</a:t>
            </a:r>
          </a:p>
          <a:p>
            <a:pPr marL="514350" indent="-514350">
              <a:buAutoNum type="alphaLcParenR"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737229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Otázka č. 15: věta o úplné </a:t>
            </a:r>
            <a:r>
              <a:rPr lang="cs-CZ" sz="3000" i="1" dirty="0" err="1"/>
              <a:t>psti</a:t>
            </a:r>
            <a:r>
              <a:rPr lang="en-US" sz="3000" i="1" dirty="0"/>
              <a:t> - </a:t>
            </a:r>
            <a:r>
              <a:rPr lang="en-US" sz="3000" i="1" dirty="0" err="1"/>
              <a:t>obrazem</a:t>
            </a:r>
            <a:r>
              <a:rPr lang="cs-CZ" sz="3000" i="1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3100388"/>
            <a:ext cx="10554574" cy="35290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466B4BD-8143-4A08-87E8-9A7DD23EC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074" y="1911095"/>
            <a:ext cx="6272213" cy="367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89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en-US" sz="3000" i="1" dirty="0" err="1"/>
              <a:t>Ot</a:t>
            </a:r>
            <a:r>
              <a:rPr lang="en-US" sz="3000" i="1" dirty="0"/>
              <a:t>. </a:t>
            </a:r>
            <a:r>
              <a:rPr lang="cs-CZ" sz="3000" i="1" dirty="0"/>
              <a:t>č 15: Věta o úplné </a:t>
            </a:r>
            <a:r>
              <a:rPr lang="cs-CZ" sz="3000" i="1" dirty="0" err="1"/>
              <a:t>psti</a:t>
            </a:r>
            <a:r>
              <a:rPr lang="cs-CZ" sz="3000" i="1" dirty="0"/>
              <a:t> - slovem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Pokud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 ; </m:t>
                        </m:r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=1,2, …,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cs-CZ" sz="2800" dirty="0"/>
                  <a:t> </a:t>
                </a:r>
                <a:r>
                  <a:rPr lang="en-US" sz="2800" dirty="0"/>
                  <a:t>je </a:t>
                </a:r>
                <a:r>
                  <a:rPr lang="cs-CZ" sz="2800" dirty="0"/>
                  <a:t>rozklad množiny </a:t>
                </a:r>
                <a:r>
                  <a:rPr lang="el-GR" sz="2800" dirty="0"/>
                  <a:t>Ω</a:t>
                </a:r>
                <a:r>
                  <a:rPr lang="cs-CZ" sz="2800" dirty="0"/>
                  <a:t> a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sz="2800" dirty="0"/>
                  <a:t>)</a:t>
                </a:r>
                <a:r>
                  <a:rPr lang="en-US" sz="2800" dirty="0"/>
                  <a:t>&gt;0 pro v</a:t>
                </a:r>
                <a:r>
                  <a:rPr lang="cs-CZ" sz="2800" dirty="0" err="1"/>
                  <a:t>šechna</a:t>
                </a:r>
                <a:r>
                  <a:rPr lang="cs-CZ" sz="2800" dirty="0"/>
                  <a:t> </a:t>
                </a:r>
                <a:r>
                  <a:rPr lang="cs-CZ" sz="2800" i="1" dirty="0"/>
                  <a:t>i</a:t>
                </a:r>
                <a:r>
                  <a:rPr lang="cs-CZ" sz="2800" dirty="0"/>
                  <a:t>, tak pst jevu A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⊆</a:t>
                </a:r>
                <a:r>
                  <a:rPr lang="el-GR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Ω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cs-CZ" sz="2800" dirty="0"/>
                  <a:t>lze určit ze vztahu</a:t>
                </a:r>
              </a:p>
              <a:p>
                <a:pPr marL="0" indent="0">
                  <a:buNone/>
                </a:pP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:r>
                  <a:rPr lang="cs-CZ" sz="2800" dirty="0"/>
                  <a:t>A</a:t>
                </a:r>
                <a:r>
                  <a:rPr lang="en-US" sz="2800" dirty="0"/>
                  <a:t>)=</a:t>
                </a:r>
                <a:r>
                  <a:rPr lang="cs-CZ" sz="2800" dirty="0"/>
                  <a:t> 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)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P(A|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)+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)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P(A|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)+ … +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)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P(A|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)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(větu užijeme tehdy, když P</a:t>
                </a:r>
                <a:r>
                  <a:rPr lang="en-US" sz="2800" dirty="0">
                    <a:solidFill>
                      <a:srgbClr val="FFFF00"/>
                    </a:solidFill>
                  </a:rPr>
                  <a:t>(A) 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nelze</a:t>
                </a:r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spo</a:t>
                </a:r>
                <a:r>
                  <a:rPr lang="cs-CZ" sz="2800" dirty="0">
                    <a:solidFill>
                      <a:srgbClr val="FFFF00"/>
                    </a:solidFill>
                  </a:rPr>
                  <a:t>čítat přímo, ale </a:t>
                </a:r>
                <a:r>
                  <a:rPr lang="en-US" sz="2800" dirty="0">
                    <a:solidFill>
                      <a:srgbClr val="FFFF00"/>
                    </a:solidFill>
                  </a:rPr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P(A|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)</a:t>
                </a:r>
                <a:r>
                  <a:rPr lang="cs-CZ" sz="2800" dirty="0">
                    <a:solidFill>
                      <a:srgbClr val="FFFF00"/>
                    </a:solidFill>
                  </a:rPr>
                  <a:t> lze určit relativně snadno)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chemeClr val="tx1"/>
                    </a:solidFill>
                  </a:rPr>
                  <a:t>Důkaz: plyne z axiomu 3 a vyjádření A jako </a:t>
                </a:r>
                <a:r>
                  <a:rPr lang="cs-CZ" sz="2800" dirty="0" err="1">
                    <a:solidFill>
                      <a:schemeClr val="tx1"/>
                    </a:solidFill>
                  </a:rPr>
                  <a:t>slednocení</a:t>
                </a:r>
                <a:r>
                  <a:rPr lang="cs-CZ" sz="2800" dirty="0">
                    <a:solidFill>
                      <a:schemeClr val="tx1"/>
                    </a:solidFill>
                  </a:rPr>
                  <a:t> neslučitelných jevů A=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cs-CZ" sz="2800" dirty="0">
                    <a:solidFill>
                      <a:schemeClr val="tx1"/>
                    </a:solidFill>
                  </a:rPr>
                  <a:t> A</a:t>
                </a:r>
                <a:r>
                  <a:rPr lang="en-US" sz="2800" dirty="0">
                    <a:solidFill>
                      <a:schemeClr val="tx1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cs-CZ" sz="2800" dirty="0">
                    <a:solidFill>
                      <a:schemeClr val="tx1"/>
                    </a:solidFill>
                  </a:rPr>
                  <a:t> A</a:t>
                </a:r>
                <a:r>
                  <a:rPr lang="en-US" sz="2800" dirty="0">
                    <a:solidFill>
                      <a:schemeClr val="tx1"/>
                    </a:solidFill>
                  </a:rPr>
                  <a:t>)</a:t>
                </a:r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 …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cs-CZ" sz="2800" dirty="0">
                    <a:solidFill>
                      <a:schemeClr val="tx1"/>
                    </a:solidFill>
                  </a:rPr>
                  <a:t> A</a:t>
                </a:r>
                <a:r>
                  <a:rPr lang="en-US" sz="2800" dirty="0">
                    <a:solidFill>
                      <a:schemeClr val="tx1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chemeClr val="tx1"/>
                    </a:solidFill>
                  </a:rPr>
                  <a:t>(a pro každý průnik 2 jevů užijeme větu o součinu </a:t>
                </a:r>
                <a:r>
                  <a:rPr lang="cs-CZ" sz="2800" dirty="0" err="1">
                    <a:solidFill>
                      <a:schemeClr val="tx1"/>
                    </a:solidFill>
                  </a:rPr>
                  <a:t>pstí</a:t>
                </a:r>
                <a:r>
                  <a:rPr lang="cs-CZ" sz="2800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0323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Příklad: v čokoládovně se kompletují bonboniéry na třech výrobních linkách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2357438"/>
            <a:ext cx="10554574" cy="42719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Linka 1 … kompletuje 40</a:t>
            </a:r>
            <a:r>
              <a:rPr lang="en-US" sz="2800" dirty="0"/>
              <a:t> % </a:t>
            </a:r>
            <a:r>
              <a:rPr lang="en-US" sz="2800" dirty="0" err="1"/>
              <a:t>produkce</a:t>
            </a:r>
            <a:r>
              <a:rPr lang="en-US" sz="2800" dirty="0"/>
              <a:t>, </a:t>
            </a:r>
            <a:r>
              <a:rPr lang="en-US" sz="2800" dirty="0" err="1"/>
              <a:t>pokaz</a:t>
            </a:r>
            <a:r>
              <a:rPr lang="cs-CZ" sz="2800" dirty="0"/>
              <a:t>í 5</a:t>
            </a:r>
            <a:r>
              <a:rPr lang="en-US" sz="2800" dirty="0"/>
              <a:t> % </a:t>
            </a:r>
            <a:r>
              <a:rPr lang="en-US" sz="2800" dirty="0" err="1"/>
              <a:t>bonb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cs-CZ" sz="2800" dirty="0"/>
              <a:t>Linka 2 … kompletuje 4</a:t>
            </a:r>
            <a:r>
              <a:rPr lang="en-US" sz="2800" dirty="0"/>
              <a:t>5 % </a:t>
            </a:r>
            <a:r>
              <a:rPr lang="en-US" sz="2800" dirty="0" err="1"/>
              <a:t>produkce</a:t>
            </a:r>
            <a:r>
              <a:rPr lang="en-US" sz="2800" dirty="0"/>
              <a:t>, </a:t>
            </a:r>
            <a:r>
              <a:rPr lang="en-US" sz="2800" dirty="0" err="1"/>
              <a:t>pokaz</a:t>
            </a:r>
            <a:r>
              <a:rPr lang="cs-CZ" sz="2800" dirty="0"/>
              <a:t>í </a:t>
            </a:r>
            <a:r>
              <a:rPr lang="en-US" sz="2800" dirty="0"/>
              <a:t>4 % </a:t>
            </a:r>
            <a:r>
              <a:rPr lang="en-US" sz="2800" dirty="0" err="1"/>
              <a:t>bonb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cs-CZ" sz="2800" dirty="0"/>
              <a:t>Linka 3 … kompletuje </a:t>
            </a:r>
            <a:r>
              <a:rPr lang="en-US" sz="2800" dirty="0" err="1"/>
              <a:t>zbytek</a:t>
            </a:r>
            <a:r>
              <a:rPr lang="en-US" sz="2800" dirty="0"/>
              <a:t> </a:t>
            </a:r>
            <a:r>
              <a:rPr lang="en-US" sz="2800" dirty="0" err="1"/>
              <a:t>produkce</a:t>
            </a:r>
            <a:r>
              <a:rPr lang="en-US" sz="2800" dirty="0"/>
              <a:t>, </a:t>
            </a:r>
            <a:r>
              <a:rPr lang="en-US" sz="2800" dirty="0" err="1"/>
              <a:t>pokaz</a:t>
            </a:r>
            <a:r>
              <a:rPr lang="cs-CZ" sz="2800" dirty="0"/>
              <a:t>í </a:t>
            </a:r>
            <a:r>
              <a:rPr lang="en-US" sz="2800" dirty="0"/>
              <a:t>2 % </a:t>
            </a:r>
            <a:r>
              <a:rPr lang="en-US" sz="2800" dirty="0" err="1"/>
              <a:t>bonb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err="1"/>
              <a:t>Zkontrolujeme</a:t>
            </a:r>
            <a:r>
              <a:rPr lang="en-US" sz="2800" dirty="0"/>
              <a:t> n</a:t>
            </a:r>
            <a:r>
              <a:rPr lang="cs-CZ" sz="2800" dirty="0" err="1"/>
              <a:t>áhodně</a:t>
            </a:r>
            <a:r>
              <a:rPr lang="cs-CZ" sz="2800" dirty="0"/>
              <a:t> vybranou bonboniéru … jaká je šance, že nebude v normě (= není správně zabalena)?</a:t>
            </a:r>
            <a:endParaRPr lang="en-US" sz="2800" dirty="0"/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90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>
              <a:xfrm>
                <a:off x="810000" y="447188"/>
                <a:ext cx="10571998" cy="1167300"/>
              </a:xfrm>
            </p:spPr>
            <p:txBody>
              <a:bodyPr/>
              <a:lstStyle/>
              <a:p>
                <a:r>
                  <a:rPr lang="cs-CZ" sz="3000" i="1" dirty="0"/>
                  <a:t>Řešení úlohy na úplnou pst je hračkou tehdy, pokud dobře určíme jevy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2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000" i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2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3000" i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2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3000" i="1" dirty="0"/>
                  <a:t>, </a:t>
                </a:r>
                <a:r>
                  <a:rPr lang="en-US" sz="3000" i="1" dirty="0" err="1"/>
                  <a:t>jejich</a:t>
                </a:r>
                <a:r>
                  <a:rPr lang="cs-CZ" sz="3000" i="1" dirty="0"/>
                  <a:t>ž</a:t>
                </a:r>
                <a:r>
                  <a:rPr lang="en-US" sz="3000" i="1" dirty="0"/>
                  <a:t> </a:t>
                </a:r>
                <a:r>
                  <a:rPr lang="en-US" sz="3000" i="1" dirty="0" err="1"/>
                  <a:t>psti</a:t>
                </a:r>
                <a:r>
                  <a:rPr lang="en-US" sz="3000" i="1" dirty="0"/>
                  <a:t> </a:t>
                </a:r>
                <a:r>
                  <a:rPr lang="en-US" sz="3000" i="1" dirty="0" err="1"/>
                  <a:t>zn</a:t>
                </a:r>
                <a:r>
                  <a:rPr lang="cs-CZ" sz="3000" i="1" dirty="0" err="1"/>
                  <a:t>áme</a:t>
                </a:r>
                <a:endParaRPr lang="cs-CZ" sz="3000" i="1" dirty="0"/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10000" y="447188"/>
                <a:ext cx="10571998" cy="1167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/>
                  <a:t> … ?				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)=??</a:t>
                </a:r>
                <a:endParaRPr lang="cs-CZ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/>
                  <a:t> … ?</a:t>
                </a:r>
                <a:r>
                  <a:rPr lang="en-US" sz="2800" dirty="0"/>
                  <a:t>				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)=??</a:t>
                </a:r>
                <a:endParaRPr lang="cs-CZ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/>
                  <a:t> … ?</a:t>
                </a:r>
                <a:r>
                  <a:rPr lang="en-US" sz="2800" dirty="0"/>
                  <a:t>				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/>
                  <a:t>)=??</a:t>
                </a:r>
              </a:p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A … ??????</a:t>
                </a:r>
                <a:endParaRPr lang="en-US" sz="2800" dirty="0"/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cs-CZ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0542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endParaRPr lang="cs-CZ" sz="3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/>
                  <a:t> … </a:t>
                </a:r>
                <a:r>
                  <a:rPr lang="cs-CZ" sz="2800" dirty="0">
                    <a:solidFill>
                      <a:srgbClr val="FFFF00"/>
                    </a:solidFill>
                  </a:rPr>
                  <a:t>čokoláda byla balena na lince 1</a:t>
                </a:r>
                <a:r>
                  <a:rPr lang="cs-CZ" sz="2800" dirty="0"/>
                  <a:t>			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)=??</a:t>
                </a:r>
                <a:endParaRPr lang="cs-CZ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/>
                  <a:t> … </a:t>
                </a:r>
                <a:r>
                  <a:rPr lang="cs-CZ" sz="2800" dirty="0">
                    <a:solidFill>
                      <a:srgbClr val="FFFF00"/>
                    </a:solidFill>
                  </a:rPr>
                  <a:t>čokoláda byla balena na lince 2</a:t>
                </a:r>
                <a:r>
                  <a:rPr lang="en-US" sz="2800" dirty="0"/>
                  <a:t>			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)=??</a:t>
                </a:r>
                <a:endParaRPr lang="cs-CZ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/>
                  <a:t> … </a:t>
                </a:r>
                <a:r>
                  <a:rPr lang="cs-CZ" sz="2800" dirty="0">
                    <a:solidFill>
                      <a:srgbClr val="FFFF00"/>
                    </a:solidFill>
                  </a:rPr>
                  <a:t>čokoláda byla balena na lince 3</a:t>
                </a:r>
                <a:r>
                  <a:rPr lang="en-US" sz="2800" dirty="0"/>
                  <a:t>			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/>
                  <a:t>)=??</a:t>
                </a:r>
              </a:p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A …</a:t>
                </a: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FFFF00"/>
                    </a:solidFill>
                  </a:rPr>
                  <a:t>n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áhodně</a:t>
                </a:r>
                <a:r>
                  <a:rPr lang="cs-CZ" sz="2800" dirty="0">
                    <a:solidFill>
                      <a:srgbClr val="FFFF00"/>
                    </a:solidFill>
                  </a:rPr>
                  <a:t> vybraná bonboniéra je zmetkově zabalena</a:t>
                </a:r>
                <a:endParaRPr lang="en-US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cs-CZ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9668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endParaRPr lang="cs-CZ" sz="3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/>
                  <a:t> … </a:t>
                </a:r>
                <a:r>
                  <a:rPr lang="cs-CZ" sz="2800" dirty="0">
                    <a:solidFill>
                      <a:srgbClr val="FFFF00"/>
                    </a:solidFill>
                  </a:rPr>
                  <a:t>čokoláda byla balena na lince 1</a:t>
                </a:r>
                <a:r>
                  <a:rPr lang="cs-CZ" sz="2800" dirty="0"/>
                  <a:t>			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)=0,40</a:t>
                </a:r>
                <a:endParaRPr lang="cs-CZ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/>
                  <a:t> … </a:t>
                </a:r>
                <a:r>
                  <a:rPr lang="cs-CZ" sz="2800" dirty="0">
                    <a:solidFill>
                      <a:srgbClr val="FFFF00"/>
                    </a:solidFill>
                  </a:rPr>
                  <a:t>čokoláda byla balena na lince 2</a:t>
                </a:r>
                <a:r>
                  <a:rPr lang="en-US" sz="2800" dirty="0"/>
                  <a:t>			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)=0,45</a:t>
                </a:r>
                <a:endParaRPr lang="cs-CZ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/>
                  <a:t> … </a:t>
                </a:r>
                <a:r>
                  <a:rPr lang="cs-CZ" sz="2800" dirty="0">
                    <a:solidFill>
                      <a:srgbClr val="FFFF00"/>
                    </a:solidFill>
                  </a:rPr>
                  <a:t>čokoláda byla balena na lince 3</a:t>
                </a:r>
                <a:r>
                  <a:rPr lang="en-US" sz="2800" dirty="0"/>
                  <a:t>			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/>
                  <a:t>)=0,15</a:t>
                </a:r>
              </a:p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A …</a:t>
                </a: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FFFF00"/>
                    </a:solidFill>
                  </a:rPr>
                  <a:t>n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áhodně</a:t>
                </a:r>
                <a:r>
                  <a:rPr lang="cs-CZ" sz="2800" dirty="0">
                    <a:solidFill>
                      <a:srgbClr val="FFFF00"/>
                    </a:solidFill>
                  </a:rPr>
                  <a:t> vybraná bonboniéra je zmetkově zabalena</a:t>
                </a:r>
                <a:endParaRPr lang="en-US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P(A)=0,40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0,05 + 0,45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0,04 + 0,15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0,02=0,041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cs-CZ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1367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Otázka č. 16: </a:t>
            </a:r>
            <a:r>
              <a:rPr lang="cs-CZ" sz="3000" i="1" dirty="0" err="1"/>
              <a:t>Bayesův</a:t>
            </a:r>
            <a:r>
              <a:rPr lang="cs-CZ" sz="3000" i="1" dirty="0"/>
              <a:t> vzorec </a:t>
            </a:r>
            <a:r>
              <a:rPr lang="en-US" sz="3000" i="1" dirty="0"/>
              <a:t>– </a:t>
            </a:r>
            <a:r>
              <a:rPr lang="en-US" sz="3000" i="1" dirty="0" err="1"/>
              <a:t>obrazem</a:t>
            </a:r>
            <a:r>
              <a:rPr lang="cs-CZ" sz="3000" i="1" dirty="0"/>
              <a:t> 							(</a:t>
            </a:r>
            <a:r>
              <a:rPr lang="cs-CZ" sz="3000" i="1" dirty="0">
                <a:solidFill>
                  <a:srgbClr val="FFFF00"/>
                </a:solidFill>
              </a:rPr>
              <a:t>stejný obr, ale jiný vzorec!!!</a:t>
            </a:r>
            <a:r>
              <a:rPr lang="cs-CZ" sz="3000" i="1" dirty="0"/>
              <a:t>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3100388"/>
            <a:ext cx="10554574" cy="35290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466B4BD-8143-4A08-87E8-9A7DD23EC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074" y="1925383"/>
            <a:ext cx="6272213" cy="367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0275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ty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TM03457503[[fn=Citáty]]</Template>
  <TotalTime>4060</TotalTime>
  <Words>1203</Words>
  <Application>Microsoft Office PowerPoint</Application>
  <PresentationFormat>Širokoúhlá obrazovka</PresentationFormat>
  <Paragraphs>95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Calibri</vt:lpstr>
      <vt:lpstr>Cambria Math</vt:lpstr>
      <vt:lpstr>Century Gothic</vt:lpstr>
      <vt:lpstr>Wingdings 2</vt:lpstr>
      <vt:lpstr>Citáty</vt:lpstr>
      <vt:lpstr>  přednáška 04: Bernoulliho psti, věta o úplné psti Bayesův vzorec</vt:lpstr>
      <vt:lpstr>Bernoulliho psti – viz video</vt:lpstr>
      <vt:lpstr>Otázka č. 15: věta o úplné psti - obrazem </vt:lpstr>
      <vt:lpstr>Ot. č 15: Věta o úplné psti - slovem</vt:lpstr>
      <vt:lpstr>Příklad: v čokoládovně se kompletují bonboniéry na třech výrobních linkách</vt:lpstr>
      <vt:lpstr>Řešení úlohy na úplnou pst je hračkou tehdy, pokud dobře určíme jevy H_1, H_2, H_3, jejichž psti známe</vt:lpstr>
      <vt:lpstr>Prezentace aplikace PowerPoint</vt:lpstr>
      <vt:lpstr>Prezentace aplikace PowerPoint</vt:lpstr>
      <vt:lpstr>Otázka č. 16: Bayesův vzorec – obrazem        (stejný obr, ale jiný vzorec!!!) </vt:lpstr>
      <vt:lpstr>Otázka č. 16: Bayesův vzorec – obrazem        (co bychom tak ještě mohli chtít spočítat v této situaci?) </vt:lpstr>
      <vt:lpstr>Ot. č 16: Bayesův vzorec – slovem (co bychom tak mohli chtít ještě spočítat v té situaci??)</vt:lpstr>
      <vt:lpstr>Ot. č 16: Bayesův vzorec – slovem (co bychom tak mohli chtít ještě spočítat v té situaci??)</vt:lpstr>
      <vt:lpstr>Veškerá věda Bayesova vzorce spočívá v tom, že</vt:lpstr>
      <vt:lpstr>Prezentace aplikace PowerPoint</vt:lpstr>
      <vt:lpstr>Vraťme se k příkladu s čokoládovnou: v čokoládovně se kompletují bonboniéry na třech výrobních linkách</vt:lpstr>
      <vt:lpstr>Tohle všechno už jsme spočítali v otázce 15:</vt:lpstr>
      <vt:lpstr>Nyní přidáme   P(H_1 | A)=?  P(H_2 | A)=??  P(H_3 | A)=???</vt:lpstr>
      <vt:lpstr> P(H_i) … apriorní psti (a priori = předem, před měřením) P(H_i | A) … aposteriorní psti = psti po měření</vt:lpstr>
      <vt:lpstr>Rekapitulace otázek: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Může nás zákon spasit?</dc:title>
  <dc:creator>Breta</dc:creator>
  <cp:lastModifiedBy>Břetislav Fajmon</cp:lastModifiedBy>
  <cp:revision>197</cp:revision>
  <cp:lastPrinted>2017-03-18T19:09:39Z</cp:lastPrinted>
  <dcterms:created xsi:type="dcterms:W3CDTF">2017-03-12T08:40:04Z</dcterms:created>
  <dcterms:modified xsi:type="dcterms:W3CDTF">2021-03-16T12:48:54Z</dcterms:modified>
</cp:coreProperties>
</file>