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32" r:id="rId1"/>
  </p:sldMasterIdLst>
  <p:sldIdLst>
    <p:sldId id="256" r:id="rId2"/>
    <p:sldId id="257" r:id="rId3"/>
    <p:sldId id="258" r:id="rId4"/>
    <p:sldId id="261" r:id="rId5"/>
    <p:sldId id="260" r:id="rId6"/>
    <p:sldId id="259" r:id="rId7"/>
    <p:sldId id="262" r:id="rId8"/>
    <p:sldId id="272" r:id="rId9"/>
    <p:sldId id="263" r:id="rId10"/>
    <p:sldId id="273" r:id="rId11"/>
    <p:sldId id="269" r:id="rId12"/>
    <p:sldId id="274" r:id="rId13"/>
    <p:sldId id="264" r:id="rId14"/>
    <p:sldId id="265" r:id="rId15"/>
    <p:sldId id="275" r:id="rId16"/>
    <p:sldId id="270" r:id="rId17"/>
    <p:sldId id="266" r:id="rId18"/>
    <p:sldId id="267" r:id="rId19"/>
    <p:sldId id="268" r:id="rId20"/>
    <p:sldId id="276" r:id="rId21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9601" autoAdjust="0"/>
  </p:normalViewPr>
  <p:slideViewPr>
    <p:cSldViewPr>
      <p:cViewPr varScale="1">
        <p:scale>
          <a:sx n="77" d="100"/>
          <a:sy n="77" d="100"/>
        </p:scale>
        <p:origin x="1618" y="53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F406FEFC-9CB2-4DCB-AE53-E16D968F1189}" type="datetimeFigureOut">
              <a:rPr lang="cs-CZ" smtClean="0"/>
              <a:t>19.3.2022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nice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nice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á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á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á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FEFC-9CB2-4DCB-AE53-E16D968F1189}" type="datetimeFigureOut">
              <a:rPr lang="cs-CZ" smtClean="0"/>
              <a:t>19.3.2022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FEFC-9CB2-4DCB-AE53-E16D968F1189}" type="datetimeFigureOut">
              <a:rPr lang="cs-CZ" smtClean="0"/>
              <a:t>19.3.2022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406FEFC-9CB2-4DCB-AE53-E16D968F1189}" type="datetimeFigureOut">
              <a:rPr lang="cs-CZ" smtClean="0"/>
              <a:t>19.3.2022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F406FEFC-9CB2-4DCB-AE53-E16D968F1189}" type="datetimeFigureOut">
              <a:rPr lang="cs-CZ" smtClean="0"/>
              <a:t>19.3.2022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nice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nice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á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á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á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á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á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nice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FEFC-9CB2-4DCB-AE53-E16D968F1189}" type="datetimeFigureOut">
              <a:rPr lang="cs-CZ" smtClean="0"/>
              <a:t>19.3.2022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FEFC-9CB2-4DCB-AE53-E16D968F1189}" type="datetimeFigureOut">
              <a:rPr lang="cs-CZ" smtClean="0"/>
              <a:t>19.3.2022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06FEFC-9CB2-4DCB-AE53-E16D968F1189}" type="datetimeFigureOut">
              <a:rPr lang="cs-CZ" smtClean="0"/>
              <a:t>19.3.2022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06FEFC-9CB2-4DCB-AE53-E16D968F1189}" type="datetimeFigureOut">
              <a:rPr lang="cs-CZ" smtClean="0"/>
              <a:t>19.3.2022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F406FEFC-9CB2-4DCB-AE53-E16D968F1189}" type="datetimeFigureOut">
              <a:rPr lang="cs-CZ" smtClean="0"/>
              <a:t>19.3.2022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nice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nice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nice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F406FEFC-9CB2-4DCB-AE53-E16D968F1189}" type="datetimeFigureOut">
              <a:rPr lang="cs-CZ" smtClean="0"/>
              <a:t>19.3.2022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nice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F406FEFC-9CB2-4DCB-AE53-E16D968F1189}" type="datetimeFigureOut">
              <a:rPr lang="cs-CZ" smtClean="0"/>
              <a:t>19.3.2022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nice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7018799-8A47-4097-9B70-9C75E631062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33" r:id="rId1"/>
    <p:sldLayoutId id="2147484034" r:id="rId2"/>
    <p:sldLayoutId id="2147484035" r:id="rId3"/>
    <p:sldLayoutId id="2147484036" r:id="rId4"/>
    <p:sldLayoutId id="2147484037" r:id="rId5"/>
    <p:sldLayoutId id="2147484038" r:id="rId6"/>
    <p:sldLayoutId id="2147484039" r:id="rId7"/>
    <p:sldLayoutId id="2147484040" r:id="rId8"/>
    <p:sldLayoutId id="2147484041" r:id="rId9"/>
    <p:sldLayoutId id="2147484042" r:id="rId10"/>
    <p:sldLayoutId id="214748404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mt.cz/vzdelavani/zakladni-vzdelavani/opatreni-ministra-skolstvi-mladeze-a-telovychovy-kterym-se-2" TargetMode="External"/><Relationship Id="rId2" Type="http://schemas.openxmlformats.org/officeDocument/2006/relationships/hyperlink" Target="mailto:jana.veselakova@mail.muni.cz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3275856" y="2780928"/>
            <a:ext cx="5224640" cy="2740880"/>
          </a:xfrm>
        </p:spPr>
        <p:txBody>
          <a:bodyPr>
            <a:normAutofit/>
          </a:bodyPr>
          <a:lstStyle/>
          <a:p>
            <a:r>
              <a:rPr lang="cs-CZ" b="1" dirty="0"/>
              <a:t>        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899592" y="980728"/>
            <a:ext cx="8136904" cy="3024335"/>
          </a:xfrm>
        </p:spPr>
        <p:txBody>
          <a:bodyPr>
            <a:noAutofit/>
          </a:bodyPr>
          <a:lstStyle/>
          <a:p>
            <a:pPr algn="ctr"/>
            <a:r>
              <a:rPr lang="cs-CZ" sz="4000" dirty="0"/>
              <a:t>    D</a:t>
            </a:r>
            <a:r>
              <a:rPr lang="cs-CZ" sz="4000" b="1" dirty="0">
                <a:effectLst/>
              </a:rPr>
              <a:t>idaktika matematiky 2                    seminář</a:t>
            </a:r>
          </a:p>
          <a:p>
            <a:pPr algn="ctr"/>
            <a:r>
              <a:rPr lang="cs-CZ" sz="4000" b="1" dirty="0">
                <a:effectLst/>
              </a:rPr>
              <a:t>    </a:t>
            </a:r>
            <a:r>
              <a:rPr lang="cs-CZ" sz="3000" b="1" dirty="0">
                <a:effectLst/>
              </a:rPr>
              <a:t>jarní semestr 2022</a:t>
            </a:r>
          </a:p>
          <a:p>
            <a:pPr algn="ctr"/>
            <a:endParaRPr lang="cs-CZ" sz="3500" dirty="0"/>
          </a:p>
          <a:p>
            <a:pPr algn="ctr"/>
            <a:r>
              <a:rPr lang="cs-CZ" sz="2400" b="1" dirty="0">
                <a:effectLst/>
              </a:rPr>
              <a:t>Pá 29.4. 15:00 – 18:50</a:t>
            </a:r>
          </a:p>
          <a:p>
            <a:pPr algn="ctr"/>
            <a:r>
              <a:rPr lang="cs-CZ" sz="2400" dirty="0"/>
              <a:t>Pá 6.5. 15:00 – 18:50</a:t>
            </a:r>
            <a:endParaRPr lang="cs-CZ" sz="2400" b="1" dirty="0">
              <a:effectLst/>
            </a:endParaRPr>
          </a:p>
          <a:p>
            <a:pPr algn="ctr"/>
            <a:r>
              <a:rPr lang="cs-CZ" sz="3500" dirty="0"/>
              <a:t> </a:t>
            </a:r>
            <a:endParaRPr lang="cs-CZ" sz="4000" dirty="0"/>
          </a:p>
          <a:p>
            <a:r>
              <a:rPr lang="cs-CZ" sz="4000" dirty="0"/>
              <a:t>                </a:t>
            </a:r>
            <a:r>
              <a:rPr lang="cs-CZ" sz="3000" dirty="0"/>
              <a:t>Jana </a:t>
            </a:r>
            <a:r>
              <a:rPr lang="cs-CZ" sz="3000" dirty="0" err="1"/>
              <a:t>Veseláková</a:t>
            </a:r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23248537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931224" cy="4873752"/>
          </a:xfrm>
        </p:spPr>
        <p:txBody>
          <a:bodyPr/>
          <a:lstStyle/>
          <a:p>
            <a:r>
              <a:rPr lang="cs-CZ" dirty="0"/>
              <a:t>a) </a:t>
            </a:r>
            <a:r>
              <a:rPr lang="cs-CZ" i="1" dirty="0"/>
              <a:t>x</a:t>
            </a:r>
            <a:r>
              <a:rPr lang="cs-CZ" dirty="0"/>
              <a:t> – 5  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rozdíl čísla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a 5</a:t>
            </a:r>
          </a:p>
          <a:p>
            <a:endParaRPr lang="cs-CZ" dirty="0"/>
          </a:p>
          <a:p>
            <a:r>
              <a:rPr lang="cs-CZ" dirty="0"/>
              <a:t>b) 3</a:t>
            </a:r>
            <a:r>
              <a:rPr lang="cs-CZ" i="1" dirty="0"/>
              <a:t>a</a:t>
            </a:r>
            <a:r>
              <a:rPr lang="cs-CZ" dirty="0"/>
              <a:t> + 3</a:t>
            </a:r>
            <a:r>
              <a:rPr lang="cs-CZ" i="1" dirty="0"/>
              <a:t>b</a:t>
            </a:r>
            <a:r>
              <a:rPr lang="cs-CZ" dirty="0"/>
              <a:t> 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k trojnásobku čísla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přičti trojnásobek čísla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b</a:t>
            </a:r>
          </a:p>
          <a:p>
            <a:endParaRPr lang="cs-CZ" dirty="0"/>
          </a:p>
          <a:p>
            <a:r>
              <a:rPr lang="cs-CZ" dirty="0"/>
              <a:t>c) 4 ∙√(</a:t>
            </a:r>
            <a:r>
              <a:rPr lang="cs-CZ" i="1" dirty="0"/>
              <a:t>k</a:t>
            </a:r>
            <a:r>
              <a:rPr lang="cs-CZ" dirty="0"/>
              <a:t> – 3</a:t>
            </a:r>
            <a:r>
              <a:rPr lang="cs-CZ" i="1" dirty="0"/>
              <a:t>m</a:t>
            </a:r>
            <a:r>
              <a:rPr lang="cs-CZ" dirty="0"/>
              <a:t>)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čtyřnásobek druhé odmocniny rozdílu čísel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a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3m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0630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Úlohy vedoucí k postupnému zobecňování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Koupím 5 sešitů po 14 Kč a 10 tužek po 6 Kč. Kolik Kč zaplatím?</a:t>
            </a:r>
          </a:p>
          <a:p>
            <a:endParaRPr lang="cs-CZ" dirty="0"/>
          </a:p>
          <a:p>
            <a:r>
              <a:rPr lang="cs-CZ" dirty="0"/>
              <a:t>Koupím </a:t>
            </a:r>
            <a:r>
              <a:rPr lang="cs-CZ" i="1" dirty="0"/>
              <a:t>a</a:t>
            </a:r>
            <a:r>
              <a:rPr lang="cs-CZ" dirty="0"/>
              <a:t> sešitů po 14 Kč a </a:t>
            </a:r>
            <a:r>
              <a:rPr lang="cs-CZ" i="1" dirty="0"/>
              <a:t>b</a:t>
            </a:r>
            <a:r>
              <a:rPr lang="cs-CZ" dirty="0"/>
              <a:t> tužek po 6 Kč. Kolik Kč zaplatím?</a:t>
            </a:r>
          </a:p>
          <a:p>
            <a:endParaRPr lang="cs-CZ" dirty="0"/>
          </a:p>
          <a:p>
            <a:r>
              <a:rPr lang="cs-CZ" dirty="0"/>
              <a:t>Koupím </a:t>
            </a:r>
            <a:r>
              <a:rPr lang="cs-CZ" i="1" dirty="0"/>
              <a:t>a</a:t>
            </a:r>
            <a:r>
              <a:rPr lang="cs-CZ" dirty="0"/>
              <a:t> sešitů po </a:t>
            </a:r>
            <a:r>
              <a:rPr lang="cs-CZ" i="1" dirty="0"/>
              <a:t>x</a:t>
            </a:r>
            <a:r>
              <a:rPr lang="cs-CZ" dirty="0"/>
              <a:t> Kč a </a:t>
            </a:r>
            <a:r>
              <a:rPr lang="cs-CZ" i="1" dirty="0"/>
              <a:t>b</a:t>
            </a:r>
            <a:r>
              <a:rPr lang="cs-CZ" dirty="0"/>
              <a:t> tužek po </a:t>
            </a:r>
            <a:r>
              <a:rPr lang="cs-CZ" i="1" dirty="0"/>
              <a:t>y</a:t>
            </a:r>
            <a:r>
              <a:rPr lang="cs-CZ" dirty="0"/>
              <a:t> Kč. Kolik Kč zaplatím?</a:t>
            </a:r>
          </a:p>
          <a:p>
            <a:pPr marL="0" indent="0">
              <a:buNone/>
            </a:pPr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433754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Koupím 5 sešitů po 14 Kč a 10 tužek po 6 Kč. Kolik Kč zaplatím?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    5 ∙ 14 + 10 ∙ 6 = 130 </a:t>
            </a:r>
          </a:p>
          <a:p>
            <a:r>
              <a:rPr lang="cs-CZ" dirty="0"/>
              <a:t>Koupím </a:t>
            </a:r>
            <a:r>
              <a:rPr lang="cs-CZ" i="1" dirty="0"/>
              <a:t>a</a:t>
            </a:r>
            <a:r>
              <a:rPr lang="cs-CZ" dirty="0"/>
              <a:t> sešitů po 14 Kč a </a:t>
            </a:r>
            <a:r>
              <a:rPr lang="cs-CZ" i="1" dirty="0"/>
              <a:t>b</a:t>
            </a:r>
            <a:r>
              <a:rPr lang="cs-CZ" dirty="0"/>
              <a:t> tužek po 6 Kč. Kolik Kč zaplatím?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∙ 14 +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∙ 6</a:t>
            </a:r>
          </a:p>
          <a:p>
            <a:r>
              <a:rPr lang="cs-CZ" dirty="0"/>
              <a:t>Koupím </a:t>
            </a:r>
            <a:r>
              <a:rPr lang="cs-CZ" i="1" dirty="0"/>
              <a:t>a</a:t>
            </a:r>
            <a:r>
              <a:rPr lang="cs-CZ" dirty="0"/>
              <a:t> sešitů po </a:t>
            </a:r>
            <a:r>
              <a:rPr lang="cs-CZ" i="1" dirty="0"/>
              <a:t>x</a:t>
            </a:r>
            <a:r>
              <a:rPr lang="cs-CZ" dirty="0"/>
              <a:t> Kč a </a:t>
            </a:r>
            <a:r>
              <a:rPr lang="cs-CZ" i="1" dirty="0"/>
              <a:t>b</a:t>
            </a:r>
            <a:r>
              <a:rPr lang="cs-CZ" dirty="0"/>
              <a:t> tužek po </a:t>
            </a:r>
            <a:r>
              <a:rPr lang="cs-CZ" i="1" dirty="0"/>
              <a:t>y</a:t>
            </a:r>
            <a:r>
              <a:rPr lang="cs-CZ" dirty="0"/>
              <a:t> Kč. Kolik Kč zaplatím?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   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∙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+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b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∙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y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6728078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Úloha z matematické olympiády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251520" y="1600200"/>
            <a:ext cx="8003232" cy="5257800"/>
          </a:xfrm>
        </p:spPr>
        <p:txBody>
          <a:bodyPr/>
          <a:lstStyle/>
          <a:p>
            <a:pPr algn="just"/>
            <a:r>
              <a:rPr lang="cs-CZ" dirty="0"/>
              <a:t>V misce ležely bonbóny. Filip vzal z misky polovinu bonbónů. Ze zbytku pak Radka odebrala polovinu. Poté vzal ještě Jonáš polovinu zbylých bonbónů. Nakonec zůstalo v misce 6 bonbónů. Kolik bonbónů bylo v misce na začátku?</a:t>
            </a:r>
          </a:p>
        </p:txBody>
      </p:sp>
    </p:spTree>
    <p:extLst>
      <p:ext uri="{BB962C8B-B14F-4D97-AF65-F5344CB8AC3E}">
        <p14:creationId xmlns:p14="http://schemas.microsoft.com/office/powerpoint/2010/main" val="29629583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922114"/>
          </a:xfrm>
        </p:spPr>
        <p:txBody>
          <a:bodyPr>
            <a:normAutofit fontScale="90000"/>
          </a:bodyPr>
          <a:lstStyle/>
          <a:p>
            <a:r>
              <a:rPr lang="cs-CZ" sz="3500" b="1" dirty="0"/>
              <a:t>Možné chyby žáků, jak je napravit?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:r>
                  <a:rPr lang="cs-CZ" i="1" dirty="0"/>
                  <a:t>a</a:t>
                </a:r>
                <a:r>
                  <a:rPr lang="cs-CZ" baseline="30000" dirty="0"/>
                  <a:t>2 </a:t>
                </a:r>
                <a:r>
                  <a:rPr lang="cs-CZ" dirty="0"/>
                  <a:t> ∙</a:t>
                </a:r>
                <a:r>
                  <a:rPr lang="cs-CZ" baseline="30000" dirty="0"/>
                  <a:t> </a:t>
                </a:r>
                <a:r>
                  <a:rPr lang="cs-CZ" i="1" dirty="0"/>
                  <a:t>a</a:t>
                </a:r>
                <a:r>
                  <a:rPr lang="cs-CZ" baseline="30000" dirty="0"/>
                  <a:t>3 </a:t>
                </a:r>
                <a:r>
                  <a:rPr lang="cs-CZ" dirty="0"/>
                  <a:t>= </a:t>
                </a:r>
                <a:r>
                  <a:rPr lang="cs-CZ" i="1" dirty="0"/>
                  <a:t>a</a:t>
                </a:r>
                <a:r>
                  <a:rPr lang="cs-CZ" baseline="30000" dirty="0"/>
                  <a:t>6</a:t>
                </a:r>
              </a:p>
              <a:p>
                <a:pPr marL="0" indent="0">
                  <a:buNone/>
                </a:pPr>
                <a:endParaRPr lang="cs-CZ" baseline="30000" dirty="0"/>
              </a:p>
              <a:p>
                <a:r>
                  <a:rPr lang="cs-CZ" dirty="0"/>
                  <a:t>(</a:t>
                </a:r>
                <a:r>
                  <a:rPr lang="cs-CZ" i="1" dirty="0"/>
                  <a:t>x</a:t>
                </a:r>
                <a:r>
                  <a:rPr lang="cs-CZ" baseline="30000" dirty="0"/>
                  <a:t>3</a:t>
                </a:r>
                <a:r>
                  <a:rPr lang="cs-CZ" dirty="0"/>
                  <a:t>)</a:t>
                </a:r>
                <a:r>
                  <a:rPr lang="cs-CZ" baseline="30000" dirty="0"/>
                  <a:t>2</a:t>
                </a:r>
                <a:r>
                  <a:rPr lang="cs-CZ" dirty="0"/>
                  <a:t> = </a:t>
                </a:r>
                <a:r>
                  <a:rPr lang="cs-CZ" i="1" dirty="0"/>
                  <a:t>x</a:t>
                </a:r>
                <a:r>
                  <a:rPr lang="cs-CZ" baseline="30000" dirty="0"/>
                  <a:t>5</a:t>
                </a:r>
              </a:p>
              <a:p>
                <a:endParaRPr lang="cs-CZ" baseline="30000" dirty="0"/>
              </a:p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  <m:r>
                          <a:rPr lang="cs-CZ" b="0" i="1" baseline="30000" smtClean="0">
                            <a:latin typeface="Cambria Math"/>
                          </a:rPr>
                          <m:t>8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𝑎</m:t>
                        </m:r>
                        <m:r>
                          <a:rPr lang="cs-CZ" b="0" i="1" baseline="30000" smtClean="0">
                            <a:latin typeface="Cambria Math"/>
                          </a:rPr>
                          <m:t>2</m:t>
                        </m:r>
                      </m:den>
                    </m:f>
                  </m:oMath>
                </a14:m>
                <a:r>
                  <a:rPr lang="cs-CZ" dirty="0"/>
                  <a:t> = </a:t>
                </a:r>
                <a:r>
                  <a:rPr lang="cs-CZ" i="1" dirty="0"/>
                  <a:t>a</a:t>
                </a:r>
                <a:r>
                  <a:rPr lang="cs-CZ" baseline="30000" dirty="0"/>
                  <a:t>4</a:t>
                </a:r>
              </a:p>
              <a:p>
                <a:endParaRPr lang="cs-CZ" baseline="30000" dirty="0"/>
              </a:p>
              <a:p>
                <a:r>
                  <a:rPr lang="cs-CZ" dirty="0"/>
                  <a:t>(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𝑥𝑦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  <m:r>
                          <a:rPr lang="cs-CZ" b="0" i="1" baseline="30000" smtClean="0">
                            <a:latin typeface="Cambria Math"/>
                          </a:rPr>
                          <m:t>2</m:t>
                        </m:r>
                        <m:r>
                          <a:rPr lang="cs-CZ" b="0" i="1" smtClean="0">
                            <a:latin typeface="Cambria Math"/>
                          </a:rPr>
                          <m:t>𝑦</m:t>
                        </m:r>
                        <m:r>
                          <a:rPr lang="cs-CZ" b="0" i="1" baseline="30000" smtClean="0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cs-CZ" b="0" i="0" smtClean="0">
                        <a:latin typeface="Cambria Math"/>
                      </a:rPr>
                      <m:t>)</m:t>
                    </m:r>
                    <m:r>
                      <a:rPr lang="cs-CZ" b="0" i="0" baseline="30000" smtClean="0">
                        <a:latin typeface="Cambria Math"/>
                      </a:rPr>
                      <m:t>2</m:t>
                    </m:r>
                    <m:r>
                      <a:rPr lang="cs-CZ" b="0" i="0" smtClean="0">
                        <a:latin typeface="Cambria Math"/>
                      </a:rPr>
                      <m:t>=</m:t>
                    </m:r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𝑥𝑦</m:t>
                        </m:r>
                        <m:r>
                          <a:rPr lang="cs-CZ" baseline="3000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𝑥</m:t>
                        </m:r>
                        <m:r>
                          <a:rPr lang="cs-CZ" i="1" baseline="30000">
                            <a:latin typeface="Cambria Math"/>
                          </a:rPr>
                          <m:t>2</m:t>
                        </m:r>
                        <m:r>
                          <a:rPr lang="cs-CZ" i="1">
                            <a:latin typeface="Cambria Math"/>
                          </a:rPr>
                          <m:t>𝑦</m:t>
                        </m:r>
                        <m:r>
                          <a:rPr lang="cs-CZ" i="1" baseline="30000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endParaRPr lang="cs-CZ" baseline="30000" dirty="0"/>
              </a:p>
              <a:p>
                <a:endParaRPr lang="cs-CZ" baseline="30000" dirty="0"/>
              </a:p>
              <a:p>
                <a:r>
                  <a:rPr lang="cs-CZ" i="1" dirty="0"/>
                  <a:t>a</a:t>
                </a:r>
                <a:r>
                  <a:rPr lang="cs-CZ" dirty="0"/>
                  <a:t> + </a:t>
                </a:r>
                <a:r>
                  <a:rPr lang="cs-CZ" i="1" dirty="0"/>
                  <a:t>a</a:t>
                </a:r>
                <a:r>
                  <a:rPr lang="cs-CZ" baseline="30000" dirty="0"/>
                  <a:t>2</a:t>
                </a:r>
                <a:r>
                  <a:rPr lang="cs-CZ" dirty="0"/>
                  <a:t> = </a:t>
                </a:r>
                <a:r>
                  <a:rPr lang="cs-CZ" i="1" dirty="0"/>
                  <a:t>a</a:t>
                </a:r>
                <a:r>
                  <a:rPr lang="cs-CZ" baseline="30000" dirty="0"/>
                  <a:t>3</a:t>
                </a:r>
              </a:p>
              <a:p>
                <a:endParaRPr lang="cs-CZ" baseline="30000" dirty="0"/>
              </a:p>
              <a:p>
                <a:endParaRPr lang="cs-CZ" baseline="30000" dirty="0"/>
              </a:p>
              <a:p>
                <a:endParaRPr lang="cs-CZ" baseline="30000" dirty="0"/>
              </a:p>
              <a:p>
                <a:endParaRPr lang="cs-CZ" baseline="30000" dirty="0"/>
              </a:p>
              <a:p>
                <a:endParaRPr lang="cs-CZ" baseline="30000" dirty="0"/>
              </a:p>
              <a:p>
                <a:pPr marL="0" indent="0">
                  <a:buNone/>
                </a:pPr>
                <a:endParaRPr lang="cs-CZ" baseline="30000" dirty="0"/>
              </a:p>
              <a:p>
                <a:pPr marL="0" indent="0">
                  <a:buNone/>
                </a:pPr>
                <a:endParaRPr lang="cs-CZ" baseline="30000" dirty="0"/>
              </a:p>
              <a:p>
                <a:endParaRPr lang="cs-CZ" baseline="30000" dirty="0"/>
              </a:p>
              <a:p>
                <a:endParaRPr lang="cs-CZ" dirty="0"/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327" t="-1001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2619648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sz="quarter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7624" y="116632"/>
            <a:ext cx="6192688" cy="6614026"/>
          </a:xfrm>
        </p:spPr>
      </p:pic>
    </p:spTree>
    <p:extLst>
      <p:ext uri="{BB962C8B-B14F-4D97-AF65-F5344CB8AC3E}">
        <p14:creationId xmlns:p14="http://schemas.microsoft.com/office/powerpoint/2010/main" val="28169472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/>
            <p:txBody>
              <a:bodyPr/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  <m:r>
                          <a:rPr lang="cs-CZ" b="0" i="1" smtClean="0">
                            <a:latin typeface="Cambria Math"/>
                          </a:rPr>
                          <m:t>+4 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2</m:t>
                        </m:r>
                        <m:r>
                          <a:rPr lang="cs-CZ" b="0" i="1" smtClean="0">
                            <a:latin typeface="Cambria Math"/>
                          </a:rPr>
                          <m:t>𝑥</m:t>
                        </m:r>
                        <m:r>
                          <a:rPr lang="cs-CZ" b="0" i="1" smtClean="0">
                            <a:latin typeface="Cambria Math"/>
                          </a:rPr>
                          <m:t> </m:t>
                        </m:r>
                      </m:den>
                    </m:f>
                  </m:oMath>
                </a14:m>
                <a:r>
                  <a:rPr lang="cs-CZ" dirty="0"/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4 </m:t>
                        </m:r>
                      </m:num>
                      <m:den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den>
                    </m:f>
                  </m:oMath>
                </a14:m>
                <a:endParaRPr lang="cs-CZ" dirty="0"/>
              </a:p>
              <a:p>
                <a:endParaRPr lang="cs-CZ" dirty="0"/>
              </a:p>
              <a:p>
                <a:r>
                  <a:rPr lang="cs-CZ" dirty="0"/>
                  <a:t>(</a:t>
                </a:r>
                <a:r>
                  <a:rPr lang="cs-CZ" i="1" dirty="0"/>
                  <a:t>x </a:t>
                </a:r>
                <a:r>
                  <a:rPr lang="cs-CZ" dirty="0"/>
                  <a:t>+ </a:t>
                </a:r>
                <a:r>
                  <a:rPr lang="cs-CZ" i="1" dirty="0"/>
                  <a:t>y</a:t>
                </a:r>
                <a:r>
                  <a:rPr lang="cs-CZ" dirty="0"/>
                  <a:t>) – (2</a:t>
                </a:r>
                <a:r>
                  <a:rPr lang="cs-CZ" i="1" dirty="0"/>
                  <a:t>x</a:t>
                </a:r>
                <a:r>
                  <a:rPr lang="cs-CZ" dirty="0"/>
                  <a:t> – 2</a:t>
                </a:r>
                <a:r>
                  <a:rPr lang="cs-CZ" i="1" dirty="0"/>
                  <a:t>y</a:t>
                </a:r>
                <a:r>
                  <a:rPr lang="cs-CZ" dirty="0"/>
                  <a:t>) = </a:t>
                </a:r>
                <a:r>
                  <a:rPr lang="cs-CZ" i="1" dirty="0"/>
                  <a:t>x</a:t>
                </a:r>
                <a:r>
                  <a:rPr lang="cs-CZ" dirty="0"/>
                  <a:t> + </a:t>
                </a:r>
                <a:r>
                  <a:rPr lang="cs-CZ" i="1" dirty="0"/>
                  <a:t>y</a:t>
                </a:r>
                <a:r>
                  <a:rPr lang="cs-CZ" dirty="0"/>
                  <a:t> – 2</a:t>
                </a:r>
                <a:r>
                  <a:rPr lang="cs-CZ" i="1" dirty="0"/>
                  <a:t>x</a:t>
                </a:r>
                <a:r>
                  <a:rPr lang="cs-CZ" dirty="0"/>
                  <a:t> – 2</a:t>
                </a:r>
                <a:r>
                  <a:rPr lang="cs-CZ" i="1" dirty="0"/>
                  <a:t>y</a:t>
                </a:r>
              </a:p>
              <a:p>
                <a:endParaRPr lang="cs-CZ" dirty="0"/>
              </a:p>
              <a:p>
                <a:r>
                  <a:rPr lang="cs-CZ" dirty="0"/>
                  <a:t>(2</a:t>
                </a:r>
                <a:r>
                  <a:rPr lang="cs-CZ" i="1" dirty="0"/>
                  <a:t>x</a:t>
                </a:r>
                <a:r>
                  <a:rPr lang="cs-CZ" dirty="0"/>
                  <a:t> + 1)</a:t>
                </a:r>
                <a:r>
                  <a:rPr lang="cs-CZ" baseline="30000" dirty="0"/>
                  <a:t>2</a:t>
                </a:r>
                <a:r>
                  <a:rPr lang="cs-CZ" dirty="0"/>
                  <a:t> = 4</a:t>
                </a:r>
                <a:r>
                  <a:rPr lang="cs-CZ" i="1" dirty="0"/>
                  <a:t>x</a:t>
                </a:r>
                <a:r>
                  <a:rPr lang="cs-CZ" baseline="30000" dirty="0"/>
                  <a:t>2</a:t>
                </a:r>
                <a:r>
                  <a:rPr lang="cs-CZ" dirty="0"/>
                  <a:t> + 1 </a:t>
                </a:r>
              </a:p>
            </p:txBody>
          </p:sp>
        </mc:Choice>
        <mc:Fallback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blipFill>
                <a:blip r:embed="rId2"/>
                <a:stretch>
                  <a:fillRect l="-327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397105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457200" y="836712"/>
                <a:ext cx="8147248" cy="5637240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cs-CZ" dirty="0"/>
                  <a:t>Pastýře, který hnal 70 býků, se zeptali „Jak velkou část svého početného stáda býků ženeš?“. Odpověděl „ženu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i="1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3</m:t>
                        </m:r>
                      </m:den>
                    </m:f>
                    <m:r>
                      <a:rPr lang="cs-CZ" i="1">
                        <a:latin typeface="Cambria Math"/>
                      </a:rPr>
                      <m:t> </m:t>
                    </m:r>
                    <m:r>
                      <a:rPr lang="cs-CZ" b="0" i="1" smtClean="0">
                        <a:latin typeface="Cambria Math"/>
                      </a:rPr>
                      <m:t> </m:t>
                    </m:r>
                  </m:oMath>
                </a14:m>
                <a:r>
                  <a:rPr lang="cs-CZ" dirty="0"/>
                  <a:t>z 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cs-CZ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/>
                          </a:rPr>
                          <m:t>1</m:t>
                        </m:r>
                      </m:num>
                      <m:den>
                        <m:r>
                          <a:rPr lang="cs-CZ" i="1">
                            <a:latin typeface="Cambria Math"/>
                          </a:rPr>
                          <m:t>3</m:t>
                        </m:r>
                      </m:den>
                    </m:f>
                  </m:oMath>
                </a14:m>
                <a:r>
                  <a:rPr lang="cs-CZ" dirty="0"/>
                  <a:t> dobytka“. Kolik býků měl v celém stádu?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457200" y="836712"/>
                <a:ext cx="8147248" cy="5637240"/>
              </a:xfrm>
              <a:blipFill rotWithShape="1">
                <a:blip r:embed="rId2"/>
                <a:stretch>
                  <a:fillRect l="-4341" t="-865" r="-1123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8769937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ZNÁZORNĚTE GRAFICKY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5</a:t>
            </a:r>
            <a:r>
              <a:rPr lang="cs-CZ" i="1" dirty="0"/>
              <a:t>x</a:t>
            </a:r>
            <a:r>
              <a:rPr lang="cs-CZ" dirty="0"/>
              <a:t> +1 = 16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r>
              <a:rPr lang="cs-CZ" dirty="0"/>
              <a:t>(</a:t>
            </a:r>
            <a:r>
              <a:rPr lang="cs-CZ" i="1" dirty="0"/>
              <a:t>x</a:t>
            </a:r>
            <a:r>
              <a:rPr lang="cs-CZ" dirty="0"/>
              <a:t> +5)</a:t>
            </a:r>
            <a:r>
              <a:rPr lang="cs-CZ" baseline="30000" dirty="0"/>
              <a:t>2</a:t>
            </a:r>
            <a:r>
              <a:rPr lang="cs-CZ" dirty="0"/>
              <a:t> =</a:t>
            </a:r>
            <a:endParaRPr lang="cs-CZ" baseline="30000" dirty="0"/>
          </a:p>
        </p:txBody>
      </p:sp>
    </p:spTree>
    <p:extLst>
      <p:ext uri="{BB962C8B-B14F-4D97-AF65-F5344CB8AC3E}">
        <p14:creationId xmlns:p14="http://schemas.microsoft.com/office/powerpoint/2010/main" val="129759443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Zástupný symbol pro obsah 2"/>
              <p:cNvSpPr>
                <a:spLocks noGrp="1"/>
              </p:cNvSpPr>
              <p:nvPr>
                <p:ph sz="quarter" idx="1"/>
              </p:nvPr>
            </p:nvSpPr>
            <p:spPr>
              <a:xfrm>
                <a:off x="395536" y="1124744"/>
                <a:ext cx="8208912" cy="5257800"/>
              </a:xfrm>
            </p:spPr>
            <p:txBody>
              <a:bodyPr/>
              <a:lstStyle/>
              <a:p>
                <a:pPr marL="0" indent="0" algn="just">
                  <a:buNone/>
                </a:pPr>
                <a:r>
                  <a:rPr lang="cs-CZ" dirty="0"/>
                  <a:t>Najděte číslo, pro které platí:</a:t>
                </a:r>
              </a:p>
              <a:p>
                <a:pPr marL="0" indent="0" algn="just">
                  <a:buNone/>
                </a:pPr>
                <a:r>
                  <a:rPr lang="cs-CZ" dirty="0"/>
                  <a:t>Když číslo vynásobíme 3, tento součin zvětšíte o tři čtvrtiny tohoto součinu, pak to vydělíte sedmi, zmenšíte o </a:t>
                </a:r>
                <a14:m>
                  <m:oMath xmlns:m="http://schemas.openxmlformats.org/officeDocument/2006/math">
                    <m:f>
                      <m:fPr>
                        <m:type m:val="skw"/>
                        <m:ctrlPr>
                          <a:rPr lang="cs-CZ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cs-CZ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cs-CZ" dirty="0"/>
                  <a:t> podílu, co vám vyjde, vynásobíte samo sebou, zmenšíte o 52, výsledek odmocníte, přičtete 8 a nakonec dělíte 10 a vyjde 2. </a:t>
                </a:r>
              </a:p>
            </p:txBody>
          </p:sp>
        </mc:Choice>
        <mc:Fallback xmlns="">
          <p:sp>
            <p:nvSpPr>
              <p:cNvPr id="3" name="Zástupný symbol pro obsah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quarter" idx="1"/>
              </p:nvPr>
            </p:nvSpPr>
            <p:spPr>
              <a:xfrm>
                <a:off x="395536" y="1124744"/>
                <a:ext cx="8208912" cy="5257800"/>
              </a:xfrm>
              <a:blipFill>
                <a:blip r:embed="rId2"/>
                <a:stretch>
                  <a:fillRect l="-1189" t="-928" r="-1114"/>
                </a:stretch>
              </a:blipFill>
            </p:spPr>
            <p:txBody>
              <a:bodyPr/>
              <a:lstStyle/>
              <a:p>
                <a:r>
                  <a:rPr lang="cs-CZ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45281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323528" y="1340768"/>
            <a:ext cx="8208912" cy="5133184"/>
          </a:xfrm>
        </p:spPr>
        <p:txBody>
          <a:bodyPr>
            <a:normAutofit lnSpcReduction="10000"/>
          </a:bodyPr>
          <a:lstStyle/>
          <a:p>
            <a:r>
              <a:rPr lang="cs-CZ" sz="3000" dirty="0"/>
              <a:t>Konzultační hodiny: </a:t>
            </a:r>
            <a:r>
              <a:rPr lang="cs-CZ" sz="3000" b="1" dirty="0"/>
              <a:t>pondělí 11:00 – 12:00 </a:t>
            </a:r>
            <a:r>
              <a:rPr lang="cs-CZ" sz="3000" dirty="0"/>
              <a:t>nebo po domluvě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r>
              <a:rPr lang="cs-CZ" sz="3000" b="1" dirty="0"/>
              <a:t>Téma:</a:t>
            </a:r>
          </a:p>
          <a:p>
            <a:pPr marL="0" indent="0">
              <a:buNone/>
            </a:pPr>
            <a:r>
              <a:rPr lang="cs-CZ" sz="3000" dirty="0"/>
              <a:t>Výrazy</a:t>
            </a:r>
            <a:br>
              <a:rPr lang="cs-CZ" sz="3000" dirty="0"/>
            </a:br>
            <a:r>
              <a:rPr lang="cs-CZ" sz="3000" dirty="0"/>
              <a:t>Rovnice</a:t>
            </a:r>
            <a:br>
              <a:rPr lang="cs-CZ" sz="3000" dirty="0"/>
            </a:br>
            <a:r>
              <a:rPr lang="cs-CZ" sz="3000" dirty="0"/>
              <a:t>Slovní úlohy řešené algebraicky</a:t>
            </a:r>
            <a:br>
              <a:rPr lang="cs-CZ" sz="3000" dirty="0"/>
            </a:br>
            <a:r>
              <a:rPr lang="cs-CZ" sz="3000" dirty="0"/>
              <a:t>Funkce</a:t>
            </a:r>
            <a:br>
              <a:rPr lang="cs-CZ" sz="3000" dirty="0"/>
            </a:br>
            <a:r>
              <a:rPr lang="cs-CZ" sz="3000" dirty="0"/>
              <a:t>Kombinatorika</a:t>
            </a:r>
            <a:br>
              <a:rPr lang="cs-CZ" sz="3000" dirty="0"/>
            </a:br>
            <a:r>
              <a:rPr lang="cs-CZ" sz="3000" dirty="0"/>
              <a:t>Pravděpodobnost</a:t>
            </a:r>
          </a:p>
          <a:p>
            <a:endParaRPr lang="cs-CZ" sz="3000" dirty="0"/>
          </a:p>
        </p:txBody>
      </p:sp>
    </p:spTree>
    <p:extLst>
      <p:ext uri="{BB962C8B-B14F-4D97-AF65-F5344CB8AC3E}">
        <p14:creationId xmlns:p14="http://schemas.microsoft.com/office/powerpoint/2010/main" val="100954658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55576" y="260648"/>
            <a:ext cx="7467600" cy="1143000"/>
          </a:xfrm>
        </p:spPr>
        <p:txBody>
          <a:bodyPr/>
          <a:lstStyle/>
          <a:p>
            <a:r>
              <a:rPr lang="cs-CZ" dirty="0"/>
              <a:t>DĚKUJI ZA POZORNOST!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5301208"/>
            <a:ext cx="7467600" cy="1172744"/>
          </a:xfrm>
        </p:spPr>
        <p:txBody>
          <a:bodyPr>
            <a:normAutofit/>
          </a:bodyPr>
          <a:lstStyle/>
          <a:p>
            <a:r>
              <a:rPr lang="cs-CZ" sz="1800" dirty="0"/>
              <a:t>Literatura: BLAŽKOVÁ, Růžena a Irena BUDÍNOVÁ. </a:t>
            </a:r>
            <a:r>
              <a:rPr lang="cs-CZ" sz="1800" i="1" dirty="0"/>
              <a:t>Matematika pro bystré a nadané žáky</a:t>
            </a:r>
            <a:r>
              <a:rPr lang="cs-CZ" sz="1800" dirty="0"/>
              <a:t>. 2. díl. Brno: </a:t>
            </a:r>
            <a:r>
              <a:rPr lang="cs-CZ" sz="1800" dirty="0" err="1"/>
              <a:t>Edika</a:t>
            </a:r>
            <a:r>
              <a:rPr lang="cs-CZ" sz="1800" dirty="0"/>
              <a:t>, 2017. ISBN 978-80-266-1157-8.</a:t>
            </a:r>
          </a:p>
        </p:txBody>
      </p:sp>
    </p:spTree>
    <p:extLst>
      <p:ext uri="{BB962C8B-B14F-4D97-AF65-F5344CB8AC3E}">
        <p14:creationId xmlns:p14="http://schemas.microsoft.com/office/powerpoint/2010/main" val="34279920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994122"/>
          </a:xfrm>
        </p:spPr>
        <p:txBody>
          <a:bodyPr/>
          <a:lstStyle/>
          <a:p>
            <a:r>
              <a:rPr lang="cs-CZ" dirty="0"/>
              <a:t>POŽADAVKY KE SPLNĚNÍ SEMINÁŘE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291264" cy="4873752"/>
          </a:xfrm>
        </p:spPr>
        <p:txBody>
          <a:bodyPr>
            <a:normAutofit/>
          </a:bodyPr>
          <a:lstStyle/>
          <a:p>
            <a:pPr lvl="0"/>
            <a:r>
              <a:rPr lang="cs-CZ" sz="3200" b="1" dirty="0"/>
              <a:t>1 výstup na semináři </a:t>
            </a:r>
            <a:r>
              <a:rPr lang="cs-CZ" sz="3200" dirty="0"/>
              <a:t>+ odevzdání  výstupů do odevzdávárny předmětu do ISu do </a:t>
            </a:r>
            <a:r>
              <a:rPr lang="cs-CZ" sz="3200" b="1" u="sng" dirty="0"/>
              <a:t>termínu písemné práce</a:t>
            </a:r>
          </a:p>
          <a:p>
            <a:pPr marL="0" lvl="0" indent="0">
              <a:buNone/>
            </a:pPr>
            <a:endParaRPr lang="cs-CZ" sz="3200" dirty="0"/>
          </a:p>
          <a:p>
            <a:pPr lvl="0"/>
            <a:r>
              <a:rPr lang="cs-CZ" sz="3000" dirty="0"/>
              <a:t>čas výstupu 10 - 15 minut, citovat literaturu, držet se obsahu výstupu</a:t>
            </a:r>
          </a:p>
          <a:p>
            <a:pPr lvl="0"/>
            <a:endParaRPr lang="cs-CZ" sz="3000" dirty="0"/>
          </a:p>
          <a:p>
            <a:pPr lvl="0"/>
            <a:r>
              <a:rPr lang="cs-CZ" sz="3000" dirty="0"/>
              <a:t>rozdělení výstupů – soubor v ISu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988044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980728"/>
            <a:ext cx="8219256" cy="5493224"/>
          </a:xfrm>
        </p:spPr>
        <p:txBody>
          <a:bodyPr>
            <a:normAutofit fontScale="92500"/>
          </a:bodyPr>
          <a:lstStyle/>
          <a:p>
            <a:pPr lvl="0" algn="just"/>
            <a:r>
              <a:rPr lang="cs-CZ" sz="3200" dirty="0"/>
              <a:t>odevzdat </a:t>
            </a:r>
            <a:r>
              <a:rPr lang="cs-CZ" sz="3200" b="1" dirty="0"/>
              <a:t>vzorově vyřešené 3 typově různé netriviální slovní úlohy </a:t>
            </a:r>
            <a:r>
              <a:rPr lang="cs-CZ" sz="3200" dirty="0"/>
              <a:t>(ze sbírky úloh, ne z učebnice) vedoucí na rovnice,</a:t>
            </a:r>
          </a:p>
          <a:p>
            <a:pPr marL="0" lvl="0" indent="0" algn="just">
              <a:buNone/>
            </a:pPr>
            <a:r>
              <a:rPr lang="cs-CZ" sz="3200" dirty="0"/>
              <a:t> řešení: a) aritmeticky</a:t>
            </a:r>
          </a:p>
          <a:p>
            <a:pPr marL="0" lvl="0" indent="0" algn="just">
              <a:buNone/>
            </a:pPr>
            <a:r>
              <a:rPr lang="cs-CZ" sz="3200" dirty="0"/>
              <a:t>             b) pomocí rovnic, alespoň jedna z úloh povede na řešení pomocí soustavy rovnic</a:t>
            </a:r>
          </a:p>
          <a:p>
            <a:pPr marL="0" lvl="0" indent="0" algn="just">
              <a:buNone/>
            </a:pPr>
            <a:r>
              <a:rPr lang="cs-CZ" sz="3200" dirty="0"/>
              <a:t>             c) jinou metodou řešení </a:t>
            </a:r>
          </a:p>
          <a:p>
            <a:pPr marL="0" lvl="0" indent="0">
              <a:buNone/>
            </a:pPr>
            <a:endParaRPr lang="cs-CZ" sz="3000" dirty="0"/>
          </a:p>
          <a:p>
            <a:r>
              <a:rPr lang="cs-CZ" sz="3000" dirty="0"/>
              <a:t>citovat literaturu, odevzdat do </a:t>
            </a:r>
            <a:r>
              <a:rPr lang="cs-CZ" sz="3000" b="1" u="sng" dirty="0"/>
              <a:t>14.5.2022</a:t>
            </a:r>
            <a:endParaRPr lang="cs-CZ" sz="3000" dirty="0"/>
          </a:p>
          <a:p>
            <a:pPr marL="0" lvl="0" indent="0">
              <a:buNone/>
            </a:pPr>
            <a:r>
              <a:rPr lang="cs-CZ" sz="3000" dirty="0"/>
              <a:t>  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360686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3568" y="116632"/>
            <a:ext cx="7467600" cy="1143000"/>
          </a:xfrm>
        </p:spPr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179512" y="116632"/>
            <a:ext cx="8280920" cy="5896696"/>
          </a:xfrm>
        </p:spPr>
        <p:txBody>
          <a:bodyPr>
            <a:noAutofit/>
          </a:bodyPr>
          <a:lstStyle/>
          <a:p>
            <a:pPr lvl="0"/>
            <a:r>
              <a:rPr lang="cs-CZ" b="1" dirty="0"/>
              <a:t>vypracování srovnávací studie učebnic matematiky</a:t>
            </a:r>
          </a:p>
          <a:p>
            <a:pPr lvl="0"/>
            <a:endParaRPr lang="cs-CZ" dirty="0"/>
          </a:p>
          <a:p>
            <a:r>
              <a:rPr lang="cs-CZ" sz="2600" dirty="0"/>
              <a:t>poslat na e-mail </a:t>
            </a:r>
            <a:r>
              <a:rPr lang="cs-CZ" sz="2600" u="sng" dirty="0">
                <a:hlinkClick r:id="rId2"/>
              </a:rPr>
              <a:t>jana.veselakova@mail.muni.cz</a:t>
            </a:r>
            <a:r>
              <a:rPr lang="cs-CZ" sz="2600" u="sng" dirty="0"/>
              <a:t> </a:t>
            </a:r>
            <a:r>
              <a:rPr lang="cs-CZ" sz="2600"/>
              <a:t>do </a:t>
            </a:r>
            <a:r>
              <a:rPr lang="cs-CZ" sz="2800" b="1" u="sng"/>
              <a:t>14.5.2022</a:t>
            </a:r>
            <a:endParaRPr lang="cs-CZ" sz="2600" dirty="0"/>
          </a:p>
          <a:p>
            <a:endParaRPr lang="cs-CZ" sz="2600" dirty="0"/>
          </a:p>
          <a:p>
            <a:r>
              <a:rPr lang="cs-CZ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3 učebnice matematiky </a:t>
            </a:r>
          </a:p>
          <a:p>
            <a:r>
              <a:rPr lang="cs-CZ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1 téma probírané v předmětu Didaktika matematiky 2 </a:t>
            </a:r>
          </a:p>
          <a:p>
            <a:r>
              <a:rPr lang="cs-CZ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 rámci něj určitou část, kterou podrobně didakticky zpracujete</a:t>
            </a:r>
            <a:endParaRPr lang="cs-CZ" sz="25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r>
              <a:rPr lang="cs-CZ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formální stránky učebnice (vzhled, přehlednost, formát, barevnost, apod.), a jednak obsahové stránky (srozumitelnost, logická návaznost, dostatek úloh apod.). </a:t>
            </a:r>
          </a:p>
          <a:p>
            <a:r>
              <a:rPr lang="cs-CZ" sz="25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srovnat s požadavky Standardů MŠMT 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(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3"/>
              </a:rPr>
              <a:t>https://www.msmt.cz/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3"/>
              </a:rPr>
              <a:t>vzdelavani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3"/>
              </a:rPr>
              <a:t>/</a:t>
            </a:r>
            <a:r>
              <a:rPr lang="cs-CZ" sz="1800" dirty="0" err="1"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3"/>
              </a:rPr>
              <a:t>zakladni-vzdelavani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3"/>
              </a:rPr>
              <a:t>/opatreni-ministra-skolstvi-mladeze-a-telovychovy-kterym-se-2</a:t>
            </a:r>
            <a:r>
              <a:rPr lang="cs-CZ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)</a:t>
            </a:r>
          </a:p>
          <a:p>
            <a:endParaRPr lang="cs-CZ" sz="2600" dirty="0"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endParaRPr lang="cs-CZ" sz="2600" dirty="0"/>
          </a:p>
        </p:txBody>
      </p:sp>
    </p:spTree>
    <p:extLst>
      <p:ext uri="{BB962C8B-B14F-4D97-AF65-F5344CB8AC3E}">
        <p14:creationId xmlns:p14="http://schemas.microsoft.com/office/powerpoint/2010/main" val="2354787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692696"/>
            <a:ext cx="8219256" cy="5781256"/>
          </a:xfrm>
        </p:spPr>
        <p:txBody>
          <a:bodyPr/>
          <a:lstStyle/>
          <a:p>
            <a:pPr lvl="0"/>
            <a:r>
              <a:rPr lang="cs-CZ" sz="3000" b="1" dirty="0"/>
              <a:t>písemná práce </a:t>
            </a:r>
            <a:r>
              <a:rPr lang="cs-CZ" sz="3000" dirty="0"/>
              <a:t>(úspěšnost min. 60% bodů) v </a:t>
            </a:r>
            <a:r>
              <a:rPr lang="cs-CZ" sz="3000" b="1" dirty="0"/>
              <a:t>1. týdnu zkouškového období - </a:t>
            </a:r>
            <a:r>
              <a:rPr lang="cs-CZ" sz="3000" b="1" dirty="0">
                <a:solidFill>
                  <a:srgbClr val="FF0000"/>
                </a:solidFill>
              </a:rPr>
              <a:t>domluva</a:t>
            </a:r>
          </a:p>
          <a:p>
            <a:pPr lvl="0"/>
            <a:r>
              <a:rPr lang="cs-CZ" sz="3000" dirty="0"/>
              <a:t>opravný termín</a:t>
            </a:r>
            <a:endParaRPr lang="cs-CZ" sz="2600" b="1" dirty="0"/>
          </a:p>
          <a:p>
            <a:pPr marL="0" lvl="0" indent="0">
              <a:buNone/>
            </a:pPr>
            <a:endParaRPr lang="cs-CZ" sz="3000" b="1" dirty="0"/>
          </a:p>
          <a:p>
            <a:pPr marL="0" lvl="0" indent="0">
              <a:buNone/>
            </a:pPr>
            <a:endParaRPr lang="cs-CZ" sz="3000" b="1" dirty="0"/>
          </a:p>
          <a:p>
            <a:pPr lvl="0"/>
            <a:r>
              <a:rPr lang="cs-CZ" sz="3000" dirty="0"/>
              <a:t>vzorové řešení rovnice nebo soustavy rovnic</a:t>
            </a:r>
          </a:p>
          <a:p>
            <a:pPr lvl="0"/>
            <a:r>
              <a:rPr lang="cs-CZ" sz="3000" dirty="0"/>
              <a:t>slovní úloha o pohybu</a:t>
            </a:r>
          </a:p>
          <a:p>
            <a:pPr lvl="0"/>
            <a:r>
              <a:rPr lang="cs-CZ" sz="3000" dirty="0"/>
              <a:t>slovní úloha vedoucí na rovnice</a:t>
            </a:r>
          </a:p>
          <a:p>
            <a:pPr lvl="0"/>
            <a:r>
              <a:rPr lang="cs-CZ" sz="3000" dirty="0"/>
              <a:t>funkce</a:t>
            </a:r>
          </a:p>
          <a:p>
            <a:pPr lvl="0"/>
            <a:r>
              <a:rPr lang="cs-CZ" sz="3000" dirty="0"/>
              <a:t>kombinatorika a pravděpodobnost</a:t>
            </a:r>
          </a:p>
          <a:p>
            <a:pPr lvl="0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750146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Zapište pomocí výrazů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a) rozdíl čísel </a:t>
            </a:r>
            <a:r>
              <a:rPr lang="cs-CZ" i="1" dirty="0"/>
              <a:t>x</a:t>
            </a:r>
            <a:r>
              <a:rPr lang="cs-CZ" dirty="0"/>
              <a:t>, </a:t>
            </a:r>
            <a:r>
              <a:rPr lang="cs-CZ" i="1" dirty="0"/>
              <a:t>y</a:t>
            </a:r>
            <a:r>
              <a:rPr lang="cs-CZ" dirty="0"/>
              <a:t> vynásobte pěti</a:t>
            </a:r>
          </a:p>
          <a:p>
            <a:endParaRPr lang="cs-CZ" dirty="0"/>
          </a:p>
          <a:p>
            <a:r>
              <a:rPr lang="cs-CZ" dirty="0"/>
              <a:t>b) polovinu čísla </a:t>
            </a:r>
            <a:r>
              <a:rPr lang="cs-CZ" i="1" dirty="0"/>
              <a:t>a</a:t>
            </a:r>
            <a:r>
              <a:rPr lang="cs-CZ" dirty="0"/>
              <a:t> vynásobte dvanácti</a:t>
            </a:r>
          </a:p>
          <a:p>
            <a:endParaRPr lang="cs-CZ" dirty="0"/>
          </a:p>
          <a:p>
            <a:r>
              <a:rPr lang="cs-CZ" dirty="0"/>
              <a:t>c) součin čísel </a:t>
            </a:r>
            <a:r>
              <a:rPr lang="cs-CZ" i="1" dirty="0"/>
              <a:t>x</a:t>
            </a:r>
            <a:r>
              <a:rPr lang="cs-CZ" dirty="0"/>
              <a:t>, </a:t>
            </a:r>
            <a:r>
              <a:rPr lang="cs-CZ" i="1" dirty="0"/>
              <a:t>y</a:t>
            </a:r>
            <a:r>
              <a:rPr lang="cs-CZ" dirty="0"/>
              <a:t> zvětšete o jejich podíl</a:t>
            </a:r>
          </a:p>
          <a:p>
            <a:endParaRPr lang="cs-CZ" dirty="0"/>
          </a:p>
          <a:p>
            <a:r>
              <a:rPr lang="cs-CZ" dirty="0"/>
              <a:t>d) podíl čísel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dirty="0"/>
              <a:t> vynásobte trojnásobkem čísla </a:t>
            </a:r>
            <a:r>
              <a:rPr lang="cs-CZ" i="1" dirty="0"/>
              <a:t>a</a:t>
            </a:r>
          </a:p>
          <a:p>
            <a:endParaRPr lang="cs-CZ" i="1" dirty="0"/>
          </a:p>
          <a:p>
            <a:r>
              <a:rPr lang="cs-CZ" dirty="0"/>
              <a:t>e) druhá mocnina rozdílu čísla 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cs-CZ" dirty="0" err="1"/>
              <a:t>a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 zmenšená o číslo </a:t>
            </a:r>
            <a:r>
              <a:rPr lang="cs-CZ" i="1" dirty="0"/>
              <a:t>c</a:t>
            </a:r>
          </a:p>
        </p:txBody>
      </p:sp>
    </p:spTree>
    <p:extLst>
      <p:ext uri="{BB962C8B-B14F-4D97-AF65-F5344CB8AC3E}">
        <p14:creationId xmlns:p14="http://schemas.microsoft.com/office/powerpoint/2010/main" val="343983126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a) rozdíl čísel </a:t>
            </a:r>
            <a:r>
              <a:rPr lang="cs-CZ" i="1" dirty="0"/>
              <a:t>x</a:t>
            </a:r>
            <a:r>
              <a:rPr lang="cs-CZ" dirty="0"/>
              <a:t>, </a:t>
            </a:r>
            <a:r>
              <a:rPr lang="cs-CZ" i="1" dirty="0"/>
              <a:t>y</a:t>
            </a:r>
            <a:r>
              <a:rPr lang="cs-CZ" dirty="0"/>
              <a:t> vynásobte pěti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    (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–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y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) ∙ 5 </a:t>
            </a:r>
          </a:p>
          <a:p>
            <a:r>
              <a:rPr lang="cs-CZ" dirty="0"/>
              <a:t>b) polovinu čísla </a:t>
            </a:r>
            <a:r>
              <a:rPr lang="cs-CZ" i="1" dirty="0"/>
              <a:t>a</a:t>
            </a:r>
            <a:r>
              <a:rPr lang="cs-CZ" dirty="0"/>
              <a:t> vynásobte dvanácti</a:t>
            </a:r>
          </a:p>
          <a:p>
            <a:pPr marL="0" indent="0">
              <a:buNone/>
            </a:pP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   ½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a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∙ 12 </a:t>
            </a:r>
          </a:p>
          <a:p>
            <a:r>
              <a:rPr lang="cs-CZ" dirty="0"/>
              <a:t>c) součin čísel </a:t>
            </a:r>
            <a:r>
              <a:rPr lang="cs-CZ" i="1" dirty="0"/>
              <a:t>x</a:t>
            </a:r>
            <a:r>
              <a:rPr lang="cs-CZ" dirty="0"/>
              <a:t>, </a:t>
            </a:r>
            <a:r>
              <a:rPr lang="cs-CZ" i="1" dirty="0"/>
              <a:t>y</a:t>
            </a:r>
            <a:r>
              <a:rPr lang="cs-CZ" dirty="0"/>
              <a:t> zvětšete o jejich podíl</a:t>
            </a:r>
          </a:p>
          <a:p>
            <a:pPr marL="0" indent="0">
              <a:buNone/>
            </a:pPr>
            <a:r>
              <a:rPr lang="cs-CZ" dirty="0"/>
              <a:t>   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∙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y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) + (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x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 : 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y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) </a:t>
            </a:r>
          </a:p>
          <a:p>
            <a:r>
              <a:rPr lang="cs-CZ" dirty="0"/>
              <a:t>d) podíl čísel </a:t>
            </a:r>
            <a:r>
              <a:rPr lang="cs-CZ" i="1" dirty="0"/>
              <a:t>a</a:t>
            </a:r>
            <a:r>
              <a:rPr lang="cs-CZ" dirty="0"/>
              <a:t>, </a:t>
            </a:r>
            <a:r>
              <a:rPr lang="cs-CZ" i="1" dirty="0"/>
              <a:t>b</a:t>
            </a:r>
            <a:r>
              <a:rPr lang="cs-CZ" dirty="0"/>
              <a:t> vynásobte trojnásobkem čísla </a:t>
            </a:r>
            <a:r>
              <a:rPr lang="cs-CZ" i="1" dirty="0"/>
              <a:t>a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     (a : b) </a:t>
            </a:r>
            <a:r>
              <a:rPr lang="cs-CZ" dirty="0">
                <a:solidFill>
                  <a:schemeClr val="accent2">
                    <a:lumMod val="75000"/>
                  </a:schemeClr>
                </a:solidFill>
              </a:rPr>
              <a:t>∙ 3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a</a:t>
            </a:r>
          </a:p>
          <a:p>
            <a:r>
              <a:rPr lang="cs-CZ" dirty="0"/>
              <a:t>e) druhá mocnina rozdílu čísla </a:t>
            </a:r>
            <a:r>
              <a:rPr lang="cs-CZ" i="1" dirty="0"/>
              <a:t>a</a:t>
            </a:r>
            <a:r>
              <a:rPr lang="cs-CZ" dirty="0"/>
              <a:t> </a:t>
            </a:r>
            <a:r>
              <a:rPr lang="cs-CZ" dirty="0" err="1"/>
              <a:t>a</a:t>
            </a:r>
            <a:r>
              <a:rPr lang="cs-CZ" dirty="0"/>
              <a:t> </a:t>
            </a:r>
            <a:r>
              <a:rPr lang="cs-CZ" i="1" dirty="0"/>
              <a:t>b</a:t>
            </a:r>
            <a:r>
              <a:rPr lang="cs-CZ" dirty="0"/>
              <a:t> zmenšená o číslo </a:t>
            </a:r>
            <a:r>
              <a:rPr lang="cs-CZ" i="1" dirty="0"/>
              <a:t>c</a:t>
            </a:r>
          </a:p>
          <a:p>
            <a:pPr marL="0" indent="0">
              <a:buNone/>
            </a:pP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     (a-b)</a:t>
            </a:r>
            <a:r>
              <a:rPr lang="cs-CZ" i="1" baseline="30000" dirty="0">
                <a:solidFill>
                  <a:schemeClr val="accent2">
                    <a:lumMod val="75000"/>
                  </a:schemeClr>
                </a:solidFill>
              </a:rPr>
              <a:t>2</a:t>
            </a:r>
            <a:r>
              <a:rPr lang="cs-CZ" i="1" dirty="0">
                <a:solidFill>
                  <a:schemeClr val="accent2">
                    <a:lumMod val="75000"/>
                  </a:schemeClr>
                </a:solidFill>
              </a:rPr>
              <a:t> - c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89619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VYJÁDŘETE SLOVNÍ FORMULACÍ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a) </a:t>
            </a:r>
            <a:r>
              <a:rPr lang="cs-CZ" i="1" dirty="0"/>
              <a:t>x</a:t>
            </a:r>
            <a:r>
              <a:rPr lang="cs-CZ" dirty="0"/>
              <a:t> – 5 </a:t>
            </a:r>
          </a:p>
          <a:p>
            <a:endParaRPr lang="cs-CZ" dirty="0"/>
          </a:p>
          <a:p>
            <a:r>
              <a:rPr lang="cs-CZ" dirty="0"/>
              <a:t>b) 3</a:t>
            </a:r>
            <a:r>
              <a:rPr lang="cs-CZ" i="1" dirty="0"/>
              <a:t>a</a:t>
            </a:r>
            <a:r>
              <a:rPr lang="cs-CZ" dirty="0"/>
              <a:t> + 3</a:t>
            </a:r>
            <a:r>
              <a:rPr lang="cs-CZ" i="1" dirty="0"/>
              <a:t>b</a:t>
            </a:r>
          </a:p>
          <a:p>
            <a:endParaRPr lang="cs-CZ" dirty="0"/>
          </a:p>
          <a:p>
            <a:r>
              <a:rPr lang="cs-CZ" dirty="0"/>
              <a:t>c) 4 ∙√(</a:t>
            </a:r>
            <a:r>
              <a:rPr lang="cs-CZ" i="1" dirty="0"/>
              <a:t>k</a:t>
            </a:r>
            <a:r>
              <a:rPr lang="cs-CZ" dirty="0"/>
              <a:t> – 3</a:t>
            </a:r>
            <a:r>
              <a:rPr lang="cs-CZ" i="1" dirty="0"/>
              <a:t>m</a:t>
            </a:r>
            <a:r>
              <a:rPr lang="cs-CZ" dirty="0"/>
              <a:t>)</a:t>
            </a:r>
            <a:endParaRPr lang="cs-CZ" i="1" dirty="0"/>
          </a:p>
        </p:txBody>
      </p:sp>
    </p:spTree>
    <p:extLst>
      <p:ext uri="{BB962C8B-B14F-4D97-AF65-F5344CB8AC3E}">
        <p14:creationId xmlns:p14="http://schemas.microsoft.com/office/powerpoint/2010/main" val="12446000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Arkýř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rkýř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475</TotalTime>
  <Words>858</Words>
  <Application>Microsoft Office PowerPoint</Application>
  <PresentationFormat>On-screen Show (4:3)</PresentationFormat>
  <Paragraphs>125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6" baseType="lpstr">
      <vt:lpstr>Cambria Math</vt:lpstr>
      <vt:lpstr>Century Schoolbook</vt:lpstr>
      <vt:lpstr>Times New Roman</vt:lpstr>
      <vt:lpstr>Wingdings</vt:lpstr>
      <vt:lpstr>Wingdings 2</vt:lpstr>
      <vt:lpstr>Arkýř</vt:lpstr>
      <vt:lpstr>         </vt:lpstr>
      <vt:lpstr>PowerPoint Presentation</vt:lpstr>
      <vt:lpstr>POŽADAVKY KE SPLNĚNÍ SEMINÁŘE</vt:lpstr>
      <vt:lpstr>PowerPoint Presentation</vt:lpstr>
      <vt:lpstr>PowerPoint Presentation</vt:lpstr>
      <vt:lpstr>PowerPoint Presentation</vt:lpstr>
      <vt:lpstr>Zapište pomocí výrazů</vt:lpstr>
      <vt:lpstr>PowerPoint Presentation</vt:lpstr>
      <vt:lpstr>VYJÁDŘETE SLOVNÍ FORMULACÍ</vt:lpstr>
      <vt:lpstr>PowerPoint Presentation</vt:lpstr>
      <vt:lpstr>Úlohy vedoucí k postupnému zobecňování</vt:lpstr>
      <vt:lpstr>PowerPoint Presentation</vt:lpstr>
      <vt:lpstr>Úloha z matematické olympiády</vt:lpstr>
      <vt:lpstr>Možné chyby žáků, jak je napravit?</vt:lpstr>
      <vt:lpstr>PowerPoint Presentation</vt:lpstr>
      <vt:lpstr>PowerPoint Presentation</vt:lpstr>
      <vt:lpstr>PowerPoint Presentation</vt:lpstr>
      <vt:lpstr>ZNÁZORNĚTE GRAFICKY</vt:lpstr>
      <vt:lpstr>PowerPoint Presentation</vt:lpstr>
      <vt:lpstr>DĚKUJI ZA POZORNOST!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  </dc:title>
  <dc:creator>Kopřiva</dc:creator>
  <cp:lastModifiedBy>Jana Veseláková</cp:lastModifiedBy>
  <cp:revision>73</cp:revision>
  <dcterms:created xsi:type="dcterms:W3CDTF">2021-02-28T19:49:28Z</dcterms:created>
  <dcterms:modified xsi:type="dcterms:W3CDTF">2022-03-19T20:20:50Z</dcterms:modified>
</cp:coreProperties>
</file>