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6" r:id="rId2"/>
    <p:sldId id="263" r:id="rId3"/>
    <p:sldId id="258" r:id="rId4"/>
    <p:sldId id="262" r:id="rId5"/>
    <p:sldId id="266" r:id="rId6"/>
    <p:sldId id="276" r:id="rId7"/>
    <p:sldId id="257" r:id="rId8"/>
    <p:sldId id="281" r:id="rId9"/>
    <p:sldId id="265" r:id="rId10"/>
    <p:sldId id="277" r:id="rId11"/>
    <p:sldId id="268" r:id="rId12"/>
    <p:sldId id="269" r:id="rId13"/>
    <p:sldId id="270" r:id="rId14"/>
    <p:sldId id="260" r:id="rId15"/>
    <p:sldId id="261" r:id="rId16"/>
    <p:sldId id="272" r:id="rId17"/>
    <p:sldId id="273" r:id="rId18"/>
    <p:sldId id="274" r:id="rId19"/>
    <p:sldId id="275" r:id="rId20"/>
    <p:sldId id="278" r:id="rId21"/>
    <p:sldId id="282" r:id="rId22"/>
    <p:sldId id="279" r:id="rId23"/>
    <p:sldId id="317" r:id="rId24"/>
    <p:sldId id="27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14" autoAdjust="0"/>
    <p:restoredTop sz="94660"/>
  </p:normalViewPr>
  <p:slideViewPr>
    <p:cSldViewPr snapToGrid="0">
      <p:cViewPr varScale="1">
        <p:scale>
          <a:sx n="83" d="100"/>
          <a:sy n="83" d="100"/>
        </p:scale>
        <p:origin x="744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08.04.2022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995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08.04.2022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9095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08.04.2022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4297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08.04.2022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609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08.04.2022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9764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08.04.2022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150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08.04.2022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2552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08.04.2022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6750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08.04.2022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9410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08.04.2022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8222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08.04.2022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7429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08.04.2022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587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08.04.2022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6027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08.04.2022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4603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08.04.2022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7099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08.04.2022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4827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EDBB7-7C75-472B-9D14-9767A65EBEBC}" type="datetimeFigureOut">
              <a:rPr lang="cs-CZ" smtClean="0"/>
              <a:t>08.04.2022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182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Q-wc7jQOe8" TargetMode="External"/><Relationship Id="rId2" Type="http://schemas.openxmlformats.org/officeDocument/2006/relationships/hyperlink" Target="https://www.youtube.com/watch?v=rF4vJpMGXY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youtube.com/watch?v=-XXdUMgESO0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katelevize.cz/ivysilani/10213556322-krotitele-dluhu/30929232011002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31520" y="2404534"/>
            <a:ext cx="9034779" cy="1357569"/>
          </a:xfrm>
        </p:spPr>
        <p:txBody>
          <a:bodyPr/>
          <a:lstStyle/>
          <a:p>
            <a:r>
              <a:rPr lang="cs-CZ" sz="4800" dirty="0"/>
              <a:t>Didaktika finančního vzdělávání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07067" y="4165599"/>
            <a:ext cx="8259232" cy="1647371"/>
          </a:xfrm>
        </p:spPr>
        <p:txBody>
          <a:bodyPr>
            <a:normAutofit/>
          </a:bodyPr>
          <a:lstStyle/>
          <a:p>
            <a:r>
              <a:rPr lang="cs-CZ" sz="3000" dirty="0"/>
              <a:t>jaro 2020</a:t>
            </a:r>
          </a:p>
          <a:p>
            <a:r>
              <a:rPr lang="cs-CZ"/>
              <a:t>Mgr</a:t>
            </a:r>
            <a:r>
              <a:rPr lang="cs-CZ" dirty="0"/>
              <a:t>. et Mgr. Michal </a:t>
            </a:r>
            <a:r>
              <a:rPr lang="cs-CZ" dirty="0" err="1"/>
              <a:t>Škerle</a:t>
            </a:r>
            <a:r>
              <a:rPr lang="cs-CZ" dirty="0"/>
              <a:t> (</a:t>
            </a:r>
            <a:r>
              <a:rPr lang="cs-CZ" dirty="0" err="1"/>
              <a:t>učo</a:t>
            </a:r>
            <a:r>
              <a:rPr lang="cs-CZ" dirty="0"/>
              <a:t> 145399)</a:t>
            </a:r>
          </a:p>
        </p:txBody>
      </p:sp>
    </p:spTree>
    <p:extLst>
      <p:ext uri="{BB962C8B-B14F-4D97-AF65-F5344CB8AC3E}">
        <p14:creationId xmlns:p14="http://schemas.microsoft.com/office/powerpoint/2010/main" val="1854915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D966215F-517A-4871-BE22-B5B230839E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3" y="6168294"/>
            <a:ext cx="54732" cy="412789"/>
          </a:xfrm>
        </p:spPr>
        <p:txBody>
          <a:bodyPr>
            <a:noAutofit/>
          </a:bodyPr>
          <a:lstStyle/>
          <a:p>
            <a:pPr>
              <a:lnSpc>
                <a:spcPts val="1500"/>
              </a:lnSpc>
              <a:spcBef>
                <a:spcPts val="0"/>
              </a:spcBef>
            </a:pPr>
            <a:endParaRPr lang="cs-CZ" sz="1350" b="1" baseline="300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FDB53272-B8DC-4752-BFD0-BDD498A6FA0D}"/>
              </a:ext>
            </a:extLst>
          </p:cNvPr>
          <p:cNvCxnSpPr>
            <a:cxnSpLocks/>
          </p:cNvCxnSpPr>
          <p:nvPr/>
        </p:nvCxnSpPr>
        <p:spPr>
          <a:xfrm>
            <a:off x="2074333" y="0"/>
            <a:ext cx="0" cy="685800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3">
                    <a:lumMod val="5000"/>
                    <a:lumOff val="95000"/>
                    <a:alpha val="62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7200000" scaled="0"/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Nadpis 1">
            <a:extLst>
              <a:ext uri="{FF2B5EF4-FFF2-40B4-BE49-F238E27FC236}">
                <a16:creationId xmlns:a16="http://schemas.microsoft.com/office/drawing/2014/main" id="{60974382-8A67-4BDF-B14D-6CBFD68E85F3}"/>
              </a:ext>
            </a:extLst>
          </p:cNvPr>
          <p:cNvSpPr txBox="1">
            <a:spLocks/>
          </p:cNvSpPr>
          <p:nvPr/>
        </p:nvSpPr>
        <p:spPr>
          <a:xfrm>
            <a:off x="633386" y="143616"/>
            <a:ext cx="8908355" cy="6623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Nadpis 1">
            <a:extLst>
              <a:ext uri="{FF2B5EF4-FFF2-40B4-BE49-F238E27FC236}">
                <a16:creationId xmlns:a16="http://schemas.microsoft.com/office/drawing/2014/main" id="{5A36F31B-4613-4179-8C6D-63B2A24AD3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0067" y="1785774"/>
            <a:ext cx="8908355" cy="4758626"/>
          </a:xfrm>
        </p:spPr>
        <p:txBody>
          <a:bodyPr anchor="t" anchorCtr="0">
            <a:normAutofit/>
          </a:bodyPr>
          <a:lstStyle/>
          <a:p>
            <a:pPr algn="l">
              <a:lnSpc>
                <a:spcPct val="100000"/>
              </a:lnSpc>
            </a:pPr>
            <a:br>
              <a:rPr lang="cs-CZ" sz="18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cs-CZ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9C413A59-9033-4904-B6F9-ED9911502E21}"/>
              </a:ext>
            </a:extLst>
          </p:cNvPr>
          <p:cNvSpPr txBox="1">
            <a:spLocks/>
          </p:cNvSpPr>
          <p:nvPr/>
        </p:nvSpPr>
        <p:spPr>
          <a:xfrm>
            <a:off x="844413" y="285284"/>
            <a:ext cx="7513976" cy="6677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600" dirty="0">
                <a:solidFill>
                  <a:schemeClr val="accent1"/>
                </a:solidFill>
              </a:rPr>
              <a:t>Standardy finanční gramotnosti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32867196-E59D-4E78-A505-E6E110230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 contrast="14000"/>
          </a:blip>
          <a:srcRect l="2773" t="34984" r="51299" b="33262"/>
          <a:stretch>
            <a:fillRect/>
          </a:stretch>
        </p:blipFill>
        <p:spPr bwMode="auto">
          <a:xfrm>
            <a:off x="633386" y="880577"/>
            <a:ext cx="10184868" cy="2970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18E4D2FD-E627-4D12-A8F0-32A56F21C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4000"/>
          </a:blip>
          <a:srcRect l="49439" t="34984" r="3669" b="33262"/>
          <a:stretch>
            <a:fillRect/>
          </a:stretch>
        </p:blipFill>
        <p:spPr bwMode="auto">
          <a:xfrm>
            <a:off x="633386" y="3761011"/>
            <a:ext cx="10184868" cy="295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82447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6924"/>
          </a:xfrm>
        </p:spPr>
        <p:txBody>
          <a:bodyPr/>
          <a:lstStyle/>
          <a:p>
            <a:r>
              <a:rPr lang="cs-CZ" dirty="0"/>
              <a:t>Standardy finanční gramotnosti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0756157"/>
              </p:ext>
            </p:extLst>
          </p:nvPr>
        </p:nvGraphicFramePr>
        <p:xfrm>
          <a:off x="1004551" y="1313646"/>
          <a:ext cx="7984902" cy="49205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1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1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16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498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1. stupeň ZŠ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2. stupeň ZŠ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SŠ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98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PENÍZE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3639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u="none" strike="noStrike" dirty="0">
                          <a:effectLst/>
                        </a:rPr>
                        <a:t>hotovostní a bezhotovostní forma peněz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stanovení ceny podle nákladů, poptávky a konkurence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doklady a smlouvy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985">
                <a:tc>
                  <a:txBody>
                    <a:bodyPr/>
                    <a:lstStyle/>
                    <a:p>
                      <a:pPr algn="l" fontAlgn="ctr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reklamace zboží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kritické posouzení nabídky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319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vliv inflace na hodnotu zboží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vhodné způsoby placení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319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nekalé obchodní praktiky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u="none" strike="noStrike" dirty="0">
                          <a:effectLst/>
                        </a:rPr>
                        <a:t>vhodné způsoby směny cizí měny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  <a:p>
                      <a:pPr algn="l" fontAlgn="ctr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3319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bezhotovostní placení, debetní a kreditní karty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vliv inflace na příjmy, vklady, úvěry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9978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bankovní účet a výpis z účtu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ochrana proti inflaci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4093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8439"/>
          </a:xfrm>
        </p:spPr>
        <p:txBody>
          <a:bodyPr/>
          <a:lstStyle/>
          <a:p>
            <a:r>
              <a:rPr lang="cs-CZ" dirty="0"/>
              <a:t>Standardy finanční gramotnosti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4339448"/>
              </p:ext>
            </p:extLst>
          </p:nvPr>
        </p:nvGraphicFramePr>
        <p:xfrm>
          <a:off x="746976" y="1532584"/>
          <a:ext cx="8551569" cy="49371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05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0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05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373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1. stupeň ZŠ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2. stupeň ZŠ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SŠ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73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HOSPODAŘENÍ DOMÁCNOSTÍ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085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jednoduchý rozpočet – přebytkový, schodkový, vyrovnaný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sestavení rozpočtu jednotlivce i domácnosti; druhy příjmů a výdajů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zopakovat učivo ze ZŠ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26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příjmy a výdaje domácnosti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čistý a hrubý příjem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8365">
                <a:tc>
                  <a:txBody>
                    <a:bodyPr/>
                    <a:lstStyle/>
                    <a:p>
                      <a:r>
                        <a:rPr lang="cs-CZ" sz="1800" u="none" strike="noStrike" dirty="0">
                          <a:effectLst/>
                        </a:rPr>
                        <a:t> </a:t>
                      </a:r>
                      <a:r>
                        <a:rPr lang="cs-CZ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způsoby zvýšení příjmů </a:t>
                      </a:r>
                    </a:p>
                    <a:p>
                      <a:r>
                        <a:rPr lang="cs-CZ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snížení výdajů	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bilance (majetek vs. závazky domácnosti)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3902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finanční produkty, úročení a poplatky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 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836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plánování (životní a finanční) a rizika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 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914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1166"/>
          </a:xfrm>
        </p:spPr>
        <p:txBody>
          <a:bodyPr/>
          <a:lstStyle/>
          <a:p>
            <a:r>
              <a:rPr lang="cs-CZ" dirty="0"/>
              <a:t>Standardy finanční gramotnosti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8946163"/>
              </p:ext>
            </p:extLst>
          </p:nvPr>
        </p:nvGraphicFramePr>
        <p:xfrm>
          <a:off x="708337" y="1481073"/>
          <a:ext cx="8577330" cy="49575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9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9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9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99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1. stupeň ZŠ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2. stupeň ZŠ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SŠ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91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PŘEBYTEK ROZPOČTU DOMÁCNOSTI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25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proč a jak spořit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spotřeba, úspory a investice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spoření, investice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25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řešení přebytku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pojištění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9917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pojištění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zajištění na stáří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991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SCHODEK ROZPOČTU DOMÁCNOSTI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25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půjčky - základ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řešení schodku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úroky, úvěry, RPSN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25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úvěry – druhy, podmínky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zadlužení, předlužení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9917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důsledky nesplácení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oddlužení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8522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78726" y="648125"/>
            <a:ext cx="3006941" cy="3202658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toto finančně gramotný člověk?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cs-CZ" dirty="0">
              <a:hlinkClick r:id="" action="ppaction://noaction"/>
            </a:endParaRPr>
          </a:p>
          <a:p>
            <a:endParaRPr lang="cs-CZ" dirty="0">
              <a:hlinkClick r:id="" action="ppaction://noaction"/>
            </a:endParaRPr>
          </a:p>
          <a:p>
            <a:endParaRPr lang="cs-CZ" dirty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>
              <a:hlinkClick r:id="rId2"/>
            </a:endParaRPr>
          </a:p>
          <a:p>
            <a:r>
              <a:rPr lang="cs-CZ" dirty="0">
                <a:hlinkClick r:id="rId2"/>
              </a:rPr>
              <a:t>https://www.youtube.com/watch?v=rF4vJpMGXYU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>
                <a:hlinkClick r:id="rId3"/>
              </a:rPr>
              <a:t>https://www.youtube.com/watch?v=EQ-wc7jQOe8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>
                <a:hlinkClick r:id="rId4"/>
              </a:rPr>
              <a:t>https://www.youtube.com/watch?v=-XXdUMgESO0</a:t>
            </a:r>
            <a:endParaRPr lang="cs-CZ" dirty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04" y="548680"/>
            <a:ext cx="5024574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812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7E43AA-77D8-4C20-A387-FCAADFD13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/>
              <a:t>Jaký je finančně gramotný člověk?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62DA0A-4656-4610-ACE9-4DF1E5279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62131"/>
            <a:ext cx="8596668" cy="477923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sz="3000" dirty="0"/>
              <a:t>Finančně gramotný člověk je ten, který rozumí financím a umí s nimi zacházet v různých životních situacích</a:t>
            </a:r>
          </a:p>
          <a:p>
            <a:r>
              <a:rPr lang="cs-CZ" sz="2400" i="1" dirty="0"/>
              <a:t>uplatňuje svá práva a plní své povinnosti</a:t>
            </a:r>
            <a:endParaRPr lang="cs-CZ" sz="2400" dirty="0"/>
          </a:p>
          <a:p>
            <a:r>
              <a:rPr lang="cs-CZ" sz="2400" i="1" dirty="0"/>
              <a:t>řeší finanční problémy včas</a:t>
            </a:r>
            <a:endParaRPr lang="cs-CZ" sz="2400" dirty="0"/>
          </a:p>
          <a:p>
            <a:r>
              <a:rPr lang="cs-CZ" sz="2400" i="1" dirty="0"/>
              <a:t>má přehled o svých výdajích a příjmech</a:t>
            </a:r>
            <a:endParaRPr lang="cs-CZ" sz="2400" dirty="0"/>
          </a:p>
          <a:p>
            <a:r>
              <a:rPr lang="cs-CZ" sz="2400" i="1" dirty="0"/>
              <a:t>žije úměrně svým finančním možnostem</a:t>
            </a:r>
            <a:endParaRPr lang="cs-CZ" sz="2400" dirty="0"/>
          </a:p>
          <a:p>
            <a:r>
              <a:rPr lang="cs-CZ" sz="2400" i="1" dirty="0"/>
              <a:t>rozumí výhodám (finančního) plánování</a:t>
            </a:r>
            <a:endParaRPr lang="cs-CZ" sz="2400" dirty="0"/>
          </a:p>
          <a:p>
            <a:r>
              <a:rPr lang="cs-CZ" sz="2400" i="1" dirty="0"/>
              <a:t>vytváří finanční rezervy a řeší včas zabezpečení </a:t>
            </a:r>
            <a:r>
              <a:rPr lang="nl-NL" sz="2400" i="1" dirty="0"/>
              <a:t>na dobu, kdy nebude schopen dosahovat příjmů</a:t>
            </a:r>
            <a:endParaRPr lang="nl-NL" sz="2400" dirty="0"/>
          </a:p>
          <a:p>
            <a:r>
              <a:rPr lang="cs-CZ" sz="2400" i="1" dirty="0"/>
              <a:t>uchovává důležité doklady a chrání své osobní údaje</a:t>
            </a:r>
            <a:endParaRPr lang="cs-CZ" sz="2400" dirty="0"/>
          </a:p>
          <a:p>
            <a:r>
              <a:rPr lang="cs-CZ" sz="2400" i="1" dirty="0"/>
              <a:t>splácí své dluhy včas a v plné výši</a:t>
            </a:r>
            <a:endParaRPr lang="cs-CZ" sz="2400" dirty="0"/>
          </a:p>
          <a:p>
            <a:r>
              <a:rPr lang="cs-CZ" sz="2400" i="1" dirty="0"/>
              <a:t>směřuje k dosažení finanční prosperity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584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7076"/>
          </a:xfrm>
        </p:spPr>
        <p:txBody>
          <a:bodyPr>
            <a:normAutofit/>
          </a:bodyPr>
          <a:lstStyle/>
          <a:p>
            <a:r>
              <a:rPr lang="cs-CZ" dirty="0"/>
              <a:t>RVP základního vzdělávání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300767"/>
            <a:ext cx="8596668" cy="4740596"/>
          </a:xfrm>
        </p:spPr>
        <p:txBody>
          <a:bodyPr/>
          <a:lstStyle/>
          <a:p>
            <a:r>
              <a:rPr lang="cs-CZ" dirty="0"/>
              <a:t>V RVP základního vzdělávání je finanční gramotnost zakotvena přímo ve vzdělávacích oblastech, není to tedy průřezové téma, nicméně můžeme ji najít na více místech.</a:t>
            </a:r>
          </a:p>
          <a:p>
            <a:pPr marL="0" indent="0">
              <a:buNone/>
            </a:pPr>
            <a:endParaRPr lang="cs-CZ" b="1"/>
          </a:p>
          <a:p>
            <a:pPr marL="0" indent="0">
              <a:buNone/>
            </a:pPr>
            <a:r>
              <a:rPr lang="cs-CZ" b="1"/>
              <a:t>První </a:t>
            </a:r>
            <a:r>
              <a:rPr lang="cs-CZ" b="1" dirty="0"/>
              <a:t>stupeň</a:t>
            </a:r>
          </a:p>
          <a:p>
            <a:r>
              <a:rPr lang="cs-CZ" dirty="0"/>
              <a:t>FG je zde uvedena v oblasti „</a:t>
            </a:r>
            <a:r>
              <a:rPr lang="cs-CZ" b="1" dirty="0"/>
              <a:t>Člověk a jeho svět</a:t>
            </a:r>
            <a:r>
              <a:rPr lang="cs-CZ" dirty="0"/>
              <a:t>“, </a:t>
            </a:r>
            <a:r>
              <a:rPr lang="cs-CZ" b="1" dirty="0"/>
              <a:t>„Lidé kolem nás“ 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Druhý stupeň</a:t>
            </a:r>
          </a:p>
          <a:p>
            <a:r>
              <a:rPr lang="cs-CZ" b="1" dirty="0"/>
              <a:t>„Člověk a společnost“, „Člověk, stát a hospodářství“, „Člověk a svět práce“, „Provoz a údržba domácnosti“ , </a:t>
            </a:r>
          </a:p>
          <a:p>
            <a:r>
              <a:rPr lang="cs-CZ" dirty="0"/>
              <a:t>lze očekávat postupné rozšiřování výuky FG  </a:t>
            </a:r>
          </a:p>
        </p:txBody>
      </p:sp>
    </p:spTree>
    <p:extLst>
      <p:ext uri="{BB962C8B-B14F-4D97-AF65-F5344CB8AC3E}">
        <p14:creationId xmlns:p14="http://schemas.microsoft.com/office/powerpoint/2010/main" val="1499680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4197"/>
          </a:xfrm>
        </p:spPr>
        <p:txBody>
          <a:bodyPr/>
          <a:lstStyle/>
          <a:p>
            <a:r>
              <a:rPr lang="cs-CZ" dirty="0"/>
              <a:t>RVP středního vzdělávání - gymnázia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365161"/>
            <a:ext cx="8596668" cy="4676201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V RVP G je FG zakotvena v části </a:t>
            </a:r>
            <a:r>
              <a:rPr lang="cs-CZ" b="1" dirty="0"/>
              <a:t>„Člověk a svět práce“</a:t>
            </a:r>
            <a:r>
              <a:rPr lang="cs-CZ" dirty="0"/>
              <a:t>, která obsahuje tyto části:</a:t>
            </a:r>
          </a:p>
          <a:p>
            <a:r>
              <a:rPr lang="cs-CZ" dirty="0"/>
              <a:t>Trh práce a profesní volba – to je v podstatě kariérové poradenství</a:t>
            </a:r>
          </a:p>
          <a:p>
            <a:r>
              <a:rPr lang="pl-PL" dirty="0"/>
              <a:t>Pracovněprávní vztahy – ta je zaměřena na právo </a:t>
            </a:r>
            <a:r>
              <a:rPr lang="cs-CZ" dirty="0"/>
              <a:t>a bezpečnost práce</a:t>
            </a:r>
          </a:p>
          <a:p>
            <a:r>
              <a:rPr lang="cs-CZ" dirty="0"/>
              <a:t>Tržní ekonomika – tj. základy ekonomické gramotnosti (</a:t>
            </a:r>
            <a:r>
              <a:rPr lang="cs-CZ" dirty="0" err="1"/>
              <a:t>ekon</a:t>
            </a:r>
            <a:r>
              <a:rPr lang="cs-CZ" dirty="0"/>
              <a:t>. pojmy, subjekty, marketing)</a:t>
            </a:r>
          </a:p>
          <a:p>
            <a:r>
              <a:rPr lang="cs-CZ" dirty="0"/>
              <a:t>Národní hospodářství a úloha státu v ekonomice – zaměřeno na základy makroekonomie (fiskální, monetární, sociální politika)</a:t>
            </a:r>
          </a:p>
          <a:p>
            <a:r>
              <a:rPr lang="cs-CZ" dirty="0"/>
              <a:t>a konečně </a:t>
            </a:r>
            <a:r>
              <a:rPr lang="cs-CZ" b="1" dirty="0"/>
              <a:t>Finance </a:t>
            </a:r>
            <a:r>
              <a:rPr lang="cs-CZ" dirty="0"/>
              <a:t>– ty jsou zde popsány v podstatě přesně podle Standardů FG.</a:t>
            </a:r>
          </a:p>
        </p:txBody>
      </p:sp>
    </p:spTree>
    <p:extLst>
      <p:ext uri="{BB962C8B-B14F-4D97-AF65-F5344CB8AC3E}">
        <p14:creationId xmlns:p14="http://schemas.microsoft.com/office/powerpoint/2010/main" val="2641089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4197"/>
          </a:xfrm>
        </p:spPr>
        <p:txBody>
          <a:bodyPr/>
          <a:lstStyle/>
          <a:p>
            <a:r>
              <a:rPr lang="cs-CZ" dirty="0"/>
              <a:t>RVP středního vzdělávání – SOŠ (obory M)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365161"/>
            <a:ext cx="8596668" cy="4676201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FG se zde objevuje již v </a:t>
            </a:r>
            <a:r>
              <a:rPr lang="cs-CZ" b="1" dirty="0"/>
              <a:t>klíčových kompetencích</a:t>
            </a:r>
            <a:r>
              <a:rPr lang="cs-CZ" dirty="0"/>
              <a:t>, a to v sekci </a:t>
            </a:r>
            <a:r>
              <a:rPr lang="cs-CZ" b="1" dirty="0"/>
              <a:t>„Personální a sociální kompetence“ 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dirty="0"/>
              <a:t>Dále je zakotvena ve </a:t>
            </a:r>
            <a:r>
              <a:rPr lang="cs-CZ" b="1" dirty="0"/>
              <a:t>„Společenskovědním vzdělávání“</a:t>
            </a:r>
            <a:endParaRPr lang="cs-CZ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V matematickém vzdělávání se pak objevuje finanční matematika.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V rámci revize RVP se finanční gramotnost bude posouvat do samostatné sekce EKONOMICKÉHO VZDĚLÁVÁNÍ.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Lze očekávat, že bude ještě více podporováno propojení finanční gramotnosti se světem práce. Obojí se spojuje právě v Ekonomické gramotnosti, která bude v příštích letech ještě více akcentována. </a:t>
            </a: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7960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4197"/>
          </a:xfrm>
        </p:spPr>
        <p:txBody>
          <a:bodyPr>
            <a:normAutofit fontScale="90000"/>
          </a:bodyPr>
          <a:lstStyle/>
          <a:p>
            <a:r>
              <a:rPr lang="cs-CZ" dirty="0"/>
              <a:t>RVP středního vzdělávání – SOU (obory H)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365161"/>
            <a:ext cx="8596668" cy="4676201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FG je stejně jako u SOŠ uvedena již v klíčových kompetencích. 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dirty="0"/>
              <a:t>V obsahu učiva pak najdeme v části „</a:t>
            </a:r>
            <a:r>
              <a:rPr lang="cs-CZ" b="1" dirty="0"/>
              <a:t>Člověk a společnost“:</a:t>
            </a:r>
            <a:endParaRPr lang="cs-CZ" dirty="0"/>
          </a:p>
          <a:p>
            <a:r>
              <a:rPr lang="cs-CZ" b="1" i="1" dirty="0"/>
              <a:t>hospodaření jednotlivce a rodiny; řešení krizových finančních situací, sociální zajištění občanů </a:t>
            </a:r>
          </a:p>
          <a:p>
            <a:endParaRPr lang="cs-CZ" b="1" i="1" dirty="0"/>
          </a:p>
          <a:p>
            <a:pPr marL="0" indent="0">
              <a:buNone/>
            </a:pPr>
            <a:r>
              <a:rPr lang="cs-CZ" dirty="0"/>
              <a:t>Oproti SOŠ je zde navíc část </a:t>
            </a:r>
            <a:r>
              <a:rPr lang="cs-CZ" b="1" dirty="0"/>
              <a:t>„Člověk a hospodářství“</a:t>
            </a:r>
            <a:r>
              <a:rPr lang="cs-CZ" dirty="0"/>
              <a:t>, která je sice více zaměřená ekonomicky, obsahuje </a:t>
            </a:r>
            <a:r>
              <a:rPr lang="pl-PL" dirty="0"/>
              <a:t>ale i část FG. Více se zde klade důraz na oblast </a:t>
            </a:r>
            <a:r>
              <a:rPr lang="cs-CZ" dirty="0"/>
              <a:t>spojenou se zaměstnáním (mzdy apod.) </a:t>
            </a: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1077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2682"/>
          </a:xfrm>
        </p:spPr>
        <p:txBody>
          <a:bodyPr/>
          <a:lstStyle/>
          <a:p>
            <a:r>
              <a:rPr lang="cs-CZ" dirty="0"/>
              <a:t>Proč je finanční vzdělávání důležité?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751527"/>
            <a:ext cx="8596668" cy="4289835"/>
          </a:xfrm>
        </p:spPr>
        <p:txBody>
          <a:bodyPr>
            <a:normAutofit/>
          </a:bodyPr>
          <a:lstStyle/>
          <a:p>
            <a:r>
              <a:rPr lang="cs-CZ" sz="2400" b="1" dirty="0"/>
              <a:t>Ať chceme nebo nechceme, peníze jsou důležitou součástí našeho života. </a:t>
            </a:r>
          </a:p>
          <a:p>
            <a:r>
              <a:rPr lang="cs-CZ" sz="2400" b="1" dirty="0"/>
              <a:t>Tržní ekonomika je na penězích postavena a my se musíme naučit s penězi zacházet. </a:t>
            </a:r>
          </a:p>
          <a:p>
            <a:r>
              <a:rPr lang="cs-CZ" sz="2400" b="1" dirty="0"/>
              <a:t>A to i přesto, že je pro nás nejdůležitější životní hodnotou něco jiného </a:t>
            </a:r>
            <a:r>
              <a:rPr lang="cs-CZ" sz="2400" dirty="0"/>
              <a:t>(např. zdraví, rodina, smysluplná práce). </a:t>
            </a:r>
          </a:p>
          <a:p>
            <a:r>
              <a:rPr lang="cs-CZ" sz="2400" b="1" dirty="0"/>
              <a:t>Bez peněz se v dnešním světě zkrátka nedá žít. </a:t>
            </a:r>
          </a:p>
        </p:txBody>
      </p:sp>
    </p:spTree>
    <p:extLst>
      <p:ext uri="{BB962C8B-B14F-4D97-AF65-F5344CB8AC3E}">
        <p14:creationId xmlns:p14="http://schemas.microsoft.com/office/powerpoint/2010/main" val="108832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3639" y="609600"/>
            <a:ext cx="8810363" cy="794197"/>
          </a:xfrm>
        </p:spPr>
        <p:txBody>
          <a:bodyPr>
            <a:normAutofit fontScale="90000"/>
          </a:bodyPr>
          <a:lstStyle/>
          <a:p>
            <a:r>
              <a:rPr lang="cs-CZ" dirty="0"/>
              <a:t>RVP středního vzdělávání – Nástavby (obory L)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313645"/>
            <a:ext cx="8596668" cy="4727717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Zde se FG opět objevuje již v klíčových kompetencích, ovšem tentokrát v části </a:t>
            </a:r>
            <a:r>
              <a:rPr lang="cs-CZ" b="1" dirty="0"/>
              <a:t>„Matematická a finanční gramotnost“</a:t>
            </a:r>
            <a:endParaRPr lang="cs-CZ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dirty="0"/>
              <a:t>FG je pak součástí MATEMATICKÉHO VZDĚLÁVÁNÍ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dirty="0"/>
              <a:t>Nicméně FG zde není příliš uchopena ani v RVP – nejspíš se předpokládá, že ji mají žáci nabýt již v rámci SOU.</a:t>
            </a: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7700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lze zařadit FG do výuky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samostatný předmět povinný/volitelný</a:t>
            </a:r>
          </a:p>
          <a:p>
            <a:r>
              <a:rPr lang="cs-CZ" dirty="0"/>
              <a:t>součást jiných předmětů (OV, ZSV, Člověk a jeho svět, Ekonomika, …)</a:t>
            </a:r>
          </a:p>
          <a:p>
            <a:r>
              <a:rPr lang="cs-CZ" dirty="0"/>
              <a:t>projektové dny</a:t>
            </a:r>
          </a:p>
          <a:p>
            <a:r>
              <a:rPr lang="cs-CZ" dirty="0"/>
              <a:t>přednášky odborníku z praxe / workshopy</a:t>
            </a:r>
          </a:p>
          <a:p>
            <a:r>
              <a:rPr lang="cs-CZ" dirty="0"/>
              <a:t>soutěže (např. Rozpočti si to! nebo Dr. Zdědil a Dr. Zdražil)</a:t>
            </a:r>
          </a:p>
        </p:txBody>
      </p:sp>
    </p:spTree>
    <p:extLst>
      <p:ext uri="{BB962C8B-B14F-4D97-AF65-F5344CB8AC3E}">
        <p14:creationId xmlns:p14="http://schemas.microsoft.com/office/powerpoint/2010/main" val="967567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4349"/>
          </a:xfrm>
        </p:spPr>
        <p:txBody>
          <a:bodyPr>
            <a:normAutofit fontScale="90000"/>
          </a:bodyPr>
          <a:lstStyle/>
          <a:p>
            <a:r>
              <a:rPr lang="cs-CZ" dirty="0">
                <a:cs typeface="Arial" pitchFamily="34" charset="0"/>
              </a:rPr>
              <a:t>Co by si žáci měli odnést z výuky FG?</a:t>
            </a:r>
            <a:br>
              <a:rPr lang="cs-CZ" dirty="0">
                <a:cs typeface="Arial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468193"/>
            <a:ext cx="8596668" cy="457317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Velmi obecně řečeno:</a:t>
            </a:r>
          </a:p>
          <a:p>
            <a:r>
              <a:rPr lang="cs-CZ" dirty="0"/>
              <a:t>mám-li peníze – KAM s NIMI</a:t>
            </a:r>
          </a:p>
          <a:p>
            <a:r>
              <a:rPr lang="cs-CZ" dirty="0"/>
              <a:t>nemám-li peníze – nekvalifikovaně se NEZADLUŽOVAT</a:t>
            </a:r>
          </a:p>
          <a:p>
            <a:r>
              <a:rPr lang="cs-CZ" dirty="0"/>
              <a:t>ZAJIŠŤOVAT se před riziky – např. vhodným pojištěním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Cílem není, aby člověk uměl zcela sám jednat, ale:</a:t>
            </a:r>
          </a:p>
          <a:p>
            <a:r>
              <a:rPr lang="cs-CZ" dirty="0"/>
              <a:t>poučeně jednat s finančním poradcem</a:t>
            </a:r>
          </a:p>
          <a:p>
            <a:r>
              <a:rPr lang="cs-CZ" dirty="0"/>
              <a:t>nepodlehnout běžným finančním trikům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452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Startovací témata ve výuce finanční gramotnosti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Jízda načerno</a:t>
            </a:r>
          </a:p>
          <a:p>
            <a:r>
              <a:rPr lang="cs-CZ" dirty="0"/>
              <a:t>Navyšování dluhu v různých fázích</a:t>
            </a:r>
          </a:p>
          <a:p>
            <a:r>
              <a:rPr lang="cs-CZ" dirty="0"/>
              <a:t>Nákup na splátky</a:t>
            </a:r>
          </a:p>
          <a:p>
            <a:r>
              <a:rPr lang="cs-CZ" dirty="0"/>
              <a:t>Rizika úvěrů</a:t>
            </a:r>
          </a:p>
          <a:p>
            <a:r>
              <a:rPr lang="cs-CZ" dirty="0"/>
              <a:t>Klamy reklamy</a:t>
            </a:r>
          </a:p>
          <a:p>
            <a:r>
              <a:rPr lang="cs-CZ" dirty="0"/>
              <a:t>Smlouvy / předsmluvní formuláře</a:t>
            </a:r>
          </a:p>
          <a:p>
            <a:r>
              <a:rPr lang="cs-CZ" dirty="0"/>
              <a:t>Příběhy kolem nás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7362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Některé příklady finančně negramotných lidí.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u="sng" dirty="0">
                <a:hlinkClick r:id="rId2"/>
              </a:rPr>
              <a:t>http://www.ceskatelevize.cz/ivysilani/10213556322-krotitele-dluhu/309292320110028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8416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potřebujeme finanční gramotnost?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390919"/>
            <a:ext cx="8596668" cy="46504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Podle dotazníkového šetření Ministerstva financí z roku 2016:</a:t>
            </a:r>
          </a:p>
          <a:p>
            <a:r>
              <a:rPr lang="cs-CZ" b="1" dirty="0"/>
              <a:t>2/3 dospělých se nechovají ekonomicky zodpovědně </a:t>
            </a:r>
            <a:r>
              <a:rPr lang="cs-CZ" dirty="0"/>
              <a:t>(ekonomicky zodpovědný člověk je zjednodušeně ten, který lépe využívá finanční produkty, využívá svá práva a zodpovědněji se rozhoduje ve světě financí)</a:t>
            </a:r>
          </a:p>
          <a:p>
            <a:r>
              <a:rPr lang="cs-CZ" b="1" dirty="0"/>
              <a:t>57 % domácností nesestavuje rodinný rozpočet</a:t>
            </a:r>
            <a:endParaRPr lang="cs-CZ" dirty="0"/>
          </a:p>
          <a:p>
            <a:r>
              <a:rPr lang="cs-CZ" b="1" dirty="0"/>
              <a:t>37 % </a:t>
            </a:r>
            <a:r>
              <a:rPr lang="cs-CZ" dirty="0"/>
              <a:t>respondentů </a:t>
            </a:r>
            <a:r>
              <a:rPr lang="cs-CZ" b="1" dirty="0"/>
              <a:t>si nedokáže představit, jak by řešili ztrátu hlavního příjmu </a:t>
            </a:r>
            <a:r>
              <a:rPr lang="cs-CZ" dirty="0"/>
              <a:t>jejich domácnosti</a:t>
            </a:r>
          </a:p>
          <a:p>
            <a:r>
              <a:rPr lang="cs-CZ" b="1" dirty="0"/>
              <a:t>19 % dospělých aktivně nespoří </a:t>
            </a:r>
            <a:r>
              <a:rPr lang="cs-CZ" dirty="0"/>
              <a:t>(a většina těch, co spoří, tak činí na běžném účtu nebo v hotovosti)</a:t>
            </a:r>
          </a:p>
          <a:p>
            <a:r>
              <a:rPr lang="cs-CZ" b="1" dirty="0"/>
              <a:t>15 % domácností nepokryje své životní náklady </a:t>
            </a:r>
            <a:r>
              <a:rPr lang="pl-PL" b="1" dirty="0"/>
              <a:t>v případě výpadku příjmů ani po dobu jednoho měsíce</a:t>
            </a:r>
            <a:endParaRPr lang="pl-PL" dirty="0"/>
          </a:p>
          <a:p>
            <a:r>
              <a:rPr lang="cs-CZ" b="1" dirty="0"/>
              <a:t>42 % lidí nedokáže správně vypočítat úrok </a:t>
            </a:r>
            <a:r>
              <a:rPr lang="cs-CZ" dirty="0"/>
              <a:t>(formou jednoduchého úročení)</a:t>
            </a:r>
          </a:p>
          <a:p>
            <a:r>
              <a:rPr lang="cs-CZ" b="1" dirty="0"/>
              <a:t>85 % </a:t>
            </a:r>
            <a:r>
              <a:rPr lang="cs-CZ" dirty="0"/>
              <a:t>osob </a:t>
            </a:r>
            <a:r>
              <a:rPr lang="cs-CZ" b="1" dirty="0"/>
              <a:t>se spoléhá </a:t>
            </a:r>
            <a:r>
              <a:rPr lang="cs-CZ" dirty="0"/>
              <a:t>na financování jejich životních </a:t>
            </a:r>
            <a:r>
              <a:rPr lang="pl-PL" dirty="0"/>
              <a:t>nákladů </a:t>
            </a:r>
            <a:r>
              <a:rPr lang="pl-PL" b="1" dirty="0"/>
              <a:t>v důchodu na stát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37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8698" y="133082"/>
            <a:ext cx="8596668" cy="704045"/>
          </a:xfrm>
        </p:spPr>
        <p:txBody>
          <a:bodyPr/>
          <a:lstStyle/>
          <a:p>
            <a:r>
              <a:rPr lang="cs-CZ" dirty="0"/>
              <a:t>Proč potřebujeme finanční gramotnost?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2" y="747713"/>
            <a:ext cx="8306874" cy="6126894"/>
          </a:xfrm>
        </p:spPr>
      </p:pic>
    </p:spTree>
    <p:extLst>
      <p:ext uri="{BB962C8B-B14F-4D97-AF65-F5344CB8AC3E}">
        <p14:creationId xmlns:p14="http://schemas.microsoft.com/office/powerpoint/2010/main" val="1150512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1166"/>
          </a:xfrm>
        </p:spPr>
        <p:txBody>
          <a:bodyPr/>
          <a:lstStyle/>
          <a:p>
            <a:r>
              <a:rPr lang="cs-CZ" dirty="0"/>
              <a:t>Co je finanční gramotnost?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700011"/>
            <a:ext cx="8596668" cy="4341351"/>
          </a:xfrm>
        </p:spPr>
        <p:txBody>
          <a:bodyPr>
            <a:normAutofit/>
          </a:bodyPr>
          <a:lstStyle/>
          <a:p>
            <a:r>
              <a:rPr lang="cs-CZ" sz="2200" dirty="0"/>
              <a:t>Důležitost a prospěšnost finančního vzdělávání si uvědomily země OCED již před více než deseti lety (v České republice usnesením vlády č. 1594 ze 7. prosince 2005). </a:t>
            </a:r>
          </a:p>
          <a:p>
            <a:r>
              <a:rPr lang="cs-CZ" sz="2200" dirty="0"/>
              <a:t>Následně u nás vznikl </a:t>
            </a:r>
            <a:r>
              <a:rPr lang="cs-CZ" sz="2200" b="1" dirty="0"/>
              <a:t>Systém budování finanční gramotnosti </a:t>
            </a:r>
            <a:r>
              <a:rPr lang="cs-CZ" sz="2200" dirty="0"/>
              <a:t>na základních a středních školách (2007) a později i ucelená </a:t>
            </a:r>
            <a:r>
              <a:rPr lang="cs-CZ" sz="2200" b="1" dirty="0"/>
              <a:t>Národní strategie </a:t>
            </a:r>
            <a:r>
              <a:rPr lang="cs-CZ" sz="2200" dirty="0"/>
              <a:t>finančního vzdělávání (2010)</a:t>
            </a:r>
          </a:p>
          <a:p>
            <a:r>
              <a:rPr lang="cs-CZ" sz="2200" dirty="0"/>
              <a:t>V rámci Systému byly stanoveny </a:t>
            </a:r>
            <a:r>
              <a:rPr lang="cs-CZ" sz="2200" b="1" dirty="0"/>
              <a:t>Standardy </a:t>
            </a:r>
            <a:r>
              <a:rPr lang="cs-CZ" sz="2200" dirty="0"/>
              <a:t>finanční gramotnosti, ze kterých pak vycházejí požadavky Rámcových vzdělávacích programů. </a:t>
            </a:r>
          </a:p>
        </p:txBody>
      </p:sp>
    </p:spTree>
    <p:extLst>
      <p:ext uri="{BB962C8B-B14F-4D97-AF65-F5344CB8AC3E}">
        <p14:creationId xmlns:p14="http://schemas.microsoft.com/office/powerpoint/2010/main" val="336877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D966215F-517A-4871-BE22-B5B230839E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3" y="6168294"/>
            <a:ext cx="1676728" cy="412789"/>
          </a:xfrm>
        </p:spPr>
        <p:txBody>
          <a:bodyPr>
            <a:noAutofit/>
          </a:bodyPr>
          <a:lstStyle/>
          <a:p>
            <a:pPr>
              <a:lnSpc>
                <a:spcPts val="1500"/>
              </a:lnSpc>
              <a:spcBef>
                <a:spcPts val="0"/>
              </a:spcBef>
            </a:pPr>
            <a:endParaRPr lang="cs-CZ" sz="1350" b="1" baseline="300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FDB53272-B8DC-4752-BFD0-BDD498A6FA0D}"/>
              </a:ext>
            </a:extLst>
          </p:cNvPr>
          <p:cNvCxnSpPr>
            <a:cxnSpLocks/>
          </p:cNvCxnSpPr>
          <p:nvPr/>
        </p:nvCxnSpPr>
        <p:spPr>
          <a:xfrm>
            <a:off x="728980" y="168387"/>
            <a:ext cx="0" cy="685800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3">
                    <a:lumMod val="5000"/>
                    <a:lumOff val="95000"/>
                    <a:alpha val="62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7200000" scaled="0"/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Nadpis 1">
            <a:extLst>
              <a:ext uri="{FF2B5EF4-FFF2-40B4-BE49-F238E27FC236}">
                <a16:creationId xmlns:a16="http://schemas.microsoft.com/office/drawing/2014/main" id="{60974382-8A67-4BDF-B14D-6CBFD68E85F3}"/>
              </a:ext>
            </a:extLst>
          </p:cNvPr>
          <p:cNvSpPr txBox="1">
            <a:spLocks/>
          </p:cNvSpPr>
          <p:nvPr/>
        </p:nvSpPr>
        <p:spPr>
          <a:xfrm>
            <a:off x="2650067" y="846519"/>
            <a:ext cx="8908355" cy="6623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Nadpis 1">
            <a:extLst>
              <a:ext uri="{FF2B5EF4-FFF2-40B4-BE49-F238E27FC236}">
                <a16:creationId xmlns:a16="http://schemas.microsoft.com/office/drawing/2014/main" id="{5A36F31B-4613-4179-8C6D-63B2A24AD3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0422" y="1417638"/>
            <a:ext cx="8789342" cy="5126762"/>
          </a:xfrm>
        </p:spPr>
        <p:txBody>
          <a:bodyPr anchor="t" anchorCtr="0">
            <a:normAutofit/>
          </a:bodyPr>
          <a:lstStyle/>
          <a:p>
            <a:pPr algn="l">
              <a:lnSpc>
                <a:spcPct val="100000"/>
              </a:lnSpc>
            </a:pPr>
            <a:br>
              <a:rPr lang="cs-CZ" sz="18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cs-CZ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Zahnutá šipka doprava 14">
            <a:extLst>
              <a:ext uri="{FF2B5EF4-FFF2-40B4-BE49-F238E27FC236}">
                <a16:creationId xmlns:a16="http://schemas.microsoft.com/office/drawing/2014/main" id="{DC1353AF-E939-4918-98C6-A20A70742FF2}"/>
              </a:ext>
            </a:extLst>
          </p:cNvPr>
          <p:cNvSpPr/>
          <p:nvPr/>
        </p:nvSpPr>
        <p:spPr>
          <a:xfrm rot="18799600">
            <a:off x="4448150" y="5509253"/>
            <a:ext cx="516105" cy="1576856"/>
          </a:xfrm>
          <a:prstGeom prst="curvedRightArrow">
            <a:avLst>
              <a:gd name="adj1" fmla="val 25000"/>
              <a:gd name="adj2" fmla="val 46641"/>
              <a:gd name="adj3" fmla="val 25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2" name="Zahnutá šipka doprava 11">
            <a:extLst>
              <a:ext uri="{FF2B5EF4-FFF2-40B4-BE49-F238E27FC236}">
                <a16:creationId xmlns:a16="http://schemas.microsoft.com/office/drawing/2014/main" id="{8FD9E3F5-B32C-441C-B06E-524B24CF262B}"/>
              </a:ext>
            </a:extLst>
          </p:cNvPr>
          <p:cNvSpPr/>
          <p:nvPr/>
        </p:nvSpPr>
        <p:spPr>
          <a:xfrm rot="18799600">
            <a:off x="2752301" y="4459411"/>
            <a:ext cx="678874" cy="1895901"/>
          </a:xfrm>
          <a:prstGeom prst="curvedRightArrow">
            <a:avLst>
              <a:gd name="adj1" fmla="val 25000"/>
              <a:gd name="adj2" fmla="val 46641"/>
              <a:gd name="adj3" fmla="val 25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3" name="Zahnutá šipka nahoru 10">
            <a:extLst>
              <a:ext uri="{FF2B5EF4-FFF2-40B4-BE49-F238E27FC236}">
                <a16:creationId xmlns:a16="http://schemas.microsoft.com/office/drawing/2014/main" id="{38A2F053-61B7-482F-A964-A2CB1F4B298F}"/>
              </a:ext>
            </a:extLst>
          </p:cNvPr>
          <p:cNvSpPr/>
          <p:nvPr/>
        </p:nvSpPr>
        <p:spPr>
          <a:xfrm rot="4010059">
            <a:off x="674278" y="3238352"/>
            <a:ext cx="1916929" cy="1392848"/>
          </a:xfrm>
          <a:prstGeom prst="curved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E3A728F0-292C-4C6D-BC7E-4096C3D2B629}"/>
              </a:ext>
            </a:extLst>
          </p:cNvPr>
          <p:cNvSpPr txBox="1">
            <a:spLocks/>
          </p:cNvSpPr>
          <p:nvPr/>
        </p:nvSpPr>
        <p:spPr>
          <a:xfrm>
            <a:off x="850006" y="274638"/>
            <a:ext cx="11061578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600" dirty="0">
                <a:solidFill>
                  <a:schemeClr val="accent1"/>
                </a:solidFill>
              </a:rPr>
              <a:t>Historie finančního vzdělávání v ČR 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22BA55A5-0716-4AF8-BA75-652AEDD3A28B}"/>
              </a:ext>
            </a:extLst>
          </p:cNvPr>
          <p:cNvSpPr txBox="1"/>
          <p:nvPr/>
        </p:nvSpPr>
        <p:spPr>
          <a:xfrm>
            <a:off x="1353597" y="1928802"/>
            <a:ext cx="89535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2005 – Usnesení vlády ČR č. 1594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4D948E35-FD35-4336-8E06-4165E621BD1D}"/>
              </a:ext>
            </a:extLst>
          </p:cNvPr>
          <p:cNvSpPr txBox="1"/>
          <p:nvPr/>
        </p:nvSpPr>
        <p:spPr>
          <a:xfrm>
            <a:off x="1428716" y="2500306"/>
            <a:ext cx="9525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2007 – </a:t>
            </a: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Systém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budování finanční gramotnosti (SBFG) na ZŠ a SŠ 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2891A559-6C96-455C-8102-5CE1DA115521}"/>
              </a:ext>
            </a:extLst>
          </p:cNvPr>
          <p:cNvSpPr txBox="1"/>
          <p:nvPr/>
        </p:nvSpPr>
        <p:spPr>
          <a:xfrm>
            <a:off x="1570636" y="3071810"/>
            <a:ext cx="9620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2010 – </a:t>
            </a: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Národní strategie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finančního vzdělávání (NSFV); </a:t>
            </a:r>
          </a:p>
          <a:p>
            <a:r>
              <a:rPr lang="cs-CZ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           v gesci Ministerstva financí ve spolupráci s MPO a MŠMT.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30127517-60AB-4AA2-AD2F-46CB9E720331}"/>
              </a:ext>
            </a:extLst>
          </p:cNvPr>
          <p:cNvSpPr txBox="1"/>
          <p:nvPr/>
        </p:nvSpPr>
        <p:spPr>
          <a:xfrm>
            <a:off x="3761400" y="5224059"/>
            <a:ext cx="5238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Rámcový vzdělávací program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340A2937-0654-4499-8726-6A7BFEDB93E7}"/>
              </a:ext>
            </a:extLst>
          </p:cNvPr>
          <p:cNvSpPr txBox="1"/>
          <p:nvPr/>
        </p:nvSpPr>
        <p:spPr>
          <a:xfrm>
            <a:off x="5476869" y="6097626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ŠVP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ACBD56C3-D744-411A-BAB5-96880775212A}"/>
              </a:ext>
            </a:extLst>
          </p:cNvPr>
          <p:cNvSpPr txBox="1"/>
          <p:nvPr/>
        </p:nvSpPr>
        <p:spPr>
          <a:xfrm>
            <a:off x="3091738" y="4566227"/>
            <a:ext cx="7524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Od září 2013 jsou školy povinny tyto standardy začlenit do ŠVP 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3DB47C2B-507B-4BCD-B27B-2C7607EAA527}"/>
              </a:ext>
            </a:extLst>
          </p:cNvPr>
          <p:cNvSpPr txBox="1"/>
          <p:nvPr/>
        </p:nvSpPr>
        <p:spPr>
          <a:xfrm>
            <a:off x="1195593" y="1508913"/>
            <a:ext cx="6667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2003 – OECD: </a:t>
            </a:r>
            <a:r>
              <a:rPr lang="cs-CZ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Financial</a:t>
            </a:r>
            <a:r>
              <a:rPr lang="cs-CZ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Education</a:t>
            </a:r>
            <a:r>
              <a:rPr lang="cs-CZ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Project 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EE372D88-F597-4D6A-BF94-56531B068D95}"/>
              </a:ext>
            </a:extLst>
          </p:cNvPr>
          <p:cNvSpPr/>
          <p:nvPr/>
        </p:nvSpPr>
        <p:spPr>
          <a:xfrm>
            <a:off x="2446274" y="4012919"/>
            <a:ext cx="87446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Standardy finanční gramotnosti (nové standardy od r. 2017)</a:t>
            </a:r>
            <a:endParaRPr lang="cs-CZ" sz="20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036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 finanční gramotnosti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674255"/>
            <a:ext cx="8596668" cy="43671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Národní strategie finančního vzdělávání (NSFV) přináší definici FG. Zkráceně to znamená toto:</a:t>
            </a:r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2400" b="1" i="1" dirty="0"/>
              <a:t>Finanční gramotnost je souhrn znalostí, dovedností a postojů, nezbytných </a:t>
            </a:r>
            <a:r>
              <a:rPr lang="cs-CZ" sz="2400" b="1" i="1" dirty="0">
                <a:solidFill>
                  <a:srgbClr val="92D050"/>
                </a:solidFill>
              </a:rPr>
              <a:t>k dosažení finanční prosperity </a:t>
            </a:r>
            <a:r>
              <a:rPr lang="cs-CZ" sz="2400" b="1" i="1" dirty="0"/>
              <a:t>prostřednictvím zodpovědného finančního rozhodování.</a:t>
            </a:r>
          </a:p>
          <a:p>
            <a:pPr marL="0" indent="0">
              <a:buNone/>
            </a:pPr>
            <a:endParaRPr lang="cs-CZ" sz="2400" dirty="0"/>
          </a:p>
          <a:p>
            <a:pPr marL="0" indent="0" algn="ctr">
              <a:buNone/>
            </a:pPr>
            <a:r>
              <a:rPr lang="cs-CZ" sz="2200" i="1" dirty="0"/>
              <a:t>Finanční gramotnost jako součást ekonomické gramotnosti formuje znalosti, dovednosti a hodnotové postoje, které by měl občan mít, aby se dokázal uplatnit v současné společnosti. </a:t>
            </a:r>
            <a:endParaRPr lang="cs-CZ" sz="22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2832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0456" y="261871"/>
            <a:ext cx="9350061" cy="1320800"/>
          </a:xfrm>
        </p:spPr>
        <p:txBody>
          <a:bodyPr>
            <a:normAutofit/>
          </a:bodyPr>
          <a:lstStyle/>
          <a:p>
            <a:r>
              <a:rPr lang="cs-CZ" sz="2400" dirty="0"/>
              <a:t>Finanční gramotnost se zabývá rozsáhlou oblastí osobních financí, a proto se rozděluje do několika specifických oblastí: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1972" y="1120462"/>
            <a:ext cx="8952030" cy="5563673"/>
          </a:xfrm>
        </p:spPr>
        <p:txBody>
          <a:bodyPr>
            <a:normAutofit/>
          </a:bodyPr>
          <a:lstStyle/>
          <a:p>
            <a:pPr lvl="0"/>
            <a:r>
              <a:rPr lang="cs-CZ" b="1" u="sng" dirty="0"/>
              <a:t>rozpočtová gramotnost</a:t>
            </a:r>
            <a:r>
              <a:rPr lang="cs-CZ" u="sng" dirty="0"/>
              <a:t> </a:t>
            </a:r>
            <a:r>
              <a:rPr lang="cs-CZ" dirty="0"/>
              <a:t>je schopnost spravovat osobní nebo rodinný rozpočet a zároveň dělat správná finanční rozhodnutí v různých situacích. Rozpočtová gramotnost zahrnuje vedle výše popsané obecné složky také dvě složky specializované: správu finančních aktiv (např. vkladů, investic a pojištění) a správu finančních závazků (např. úvěrů nebo leasingu)</a:t>
            </a:r>
          </a:p>
          <a:p>
            <a:pPr lvl="0"/>
            <a:r>
              <a:rPr lang="cs-CZ" b="1" u="sng" dirty="0"/>
              <a:t>cenová gramotnost</a:t>
            </a:r>
            <a:r>
              <a:rPr lang="cs-CZ" u="sng" dirty="0"/>
              <a:t> </a:t>
            </a:r>
            <a:r>
              <a:rPr lang="cs-CZ" dirty="0"/>
              <a:t>představují kompetence nezbytné pro porozumění cenovým mechanismům a inflaci,</a:t>
            </a:r>
          </a:p>
          <a:p>
            <a:pPr lvl="0"/>
            <a:r>
              <a:rPr lang="cs-CZ" b="1" u="sng" dirty="0"/>
              <a:t>peněžní gramotnost</a:t>
            </a:r>
            <a:r>
              <a:rPr lang="cs-CZ" u="sng" dirty="0"/>
              <a:t> </a:t>
            </a:r>
            <a:r>
              <a:rPr lang="cs-CZ" dirty="0"/>
              <a:t>je schopnost spravovat hotovostní a bezhotovostní peníze, provádět transakce s nimi, a dále spravovat peněžní nástroje,</a:t>
            </a:r>
          </a:p>
          <a:p>
            <a:pPr lvl="0"/>
            <a:r>
              <a:rPr lang="cs-CZ" b="1" u="sng" dirty="0"/>
              <a:t>numerická gramotnost </a:t>
            </a:r>
            <a:r>
              <a:rPr lang="cs-CZ" dirty="0"/>
              <a:t>je schopnost využít matematické dovednosti k řešení numerických úloh spojených s financemi,</a:t>
            </a:r>
          </a:p>
          <a:p>
            <a:pPr lvl="0"/>
            <a:r>
              <a:rPr lang="cs-CZ" b="1" u="sng" dirty="0"/>
              <a:t>informační gramotnost</a:t>
            </a:r>
            <a:r>
              <a:rPr lang="cs-CZ" u="sng" dirty="0"/>
              <a:t> </a:t>
            </a:r>
            <a:r>
              <a:rPr lang="cs-CZ" dirty="0"/>
              <a:t>obsahuje orientaci v dostupných informacích a schopnost tyto informace najít a správě využít,</a:t>
            </a:r>
          </a:p>
          <a:p>
            <a:pPr lvl="0"/>
            <a:r>
              <a:rPr lang="cs-CZ" b="1" u="sng" dirty="0"/>
              <a:t>právní gramotnost</a:t>
            </a:r>
            <a:r>
              <a:rPr lang="cs-CZ" u="sng" dirty="0"/>
              <a:t> </a:t>
            </a:r>
            <a:r>
              <a:rPr lang="cs-CZ" dirty="0"/>
              <a:t>je schopnost orientace v právním systému, přehled o právech a povinnostech a také možnostech, kam se obrátit o pomoc.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384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4349"/>
          </a:xfrm>
        </p:spPr>
        <p:txBody>
          <a:bodyPr/>
          <a:lstStyle/>
          <a:p>
            <a:r>
              <a:rPr lang="cs-CZ" dirty="0"/>
              <a:t>Standardy finanční gramotnosti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481071"/>
            <a:ext cx="8596668" cy="4560292"/>
          </a:xfrm>
        </p:spPr>
        <p:txBody>
          <a:bodyPr/>
          <a:lstStyle/>
          <a:p>
            <a:r>
              <a:rPr lang="cs-CZ" dirty="0"/>
              <a:t>Součástí Systému budování finanční gramotnosti na ZŠ a SŠ jsou tzv. </a:t>
            </a:r>
            <a:r>
              <a:rPr lang="cs-CZ" b="1" dirty="0"/>
              <a:t>Standardy finanční gramotnosti.</a:t>
            </a:r>
            <a:endParaRPr lang="cs-CZ" dirty="0"/>
          </a:p>
          <a:p>
            <a:r>
              <a:rPr lang="cs-CZ" dirty="0"/>
              <a:t>Jsou zdrojem pro Rámcové vzdělávací programy (RVP).</a:t>
            </a:r>
          </a:p>
          <a:p>
            <a:r>
              <a:rPr lang="cs-CZ" dirty="0"/>
              <a:t>Ve Standardech je určeno, co by měl z hlediska finanční gramotnosti umět absolvent daného stupně vzdělání (ZŠ 1. a 2. stupeň / SŠ).</a:t>
            </a:r>
          </a:p>
          <a:p>
            <a:pPr>
              <a:buNone/>
            </a:pPr>
            <a:r>
              <a:rPr lang="cs-CZ" dirty="0"/>
              <a:t>4 okruhy:</a:t>
            </a:r>
          </a:p>
          <a:p>
            <a:r>
              <a:rPr lang="cs-CZ" dirty="0">
                <a:solidFill>
                  <a:srgbClr val="DF2540"/>
                </a:solidFill>
              </a:rPr>
              <a:t>Peníze - Nakupování a placení</a:t>
            </a:r>
          </a:p>
          <a:p>
            <a:r>
              <a:rPr lang="cs-CZ" dirty="0">
                <a:solidFill>
                  <a:srgbClr val="DF2540"/>
                </a:solidFill>
              </a:rPr>
              <a:t>Hospodaření domácnosti</a:t>
            </a:r>
          </a:p>
          <a:p>
            <a:r>
              <a:rPr lang="cs-CZ" dirty="0">
                <a:solidFill>
                  <a:srgbClr val="DF2540"/>
                </a:solidFill>
              </a:rPr>
              <a:t>Přebytek rozpočtu domácnosti</a:t>
            </a:r>
          </a:p>
          <a:p>
            <a:r>
              <a:rPr lang="cs-CZ" dirty="0">
                <a:solidFill>
                  <a:srgbClr val="DF2540"/>
                </a:solidFill>
              </a:rPr>
              <a:t>Schodek rozpočtu domácnosti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792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zeta">
  <a:themeElements>
    <a:clrScheme name="Fialová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6899</TotalTime>
  <Words>1605</Words>
  <Application>Microsoft Office PowerPoint</Application>
  <PresentationFormat>Širokoúhlá obrazovka</PresentationFormat>
  <Paragraphs>207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Times New Roman</vt:lpstr>
      <vt:lpstr>Trebuchet MS</vt:lpstr>
      <vt:lpstr>Wingdings 3</vt:lpstr>
      <vt:lpstr>Fazeta</vt:lpstr>
      <vt:lpstr>Didaktika finančního vzdělávání</vt:lpstr>
      <vt:lpstr>Proč je finanční vzdělávání důležité?</vt:lpstr>
      <vt:lpstr>Proč potřebujeme finanční gramotnost?</vt:lpstr>
      <vt:lpstr>Proč potřebujeme finanční gramotnost?</vt:lpstr>
      <vt:lpstr>Co je finanční gramotnost?</vt:lpstr>
      <vt:lpstr> </vt:lpstr>
      <vt:lpstr>Definice finanční gramotnosti</vt:lpstr>
      <vt:lpstr>Finanční gramotnost se zabývá rozsáhlou oblastí osobních financí, a proto se rozděluje do několika specifických oblastí:</vt:lpstr>
      <vt:lpstr>Standardy finanční gramotnosti</vt:lpstr>
      <vt:lpstr> </vt:lpstr>
      <vt:lpstr>Standardy finanční gramotnosti</vt:lpstr>
      <vt:lpstr>Standardy finanční gramotnosti</vt:lpstr>
      <vt:lpstr>Standardy finanční gramotnosti</vt:lpstr>
      <vt:lpstr>Je toto finančně gramotný člověk?</vt:lpstr>
      <vt:lpstr>Jaký je finančně gramotný člověk?</vt:lpstr>
      <vt:lpstr>RVP základního vzdělávání</vt:lpstr>
      <vt:lpstr>RVP středního vzdělávání - gymnázia</vt:lpstr>
      <vt:lpstr>RVP středního vzdělávání – SOŠ (obory M)</vt:lpstr>
      <vt:lpstr>RVP středního vzdělávání – SOU (obory H)</vt:lpstr>
      <vt:lpstr>RVP středního vzdělávání – Nástavby (obory L)</vt:lpstr>
      <vt:lpstr>Jak lze zařadit FG do výuky</vt:lpstr>
      <vt:lpstr>Co by si žáci měli odnést z výuky FG? </vt:lpstr>
      <vt:lpstr>Startovací témata ve výuce finanční gramotnosti</vt:lpstr>
      <vt:lpstr>Některé příklady finančně negramotných lidí.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Didaktika FG</dc:title>
  <dc:creator>Michal Škerle</dc:creator>
  <cp:lastModifiedBy>skerle@podaneruce.cz.</cp:lastModifiedBy>
  <cp:revision>176</cp:revision>
  <dcterms:created xsi:type="dcterms:W3CDTF">2016-10-20T12:11:05Z</dcterms:created>
  <dcterms:modified xsi:type="dcterms:W3CDTF">2022-04-08T05:05:36Z</dcterms:modified>
</cp:coreProperties>
</file>