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5" r:id="rId11"/>
    <p:sldId id="268" r:id="rId12"/>
    <p:sldId id="269" r:id="rId13"/>
    <p:sldId id="270" r:id="rId14"/>
    <p:sldId id="271" r:id="rId15"/>
    <p:sldId id="272" r:id="rId16"/>
    <p:sldId id="275" r:id="rId17"/>
    <p:sldId id="276" r:id="rId18"/>
    <p:sldId id="273" r:id="rId19"/>
    <p:sldId id="274" r:id="rId20"/>
    <p:sldId id="280" r:id="rId21"/>
    <p:sldId id="278" r:id="rId22"/>
    <p:sldId id="277" r:id="rId23"/>
    <p:sldId id="279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8" d="100"/>
          <a:sy n="68" d="100"/>
        </p:scale>
        <p:origin x="612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2309864"/>
            <a:ext cx="11361600" cy="1330347"/>
          </a:xfrm>
        </p:spPr>
        <p:txBody>
          <a:bodyPr/>
          <a:lstStyle/>
          <a:p>
            <a:r>
              <a:rPr lang="cs-CZ" sz="4800" dirty="0"/>
              <a:t>Občan a právo</a:t>
            </a:r>
            <a:br>
              <a:rPr lang="cs-CZ" sz="4800" dirty="0"/>
            </a:br>
            <a:r>
              <a:rPr lang="cs-CZ" sz="4000" dirty="0"/>
              <a:t>Úvodní seminář</a:t>
            </a:r>
            <a:endParaRPr lang="cs-CZ" sz="48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499" y="4084224"/>
            <a:ext cx="11361600" cy="849881"/>
          </a:xfrm>
        </p:spPr>
        <p:txBody>
          <a:bodyPr/>
          <a:lstStyle/>
          <a:p>
            <a:r>
              <a:rPr lang="cs-CZ" sz="2800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sz="2800" dirty="0">
                <a:solidFill>
                  <a:schemeClr val="tx2"/>
                </a:solidFill>
              </a:rPr>
              <a:t>jarní semestr 2022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D232725-AF53-45F2-AFAC-CD3B12933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1861" y="700570"/>
            <a:ext cx="2848848" cy="500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A4F1B3-FDF0-4450-80D4-B7EF4134F5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75ADC6-7106-47FF-BD08-BACE556F33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ED4115-279E-49B7-A857-4B1B8443F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Právo kolem nás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E034E03F-639F-41AC-8EC0-631124FF48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7989" y="1597036"/>
            <a:ext cx="3092290" cy="439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158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3AB4CE-88A5-43C8-BEE0-151B662335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13C582-2ACA-4BC4-A024-5B333E1EC1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40CDE90B-9DDF-4B31-8BC0-C6D8B70CA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Chammurapiho</a:t>
            </a:r>
            <a:r>
              <a:rPr lang="cs-CZ" dirty="0"/>
              <a:t> zákoník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CE38D49A-972C-49ED-A333-724B14AA25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0733" y="1774546"/>
            <a:ext cx="3185488" cy="436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95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9C6903-E0D8-4550-8DD7-32A2795414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1BCF51-FA76-496E-B286-F1B45E8D61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470149-3017-4D38-A736-0F3EE7F8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Popravčí zeď</a:t>
            </a:r>
          </a:p>
        </p:txBody>
      </p:sp>
      <p:pic>
        <p:nvPicPr>
          <p:cNvPr id="2050" name="Picture 2" descr="Wall | Free stock photos - Rgbstock - Free stock images | mzacha | July -  23 - 2011 (56)">
            <a:extLst>
              <a:ext uri="{FF2B5EF4-FFF2-40B4-BE49-F238E27FC236}">
                <a16:creationId xmlns:a16="http://schemas.microsoft.com/office/drawing/2014/main" id="{2E2BB7A2-1CD2-4A0A-88DD-98A109C97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317" y="1542638"/>
            <a:ext cx="5715000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843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7748F2-A02E-4B40-BA48-D0F6FE0494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830DE9-6799-4671-A494-79934EC923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3B78E2-0160-4A86-B912-5D68C4545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Paris </a:t>
            </a:r>
            <a:r>
              <a:rPr lang="cs-CZ" dirty="0" err="1"/>
              <a:t>Hilton</a:t>
            </a:r>
            <a:endParaRPr lang="cs-CZ" dirty="0"/>
          </a:p>
        </p:txBody>
      </p:sp>
      <p:pic>
        <p:nvPicPr>
          <p:cNvPr id="3074" name="Picture 2" descr="Paris Hilton v roce 2009">
            <a:extLst>
              <a:ext uri="{FF2B5EF4-FFF2-40B4-BE49-F238E27FC236}">
                <a16:creationId xmlns:a16="http://schemas.microsoft.com/office/drawing/2014/main" id="{380FF533-D1A7-4044-9397-055658C77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932" y="1781566"/>
            <a:ext cx="2586136" cy="388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414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4F44AA-7D35-4BFC-B1F0-0B76E48C3F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0520F1-7B53-49CA-ACCF-F0F8608005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5010DB-7FB0-4B4B-BD4A-BFF956CBF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Výhybky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CDBF2E1-AB15-49C6-9448-78607CB7D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7289" y="1919899"/>
            <a:ext cx="4817421" cy="320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822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D50B39-CEF7-44A0-B55B-3A1C7778BF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1B703-85B1-4106-BA8F-1832DCB4EC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7DFF7C-49EE-43C2-B178-DBC8A9C9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Teror</a:t>
            </a:r>
          </a:p>
        </p:txBody>
      </p:sp>
      <p:pic>
        <p:nvPicPr>
          <p:cNvPr id="5122" name="Picture 2" descr="Letadla | charter advisory">
            <a:extLst>
              <a:ext uri="{FF2B5EF4-FFF2-40B4-BE49-F238E27FC236}">
                <a16:creationId xmlns:a16="http://schemas.microsoft.com/office/drawing/2014/main" id="{F52A9347-D9F7-4786-B912-63814707B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047" y="1847040"/>
            <a:ext cx="6217865" cy="352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790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0FB82D-7A6F-451D-8FE7-F6AB41453D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7E69E5-E817-487C-BF18-BB4577BA6B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F5F50B-6177-489A-8E16-8B1DF9B72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Obchod s lidskými orgány</a:t>
            </a:r>
          </a:p>
        </p:txBody>
      </p:sp>
      <p:pic>
        <p:nvPicPr>
          <p:cNvPr id="1026" name="Picture 2" descr="Tajná zpráva: Albánci svědčí o obchodu s orgány – Nová republika">
            <a:extLst>
              <a:ext uri="{FF2B5EF4-FFF2-40B4-BE49-F238E27FC236}">
                <a16:creationId xmlns:a16="http://schemas.microsoft.com/office/drawing/2014/main" id="{38937600-2230-4688-893C-20D178B32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773" y="1830835"/>
            <a:ext cx="6056454" cy="3391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417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038706-D779-4114-A807-6FB7E38D8C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748309-E3DC-4ACC-B016-0D7433B03F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570A2A-0B45-40A0-A874-989C2A74A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Spravedlnost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DC8CC8C-39B4-4BAF-968E-1BD7C9A21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8915" y="1921888"/>
            <a:ext cx="6054169" cy="339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520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173C0D0-688B-4CD3-859C-B48EBEF192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C1239B-D7BA-4F6D-A272-5E470B1857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A3C8A9BD-D721-434B-A4CF-689A95E4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405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BF0ADC5-650E-4081-8D07-88C16DCB92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181CAE-8CE3-4D96-B227-10D4851553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D228E4-1CF9-4C44-B2BE-326546EB1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 právo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9385286-84E1-4D75-80CE-037B1CC7A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65983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ve společnosti – společenské vztahy – potřeba regulovat</a:t>
            </a:r>
          </a:p>
          <a:p>
            <a:pPr>
              <a:lnSpc>
                <a:spcPct val="150000"/>
              </a:lnSpc>
            </a:pPr>
            <a:r>
              <a:rPr lang="cs-CZ" dirty="0"/>
              <a:t>co je dovolené, zakázané či přikázané</a:t>
            </a:r>
          </a:p>
          <a:p>
            <a:pPr>
              <a:lnSpc>
                <a:spcPct val="150000"/>
              </a:lnSpc>
            </a:pPr>
            <a:r>
              <a:rPr lang="cs-CZ" dirty="0"/>
              <a:t>vznikají pravidla chování – právní normy – obecně závazné </a:t>
            </a:r>
          </a:p>
          <a:p>
            <a:pPr>
              <a:lnSpc>
                <a:spcPct val="150000"/>
              </a:lnSpc>
            </a:pPr>
            <a:r>
              <a:rPr lang="cs-CZ" dirty="0"/>
              <a:t>stanovuje a </a:t>
            </a:r>
            <a:r>
              <a:rPr lang="cs-CZ" dirty="0">
                <a:solidFill>
                  <a:schemeClr val="tx2"/>
                </a:solidFill>
              </a:rPr>
              <a:t>vynucuje</a:t>
            </a:r>
            <a:r>
              <a:rPr lang="cs-CZ" dirty="0"/>
              <a:t> stát (vs. morální či náboženská pravidla)</a:t>
            </a:r>
            <a:endParaRPr lang="en-US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982401B-018D-4110-B5D0-FB79C6A38022}"/>
              </a:ext>
            </a:extLst>
          </p:cNvPr>
          <p:cNvSpPr txBox="1"/>
          <p:nvPr/>
        </p:nvSpPr>
        <p:spPr>
          <a:xfrm>
            <a:off x="2625754" y="4689754"/>
            <a:ext cx="7675927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soubor pravidel chování, která regulují společenské vztahy, přičemž nerespektování pravidel lze vynutit prostřednictvím státní moci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24754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3BBC23-4055-4A40-AEB2-EA03AEEA52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6EFDBB-7702-4362-A39E-50CB5A4F4A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18014BF-236C-4DE4-8AA6-69B72F410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</a:t>
            </a:r>
          </a:p>
        </p:txBody>
      </p:sp>
    </p:spTree>
    <p:extLst>
      <p:ext uri="{BB962C8B-B14F-4D97-AF65-F5344CB8AC3E}">
        <p14:creationId xmlns:p14="http://schemas.microsoft.com/office/powerpoint/2010/main" val="321476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E3E8716-5DB8-49E0-BB4D-62CBF1BA6D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FA9D7D-44FF-4D32-A8D4-C0FBF19A32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AD96C3-1E51-4A68-B2D6-E2F1172CB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Každý stát má svoje právo:</a:t>
            </a:r>
            <a:br>
              <a:rPr lang="cs-CZ" dirty="0"/>
            </a:br>
            <a:r>
              <a:rPr lang="cs-CZ" dirty="0"/>
              <a:t>příklad manželství</a:t>
            </a:r>
          </a:p>
        </p:txBody>
      </p:sp>
      <p:pic>
        <p:nvPicPr>
          <p:cNvPr id="4098" name="Picture 2" descr="Největší rozvodové omyly, které konec manželství zkreslují - Bety.cz">
            <a:extLst>
              <a:ext uri="{FF2B5EF4-FFF2-40B4-BE49-F238E27FC236}">
                <a16:creationId xmlns:a16="http://schemas.microsoft.com/office/drawing/2014/main" id="{72C1C91F-36FE-4B1E-BC06-AF07D3E3A6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350" y="2254898"/>
            <a:ext cx="3974420" cy="2976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228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C36CB8-E3A6-43CD-AEB0-13EBFB6094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A87F2F-3E39-4944-80A1-80586E8E9A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2EBCD7-3979-4C05-B33C-5171FDB66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Právo kolem nás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FCEA7E-D2A5-47BF-8C55-2DABF9AD5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48183"/>
            <a:ext cx="10753200" cy="768394"/>
          </a:xfrm>
        </p:spPr>
        <p:txBody>
          <a:bodyPr/>
          <a:lstStyle/>
          <a:p>
            <a:pPr marL="72000" indent="0" algn="ctr">
              <a:buNone/>
            </a:pPr>
            <a:r>
              <a:rPr lang="cs-CZ" b="1" i="1" dirty="0"/>
              <a:t>Uzavřeli jste tento měsíc / tento týden / dnes smlouvu?</a:t>
            </a:r>
          </a:p>
        </p:txBody>
      </p:sp>
      <p:pic>
        <p:nvPicPr>
          <p:cNvPr id="2050" name="Picture 2" descr="otaznik-s-postavickou-cloveka-do-ctverce | Remax ACE">
            <a:extLst>
              <a:ext uri="{FF2B5EF4-FFF2-40B4-BE49-F238E27FC236}">
                <a16:creationId xmlns:a16="http://schemas.microsoft.com/office/drawing/2014/main" id="{191D4189-815F-4C66-8CDD-BC070F370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254" y="3311436"/>
            <a:ext cx="2826564" cy="282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727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C2CF9A-4732-48B6-B031-F39EAA9AF6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CC3C3C-D49F-476D-BC2E-8F3DD701FF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732DFF-0ED9-4612-9790-F5B90378A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Příště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48F2182-38D2-4FBF-B125-7CE89752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6227555" cy="4139998"/>
          </a:xfrm>
        </p:spPr>
        <p:txBody>
          <a:bodyPr/>
          <a:lstStyle/>
          <a:p>
            <a:pPr marL="72000" indent="0">
              <a:buNone/>
            </a:pPr>
            <a:r>
              <a:rPr lang="cs-CZ" i="1" dirty="0"/>
              <a:t>Už trochu více teorie.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Právo – morálka – spravedlnost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Právo – nárok – povinnost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Dělení práva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dirty="0"/>
              <a:t>Právo subjektivní a objektivní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dirty="0"/>
              <a:t>Právo soukromé a veřejné 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dirty="0"/>
              <a:t>Právo hmotné a procesní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Základní přehled právních odvětví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Když bude čas – právní norma.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  <p:pic>
        <p:nvPicPr>
          <p:cNvPr id="3074" name="Picture 2" descr="Střet pravidel tzv. insolvenčního nařízení a nařízení Brusel I | Právní  prostor">
            <a:extLst>
              <a:ext uri="{FF2B5EF4-FFF2-40B4-BE49-F238E27FC236}">
                <a16:creationId xmlns:a16="http://schemas.microsoft.com/office/drawing/2014/main" id="{64830A05-C89B-422C-86E7-03D7D16B5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370" y="2256124"/>
            <a:ext cx="3729483" cy="234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779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05DAB0B-16A4-4C9B-B402-1FE983AB1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526" y="4781436"/>
            <a:ext cx="11361600" cy="698497"/>
          </a:xfrm>
        </p:spPr>
        <p:txBody>
          <a:bodyPr/>
          <a:lstStyle/>
          <a:p>
            <a:r>
              <a:rPr lang="cs-CZ" dirty="0"/>
              <a:t>Obrázky staženy z </a:t>
            </a:r>
            <a:r>
              <a:rPr lang="cs-CZ" dirty="0" err="1"/>
              <a:t>google</a:t>
            </a:r>
            <a:r>
              <a:rPr lang="cs-CZ" dirty="0"/>
              <a:t> obrázků.</a:t>
            </a:r>
          </a:p>
        </p:txBody>
      </p:sp>
    </p:spTree>
    <p:extLst>
      <p:ext uri="{BB962C8B-B14F-4D97-AF65-F5344CB8AC3E}">
        <p14:creationId xmlns:p14="http://schemas.microsoft.com/office/powerpoint/2010/main" val="160203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71FDA2-9909-4522-BF5F-605A535AE3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23CBEC-2A93-4372-AFFF-5CFFDB11DE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D9EF58-5E4D-4509-90A2-09DBDD59B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informace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C904716-2B85-4E5E-A46A-BC78A6A3F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organizace seminářů</a:t>
            </a:r>
          </a:p>
          <a:p>
            <a:r>
              <a:rPr lang="cs-CZ" dirty="0"/>
              <a:t>interaktivní osnova</a:t>
            </a:r>
          </a:p>
          <a:p>
            <a:r>
              <a:rPr lang="cs-CZ" dirty="0"/>
              <a:t>studijní literatura</a:t>
            </a:r>
          </a:p>
          <a:p>
            <a:r>
              <a:rPr lang="cs-CZ" dirty="0"/>
              <a:t>kdy a jak mne kontaktovat</a:t>
            </a:r>
          </a:p>
          <a:p>
            <a:pPr lvl="1"/>
            <a:r>
              <a:rPr lang="cs-CZ" dirty="0"/>
              <a:t>prezenčně: středa 15:45-16:45 v kanceláři</a:t>
            </a:r>
          </a:p>
          <a:p>
            <a:pPr lvl="1"/>
            <a:r>
              <a:rPr lang="cs-CZ" dirty="0"/>
              <a:t>distančně: MS </a:t>
            </a:r>
            <a:r>
              <a:rPr lang="cs-CZ" dirty="0" err="1"/>
              <a:t>Teams</a:t>
            </a:r>
            <a:r>
              <a:rPr lang="cs-CZ" dirty="0"/>
              <a:t> kdykoliv po domluvě</a:t>
            </a:r>
          </a:p>
          <a:p>
            <a:pPr lvl="1"/>
            <a:r>
              <a:rPr lang="cs-CZ" dirty="0"/>
              <a:t>email: malachta@mail.muni.cz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DD766F7-ED1C-43E3-A5B5-BD7FE33D7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3677" y="1567576"/>
            <a:ext cx="3939006" cy="393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025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49FF2A-0DA2-449A-98AD-7D0E2ACD8D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BA6854-52F2-4B32-B0F0-9943BE1270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699982-DD8D-4D33-B7F9-9DB010180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kolokvia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1A7C84-9695-4BEA-82B0-96B803FAA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 a aktivní účast</a:t>
            </a:r>
          </a:p>
          <a:p>
            <a:pPr lvl="1"/>
            <a:r>
              <a:rPr lang="cs-CZ" dirty="0"/>
              <a:t>neúčast a omlouvání podle předpisů </a:t>
            </a:r>
            <a:r>
              <a:rPr lang="cs-CZ" dirty="0" err="1"/>
              <a:t>Ped</a:t>
            </a:r>
            <a:r>
              <a:rPr lang="cs-CZ" dirty="0"/>
              <a:t> MU a MU</a:t>
            </a:r>
          </a:p>
          <a:p>
            <a:pPr lvl="1"/>
            <a:r>
              <a:rPr lang="cs-CZ" dirty="0"/>
              <a:t>8 účastí musí být vyhodnoceno jako aktivní</a:t>
            </a:r>
          </a:p>
          <a:p>
            <a:r>
              <a:rPr lang="cs-CZ" dirty="0"/>
              <a:t>návštěva soudního jednání</a:t>
            </a:r>
          </a:p>
          <a:p>
            <a:pPr lvl="1"/>
            <a:r>
              <a:rPr lang="cs-CZ" dirty="0"/>
              <a:t>vypracování zápisu – přibližně 1 strana</a:t>
            </a:r>
          </a:p>
          <a:p>
            <a:r>
              <a:rPr lang="cs-CZ" dirty="0"/>
              <a:t>ústní kolokvium</a:t>
            </a:r>
          </a:p>
          <a:p>
            <a:pPr lvl="1"/>
            <a:r>
              <a:rPr lang="cs-CZ" dirty="0"/>
              <a:t>zodpovězení jednoho okruhu ze zveřejněných témat</a:t>
            </a:r>
          </a:p>
          <a:p>
            <a:pPr lvl="1"/>
            <a:r>
              <a:rPr lang="cs-CZ" dirty="0"/>
              <a:t>podmínkou k připuštění je splnění výše uvedeného</a:t>
            </a:r>
          </a:p>
          <a:p>
            <a:r>
              <a:rPr lang="cs-CZ" dirty="0"/>
              <a:t>hodnocení prospěl (P) – neprospěl (N)</a:t>
            </a:r>
          </a:p>
          <a:p>
            <a:r>
              <a:rPr lang="cs-CZ" dirty="0"/>
              <a:t>3 kredity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A3D0A55-2BAB-4EAA-95D2-F2D5CCD40B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475" y="1930822"/>
            <a:ext cx="2486338" cy="299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86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D1F160A-E7BA-47EA-A7A3-4F9BB21A73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AD65ED-407A-4331-B32E-05BB1A0B0E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49C8482-CFCC-4A8A-A481-AAFB0F359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„hesla“ na úvod</a:t>
            </a:r>
          </a:p>
        </p:txBody>
      </p:sp>
    </p:spTree>
    <p:extLst>
      <p:ext uri="{BB962C8B-B14F-4D97-AF65-F5344CB8AC3E}">
        <p14:creationId xmlns:p14="http://schemas.microsoft.com/office/powerpoint/2010/main" val="3648777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259A73-94FF-4E03-8729-B98985ECAB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1D74C-F000-440C-AA77-6DECBBF9F8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EEB3A2-9A84-466D-B390-8AC425BC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1290452"/>
            <a:ext cx="10753200" cy="451576"/>
          </a:xfrm>
        </p:spPr>
        <p:txBody>
          <a:bodyPr/>
          <a:lstStyle/>
          <a:p>
            <a:pPr algn="ctr"/>
            <a:r>
              <a:rPr lang="cs-CZ" sz="4800" i="1" dirty="0"/>
              <a:t>Právo je docela bordel 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B2DFCED5-EB41-41B0-82BB-000770CBAA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4254" y="2340530"/>
            <a:ext cx="4833287" cy="288254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CBBA4BE-2CBC-4AD1-980B-51632D277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3073" y="2340529"/>
            <a:ext cx="4618175" cy="287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448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C43F9F-E63A-4EA4-8FC4-D16BFAB500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CA6D31-79B3-4C22-9BC0-D9DEE14FFC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FA95DE-44F5-4759-A029-6FEA5A90F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90" y="1525651"/>
            <a:ext cx="11719419" cy="451576"/>
          </a:xfrm>
        </p:spPr>
        <p:txBody>
          <a:bodyPr/>
          <a:lstStyle/>
          <a:p>
            <a:r>
              <a:rPr lang="cs-CZ" sz="4800" i="1" dirty="0"/>
              <a:t>To, co se dnes učíme, nemusí zítra platit</a:t>
            </a:r>
          </a:p>
        </p:txBody>
      </p:sp>
      <p:pic>
        <p:nvPicPr>
          <p:cNvPr id="1026" name="Picture 2" descr="Poslanci schválili nová pravidla sněmovních voleb | ČeskéNoviny.cz">
            <a:extLst>
              <a:ext uri="{FF2B5EF4-FFF2-40B4-BE49-F238E27FC236}">
                <a16:creationId xmlns:a16="http://schemas.microsoft.com/office/drawing/2014/main" id="{A375B176-8709-49C4-BDB0-7DD5E9ABC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53" y="2391916"/>
            <a:ext cx="4712822" cy="313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562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C3E7A3-9DD3-4F10-B628-106F2CDADB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26D955-238C-4819-B850-2B1C58BD66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A6768B-ADFF-4708-BD3C-0F143BC7E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35" y="1092966"/>
            <a:ext cx="10753200" cy="451576"/>
          </a:xfrm>
        </p:spPr>
        <p:txBody>
          <a:bodyPr/>
          <a:lstStyle/>
          <a:p>
            <a:pPr algn="ctr"/>
            <a:r>
              <a:rPr lang="cs-CZ" sz="4800" i="1" dirty="0"/>
              <a:t>Barbara a Alexandr fakt ne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235E8A4-4DDC-4B63-8482-8A4A786CCE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4459" y="1772893"/>
            <a:ext cx="4533425" cy="253871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E5537F3-3AD2-48C2-AA8D-11DBF09EFA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403" y="4367262"/>
            <a:ext cx="9882231" cy="153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413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6C5E2E-C098-4F7D-A4B2-974C011DDF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9E8691-AF0C-48BE-AC41-4849EDEDB1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E6843A4-7B63-4F53-922A-ACAFA4841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Jaký je Váš vztah k právu?</a:t>
            </a:r>
          </a:p>
        </p:txBody>
      </p:sp>
      <p:pic>
        <p:nvPicPr>
          <p:cNvPr id="1026" name="Picture 2" descr="FotkyFoto_fb panáček otazník - SEO konzultant Prostějov | Martin Dřímal">
            <a:extLst>
              <a:ext uri="{FF2B5EF4-FFF2-40B4-BE49-F238E27FC236}">
                <a16:creationId xmlns:a16="http://schemas.microsoft.com/office/drawing/2014/main" id="{0FD49F53-025A-4358-9FF0-9AE680761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734" y="1307311"/>
            <a:ext cx="2632742" cy="3347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2876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411</Words>
  <Application>Microsoft Office PowerPoint</Application>
  <PresentationFormat>Širokoúhlá obrazovka</PresentationFormat>
  <Paragraphs>104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Občan a právo Úvodní seminář</vt:lpstr>
      <vt:lpstr>Organizační pokyny</vt:lpstr>
      <vt:lpstr>Obecné informace</vt:lpstr>
      <vt:lpstr>Podmínky kolokvia</vt:lpstr>
      <vt:lpstr>Tři „hesla“ na úvod</vt:lpstr>
      <vt:lpstr>Právo je docela bordel </vt:lpstr>
      <vt:lpstr>To, co se dnes učíme, nemusí zítra platit</vt:lpstr>
      <vt:lpstr>Barbara a Alexandr fakt ne</vt:lpstr>
      <vt:lpstr>Jaký je Váš vztah k právu?</vt:lpstr>
      <vt:lpstr>Právo kolem nás</vt:lpstr>
      <vt:lpstr>Chammurapiho zákoník</vt:lpstr>
      <vt:lpstr>Popravčí zeď</vt:lpstr>
      <vt:lpstr>Paris Hilton</vt:lpstr>
      <vt:lpstr>Výhybky</vt:lpstr>
      <vt:lpstr>Teror</vt:lpstr>
      <vt:lpstr>Obchod s lidskými orgány</vt:lpstr>
      <vt:lpstr>Spravedlnost</vt:lpstr>
      <vt:lpstr>Právo ?</vt:lpstr>
      <vt:lpstr>Co to je právo</vt:lpstr>
      <vt:lpstr>Každý stát má svoje právo: příklad manželství</vt:lpstr>
      <vt:lpstr>Právo kolem nás</vt:lpstr>
      <vt:lpstr>Příště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20</cp:revision>
  <cp:lastPrinted>1601-01-01T00:00:00Z</cp:lastPrinted>
  <dcterms:created xsi:type="dcterms:W3CDTF">2022-02-12T19:12:13Z</dcterms:created>
  <dcterms:modified xsi:type="dcterms:W3CDTF">2022-02-14T22:35:12Z</dcterms:modified>
</cp:coreProperties>
</file>