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8"/>
  </p:notesMasterIdLst>
  <p:handoutMasterIdLst>
    <p:handoutMasterId r:id="rId39"/>
  </p:handoutMasterIdLst>
  <p:sldIdLst>
    <p:sldId id="256" r:id="rId2"/>
    <p:sldId id="280" r:id="rId3"/>
    <p:sldId id="283" r:id="rId4"/>
    <p:sldId id="285" r:id="rId5"/>
    <p:sldId id="284" r:id="rId6"/>
    <p:sldId id="287" r:id="rId7"/>
    <p:sldId id="288" r:id="rId8"/>
    <p:sldId id="286" r:id="rId9"/>
    <p:sldId id="289" r:id="rId10"/>
    <p:sldId id="290" r:id="rId11"/>
    <p:sldId id="291" r:id="rId12"/>
    <p:sldId id="292" r:id="rId13"/>
    <p:sldId id="293" r:id="rId14"/>
    <p:sldId id="294" r:id="rId15"/>
    <p:sldId id="295" r:id="rId16"/>
    <p:sldId id="296" r:id="rId17"/>
    <p:sldId id="297" r:id="rId18"/>
    <p:sldId id="281" r:id="rId19"/>
    <p:sldId id="282" r:id="rId20"/>
    <p:sldId id="298" r:id="rId21"/>
    <p:sldId id="299" r:id="rId22"/>
    <p:sldId id="301" r:id="rId23"/>
    <p:sldId id="300" r:id="rId24"/>
    <p:sldId id="302" r:id="rId25"/>
    <p:sldId id="303" r:id="rId26"/>
    <p:sldId id="304" r:id="rId27"/>
    <p:sldId id="305" r:id="rId28"/>
    <p:sldId id="306" r:id="rId29"/>
    <p:sldId id="307" r:id="rId30"/>
    <p:sldId id="308" r:id="rId31"/>
    <p:sldId id="309" r:id="rId32"/>
    <p:sldId id="310" r:id="rId33"/>
    <p:sldId id="312" r:id="rId34"/>
    <p:sldId id="313" r:id="rId35"/>
    <p:sldId id="311" r:id="rId36"/>
    <p:sldId id="279" r:id="rId37"/>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F7300"/>
    <a:srgbClr val="91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79" autoAdjust="0"/>
    <p:restoredTop sz="95768" autoAdjust="0"/>
  </p:normalViewPr>
  <p:slideViewPr>
    <p:cSldViewPr snapToGrid="0">
      <p:cViewPr varScale="1">
        <p:scale>
          <a:sx n="68" d="100"/>
          <a:sy n="68" d="100"/>
        </p:scale>
        <p:origin x="612" y="48"/>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3E07FF-8AD2-407C-87C2-2032E1890627}"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cs-CZ"/>
        </a:p>
      </dgm:t>
    </dgm:pt>
    <dgm:pt modelId="{E7D87B71-62ED-4891-84C4-61F873967488}">
      <dgm:prSet phldrT="[Text]"/>
      <dgm:spPr/>
      <dgm:t>
        <a:bodyPr/>
        <a:lstStyle/>
        <a:p>
          <a:r>
            <a:rPr lang="cs-CZ" dirty="0"/>
            <a:t>normativnost (regulativnost) </a:t>
          </a:r>
        </a:p>
      </dgm:t>
    </dgm:pt>
    <dgm:pt modelId="{4F442D09-DC4D-408E-9503-3EF73445DCBE}" type="parTrans" cxnId="{EDFC57A2-718B-4938-8A36-761C2053C5BA}">
      <dgm:prSet/>
      <dgm:spPr/>
      <dgm:t>
        <a:bodyPr/>
        <a:lstStyle/>
        <a:p>
          <a:endParaRPr lang="cs-CZ"/>
        </a:p>
      </dgm:t>
    </dgm:pt>
    <dgm:pt modelId="{95BA388A-282B-43FD-A07F-AEBAE3E6542B}" type="sibTrans" cxnId="{EDFC57A2-718B-4938-8A36-761C2053C5BA}">
      <dgm:prSet/>
      <dgm:spPr/>
      <dgm:t>
        <a:bodyPr/>
        <a:lstStyle/>
        <a:p>
          <a:endParaRPr lang="cs-CZ"/>
        </a:p>
      </dgm:t>
    </dgm:pt>
    <dgm:pt modelId="{B128FFF9-8D3F-4A9B-A53D-B077CCB828DE}">
      <dgm:prSet phldrT="[Text]"/>
      <dgm:spPr/>
      <dgm:t>
        <a:bodyPr/>
        <a:lstStyle/>
        <a:p>
          <a:r>
            <a:rPr lang="cs-CZ" dirty="0"/>
            <a:t>obecnost</a:t>
          </a:r>
        </a:p>
      </dgm:t>
    </dgm:pt>
    <dgm:pt modelId="{DE3661B2-B8EF-409E-8D83-BB1C34A08A5C}" type="parTrans" cxnId="{698AE96C-2BD2-41D5-9689-7540E9B1A895}">
      <dgm:prSet/>
      <dgm:spPr/>
      <dgm:t>
        <a:bodyPr/>
        <a:lstStyle/>
        <a:p>
          <a:endParaRPr lang="cs-CZ"/>
        </a:p>
      </dgm:t>
    </dgm:pt>
    <dgm:pt modelId="{4FB8ED03-A9F6-4E98-B437-6F20E63A1D8B}" type="sibTrans" cxnId="{698AE96C-2BD2-41D5-9689-7540E9B1A895}">
      <dgm:prSet/>
      <dgm:spPr/>
      <dgm:t>
        <a:bodyPr/>
        <a:lstStyle/>
        <a:p>
          <a:endParaRPr lang="cs-CZ"/>
        </a:p>
      </dgm:t>
    </dgm:pt>
    <dgm:pt modelId="{7E7777A3-BA53-40A8-94A2-88E0FCB535AC}">
      <dgm:prSet phldrT="[Text]"/>
      <dgm:spPr/>
      <dgm:t>
        <a:bodyPr/>
        <a:lstStyle/>
        <a:p>
          <a:r>
            <a:rPr lang="cs-CZ" dirty="0"/>
            <a:t>vynutitelnost</a:t>
          </a:r>
        </a:p>
      </dgm:t>
    </dgm:pt>
    <dgm:pt modelId="{87986BE9-3C84-4F9F-99EB-F7FB8AA728DC}" type="parTrans" cxnId="{CBEEFE1E-BEE1-4E8C-A43A-7AC7CE015DB5}">
      <dgm:prSet/>
      <dgm:spPr/>
      <dgm:t>
        <a:bodyPr/>
        <a:lstStyle/>
        <a:p>
          <a:endParaRPr lang="cs-CZ"/>
        </a:p>
      </dgm:t>
    </dgm:pt>
    <dgm:pt modelId="{9AF11D8C-D0A8-46A3-96AF-FAAC7C71E7AA}" type="sibTrans" cxnId="{CBEEFE1E-BEE1-4E8C-A43A-7AC7CE015DB5}">
      <dgm:prSet/>
      <dgm:spPr/>
      <dgm:t>
        <a:bodyPr/>
        <a:lstStyle/>
        <a:p>
          <a:endParaRPr lang="cs-CZ"/>
        </a:p>
      </dgm:t>
    </dgm:pt>
    <dgm:pt modelId="{C639A4A9-B540-4003-A947-0E0A77AD592E}">
      <dgm:prSet/>
      <dgm:spPr/>
      <dgm:t>
        <a:bodyPr/>
        <a:lstStyle/>
        <a:p>
          <a:r>
            <a:rPr lang="cs-CZ" dirty="0"/>
            <a:t>právní závaznost</a:t>
          </a:r>
        </a:p>
      </dgm:t>
    </dgm:pt>
    <dgm:pt modelId="{71107CFC-BB01-45CD-8724-AA56DF079C58}" type="parTrans" cxnId="{0E0FB4B4-825A-442E-A2F6-A3A180EDD65D}">
      <dgm:prSet/>
      <dgm:spPr/>
      <dgm:t>
        <a:bodyPr/>
        <a:lstStyle/>
        <a:p>
          <a:endParaRPr lang="cs-CZ"/>
        </a:p>
      </dgm:t>
    </dgm:pt>
    <dgm:pt modelId="{F0BCCB18-3C77-4B0C-B9E4-578BA1C1682C}" type="sibTrans" cxnId="{0E0FB4B4-825A-442E-A2F6-A3A180EDD65D}">
      <dgm:prSet/>
      <dgm:spPr/>
      <dgm:t>
        <a:bodyPr/>
        <a:lstStyle/>
        <a:p>
          <a:endParaRPr lang="cs-CZ"/>
        </a:p>
      </dgm:t>
    </dgm:pt>
    <dgm:pt modelId="{61074B0A-3B34-495D-BF8F-98D861BA9FD1}" type="pres">
      <dgm:prSet presAssocID="{743E07FF-8AD2-407C-87C2-2032E1890627}" presName="Name0" presStyleCnt="0">
        <dgm:presLayoutVars>
          <dgm:chMax val="7"/>
          <dgm:chPref val="7"/>
          <dgm:dir/>
        </dgm:presLayoutVars>
      </dgm:prSet>
      <dgm:spPr/>
    </dgm:pt>
    <dgm:pt modelId="{AE8D50D0-6087-4666-9E46-BA5549FAA013}" type="pres">
      <dgm:prSet presAssocID="{743E07FF-8AD2-407C-87C2-2032E1890627}" presName="Name1" presStyleCnt="0"/>
      <dgm:spPr/>
    </dgm:pt>
    <dgm:pt modelId="{E828C739-C1DA-4DA5-8D46-72A0E9C87A60}" type="pres">
      <dgm:prSet presAssocID="{743E07FF-8AD2-407C-87C2-2032E1890627}" presName="cycle" presStyleCnt="0"/>
      <dgm:spPr/>
    </dgm:pt>
    <dgm:pt modelId="{E79C0813-F0EF-4CB5-8632-280455CE5941}" type="pres">
      <dgm:prSet presAssocID="{743E07FF-8AD2-407C-87C2-2032E1890627}" presName="srcNode" presStyleLbl="node1" presStyleIdx="0" presStyleCnt="4"/>
      <dgm:spPr/>
    </dgm:pt>
    <dgm:pt modelId="{BA424EB1-3C4A-467C-BB40-827F6F56F3AC}" type="pres">
      <dgm:prSet presAssocID="{743E07FF-8AD2-407C-87C2-2032E1890627}" presName="conn" presStyleLbl="parChTrans1D2" presStyleIdx="0" presStyleCnt="1"/>
      <dgm:spPr/>
    </dgm:pt>
    <dgm:pt modelId="{0A3E4537-BE73-495C-92E8-9BAA7E66C8EC}" type="pres">
      <dgm:prSet presAssocID="{743E07FF-8AD2-407C-87C2-2032E1890627}" presName="extraNode" presStyleLbl="node1" presStyleIdx="0" presStyleCnt="4"/>
      <dgm:spPr/>
    </dgm:pt>
    <dgm:pt modelId="{4CB79540-8840-442F-B0E3-2A2D4A65E95E}" type="pres">
      <dgm:prSet presAssocID="{743E07FF-8AD2-407C-87C2-2032E1890627}" presName="dstNode" presStyleLbl="node1" presStyleIdx="0" presStyleCnt="4"/>
      <dgm:spPr/>
    </dgm:pt>
    <dgm:pt modelId="{D4F2F0BA-8E59-482E-9FE0-480396EAA041}" type="pres">
      <dgm:prSet presAssocID="{E7D87B71-62ED-4891-84C4-61F873967488}" presName="text_1" presStyleLbl="node1" presStyleIdx="0" presStyleCnt="4">
        <dgm:presLayoutVars>
          <dgm:bulletEnabled val="1"/>
        </dgm:presLayoutVars>
      </dgm:prSet>
      <dgm:spPr/>
    </dgm:pt>
    <dgm:pt modelId="{15EA0AF9-AA1E-49C8-B66A-0F93284BE1E1}" type="pres">
      <dgm:prSet presAssocID="{E7D87B71-62ED-4891-84C4-61F873967488}" presName="accent_1" presStyleCnt="0"/>
      <dgm:spPr/>
    </dgm:pt>
    <dgm:pt modelId="{7A460BA8-640B-45DF-8B31-2FFC95E3934A}" type="pres">
      <dgm:prSet presAssocID="{E7D87B71-62ED-4891-84C4-61F873967488}" presName="accentRepeatNode" presStyleLbl="solidFgAcc1" presStyleIdx="0" presStyleCnt="4"/>
      <dgm:spPr/>
    </dgm:pt>
    <dgm:pt modelId="{FBDB2AD9-D2D4-4647-A9FA-76361A33250A}" type="pres">
      <dgm:prSet presAssocID="{C639A4A9-B540-4003-A947-0E0A77AD592E}" presName="text_2" presStyleLbl="node1" presStyleIdx="1" presStyleCnt="4">
        <dgm:presLayoutVars>
          <dgm:bulletEnabled val="1"/>
        </dgm:presLayoutVars>
      </dgm:prSet>
      <dgm:spPr/>
    </dgm:pt>
    <dgm:pt modelId="{115989BB-C0E4-476A-84E0-E905F54E1AA2}" type="pres">
      <dgm:prSet presAssocID="{C639A4A9-B540-4003-A947-0E0A77AD592E}" presName="accent_2" presStyleCnt="0"/>
      <dgm:spPr/>
    </dgm:pt>
    <dgm:pt modelId="{F8FCAAA3-FD77-455B-B4B4-7F50825C79FF}" type="pres">
      <dgm:prSet presAssocID="{C639A4A9-B540-4003-A947-0E0A77AD592E}" presName="accentRepeatNode" presStyleLbl="solidFgAcc1" presStyleIdx="1" presStyleCnt="4"/>
      <dgm:spPr/>
    </dgm:pt>
    <dgm:pt modelId="{1830CFAF-0C4E-4ECD-BCC7-C3F0B00DA0F7}" type="pres">
      <dgm:prSet presAssocID="{B128FFF9-8D3F-4A9B-A53D-B077CCB828DE}" presName="text_3" presStyleLbl="node1" presStyleIdx="2" presStyleCnt="4">
        <dgm:presLayoutVars>
          <dgm:bulletEnabled val="1"/>
        </dgm:presLayoutVars>
      </dgm:prSet>
      <dgm:spPr/>
    </dgm:pt>
    <dgm:pt modelId="{45C8A0A7-6324-4262-8BCE-4E8AAC500C9D}" type="pres">
      <dgm:prSet presAssocID="{B128FFF9-8D3F-4A9B-A53D-B077CCB828DE}" presName="accent_3" presStyleCnt="0"/>
      <dgm:spPr/>
    </dgm:pt>
    <dgm:pt modelId="{BEFC1A72-E0CA-4BAD-8815-8E7B4968C9EB}" type="pres">
      <dgm:prSet presAssocID="{B128FFF9-8D3F-4A9B-A53D-B077CCB828DE}" presName="accentRepeatNode" presStyleLbl="solidFgAcc1" presStyleIdx="2" presStyleCnt="4"/>
      <dgm:spPr/>
    </dgm:pt>
    <dgm:pt modelId="{E797D1E4-2588-47E7-A750-E42B52BD481D}" type="pres">
      <dgm:prSet presAssocID="{7E7777A3-BA53-40A8-94A2-88E0FCB535AC}" presName="text_4" presStyleLbl="node1" presStyleIdx="3" presStyleCnt="4">
        <dgm:presLayoutVars>
          <dgm:bulletEnabled val="1"/>
        </dgm:presLayoutVars>
      </dgm:prSet>
      <dgm:spPr/>
    </dgm:pt>
    <dgm:pt modelId="{182D8DC4-762F-4D5A-ABFA-01EA1C3B7864}" type="pres">
      <dgm:prSet presAssocID="{7E7777A3-BA53-40A8-94A2-88E0FCB535AC}" presName="accent_4" presStyleCnt="0"/>
      <dgm:spPr/>
    </dgm:pt>
    <dgm:pt modelId="{70418DC4-E9DA-4DA4-9B17-C6312D4C5467}" type="pres">
      <dgm:prSet presAssocID="{7E7777A3-BA53-40A8-94A2-88E0FCB535AC}" presName="accentRepeatNode" presStyleLbl="solidFgAcc1" presStyleIdx="3" presStyleCnt="4"/>
      <dgm:spPr/>
    </dgm:pt>
  </dgm:ptLst>
  <dgm:cxnLst>
    <dgm:cxn modelId="{EABDED12-8B70-4C45-B197-193DF45BD335}" type="presOf" srcId="{B128FFF9-8D3F-4A9B-A53D-B077CCB828DE}" destId="{1830CFAF-0C4E-4ECD-BCC7-C3F0B00DA0F7}" srcOrd="0" destOrd="0" presId="urn:microsoft.com/office/officeart/2008/layout/VerticalCurvedList"/>
    <dgm:cxn modelId="{6475271D-1BA3-47F5-A2F1-26672CB77B6E}" type="presOf" srcId="{743E07FF-8AD2-407C-87C2-2032E1890627}" destId="{61074B0A-3B34-495D-BF8F-98D861BA9FD1}" srcOrd="0" destOrd="0" presId="urn:microsoft.com/office/officeart/2008/layout/VerticalCurvedList"/>
    <dgm:cxn modelId="{CBEEFE1E-BEE1-4E8C-A43A-7AC7CE015DB5}" srcId="{743E07FF-8AD2-407C-87C2-2032E1890627}" destId="{7E7777A3-BA53-40A8-94A2-88E0FCB535AC}" srcOrd="3" destOrd="0" parTransId="{87986BE9-3C84-4F9F-99EB-F7FB8AA728DC}" sibTransId="{9AF11D8C-D0A8-46A3-96AF-FAAC7C71E7AA}"/>
    <dgm:cxn modelId="{698AE96C-2BD2-41D5-9689-7540E9B1A895}" srcId="{743E07FF-8AD2-407C-87C2-2032E1890627}" destId="{B128FFF9-8D3F-4A9B-A53D-B077CCB828DE}" srcOrd="2" destOrd="0" parTransId="{DE3661B2-B8EF-409E-8D83-BB1C34A08A5C}" sibTransId="{4FB8ED03-A9F6-4E98-B437-6F20E63A1D8B}"/>
    <dgm:cxn modelId="{B8E3B975-12C4-430E-A556-17BB0DE98E00}" type="presOf" srcId="{7E7777A3-BA53-40A8-94A2-88E0FCB535AC}" destId="{E797D1E4-2588-47E7-A750-E42B52BD481D}" srcOrd="0" destOrd="0" presId="urn:microsoft.com/office/officeart/2008/layout/VerticalCurvedList"/>
    <dgm:cxn modelId="{2BC17A8C-7727-4F04-A979-0960B2B0A0FD}" type="presOf" srcId="{95BA388A-282B-43FD-A07F-AEBAE3E6542B}" destId="{BA424EB1-3C4A-467C-BB40-827F6F56F3AC}" srcOrd="0" destOrd="0" presId="urn:microsoft.com/office/officeart/2008/layout/VerticalCurvedList"/>
    <dgm:cxn modelId="{EDFC57A2-718B-4938-8A36-761C2053C5BA}" srcId="{743E07FF-8AD2-407C-87C2-2032E1890627}" destId="{E7D87B71-62ED-4891-84C4-61F873967488}" srcOrd="0" destOrd="0" parTransId="{4F442D09-DC4D-408E-9503-3EF73445DCBE}" sibTransId="{95BA388A-282B-43FD-A07F-AEBAE3E6542B}"/>
    <dgm:cxn modelId="{0E0FB4B4-825A-442E-A2F6-A3A180EDD65D}" srcId="{743E07FF-8AD2-407C-87C2-2032E1890627}" destId="{C639A4A9-B540-4003-A947-0E0A77AD592E}" srcOrd="1" destOrd="0" parTransId="{71107CFC-BB01-45CD-8724-AA56DF079C58}" sibTransId="{F0BCCB18-3C77-4B0C-B9E4-578BA1C1682C}"/>
    <dgm:cxn modelId="{282CE0D0-4A79-4189-932C-0E66DD5AA0F0}" type="presOf" srcId="{E7D87B71-62ED-4891-84C4-61F873967488}" destId="{D4F2F0BA-8E59-482E-9FE0-480396EAA041}" srcOrd="0" destOrd="0" presId="urn:microsoft.com/office/officeart/2008/layout/VerticalCurvedList"/>
    <dgm:cxn modelId="{52DE0CFA-BDCA-4F04-8993-D2345D512F02}" type="presOf" srcId="{C639A4A9-B540-4003-A947-0E0A77AD592E}" destId="{FBDB2AD9-D2D4-4647-A9FA-76361A33250A}" srcOrd="0" destOrd="0" presId="urn:microsoft.com/office/officeart/2008/layout/VerticalCurvedList"/>
    <dgm:cxn modelId="{7AB8F306-678B-42C9-82BA-E19BA1FFF01B}" type="presParOf" srcId="{61074B0A-3B34-495D-BF8F-98D861BA9FD1}" destId="{AE8D50D0-6087-4666-9E46-BA5549FAA013}" srcOrd="0" destOrd="0" presId="urn:microsoft.com/office/officeart/2008/layout/VerticalCurvedList"/>
    <dgm:cxn modelId="{9F29C6BC-BF95-41C1-B0B3-75902718F358}" type="presParOf" srcId="{AE8D50D0-6087-4666-9E46-BA5549FAA013}" destId="{E828C739-C1DA-4DA5-8D46-72A0E9C87A60}" srcOrd="0" destOrd="0" presId="urn:microsoft.com/office/officeart/2008/layout/VerticalCurvedList"/>
    <dgm:cxn modelId="{6FA3E0D7-C821-4F3A-8746-CB2BA158E989}" type="presParOf" srcId="{E828C739-C1DA-4DA5-8D46-72A0E9C87A60}" destId="{E79C0813-F0EF-4CB5-8632-280455CE5941}" srcOrd="0" destOrd="0" presId="urn:microsoft.com/office/officeart/2008/layout/VerticalCurvedList"/>
    <dgm:cxn modelId="{68E339B3-A364-4CF8-854F-CF3B89A9859C}" type="presParOf" srcId="{E828C739-C1DA-4DA5-8D46-72A0E9C87A60}" destId="{BA424EB1-3C4A-467C-BB40-827F6F56F3AC}" srcOrd="1" destOrd="0" presId="urn:microsoft.com/office/officeart/2008/layout/VerticalCurvedList"/>
    <dgm:cxn modelId="{CA65865A-783F-4C4D-8D52-35433ABDCBCA}" type="presParOf" srcId="{E828C739-C1DA-4DA5-8D46-72A0E9C87A60}" destId="{0A3E4537-BE73-495C-92E8-9BAA7E66C8EC}" srcOrd="2" destOrd="0" presId="urn:microsoft.com/office/officeart/2008/layout/VerticalCurvedList"/>
    <dgm:cxn modelId="{2DBAF92C-F9CA-4DE5-8BE9-608B93F4778F}" type="presParOf" srcId="{E828C739-C1DA-4DA5-8D46-72A0E9C87A60}" destId="{4CB79540-8840-442F-B0E3-2A2D4A65E95E}" srcOrd="3" destOrd="0" presId="urn:microsoft.com/office/officeart/2008/layout/VerticalCurvedList"/>
    <dgm:cxn modelId="{D94B16EF-AB3F-4A8E-B1B1-A862C2C94C24}" type="presParOf" srcId="{AE8D50D0-6087-4666-9E46-BA5549FAA013}" destId="{D4F2F0BA-8E59-482E-9FE0-480396EAA041}" srcOrd="1" destOrd="0" presId="urn:microsoft.com/office/officeart/2008/layout/VerticalCurvedList"/>
    <dgm:cxn modelId="{A7FFCE8F-A9AA-40E0-9073-C10DB9E23F93}" type="presParOf" srcId="{AE8D50D0-6087-4666-9E46-BA5549FAA013}" destId="{15EA0AF9-AA1E-49C8-B66A-0F93284BE1E1}" srcOrd="2" destOrd="0" presId="urn:microsoft.com/office/officeart/2008/layout/VerticalCurvedList"/>
    <dgm:cxn modelId="{81FA2849-4D8E-42DB-8385-0C8657A92F14}" type="presParOf" srcId="{15EA0AF9-AA1E-49C8-B66A-0F93284BE1E1}" destId="{7A460BA8-640B-45DF-8B31-2FFC95E3934A}" srcOrd="0" destOrd="0" presId="urn:microsoft.com/office/officeart/2008/layout/VerticalCurvedList"/>
    <dgm:cxn modelId="{8FFEEC1E-58D9-4EF8-9110-39676184505D}" type="presParOf" srcId="{AE8D50D0-6087-4666-9E46-BA5549FAA013}" destId="{FBDB2AD9-D2D4-4647-A9FA-76361A33250A}" srcOrd="3" destOrd="0" presId="urn:microsoft.com/office/officeart/2008/layout/VerticalCurvedList"/>
    <dgm:cxn modelId="{385FCA62-3573-48C9-B7DF-54F6E2A36903}" type="presParOf" srcId="{AE8D50D0-6087-4666-9E46-BA5549FAA013}" destId="{115989BB-C0E4-476A-84E0-E905F54E1AA2}" srcOrd="4" destOrd="0" presId="urn:microsoft.com/office/officeart/2008/layout/VerticalCurvedList"/>
    <dgm:cxn modelId="{9D96D6E4-0692-42AB-BBF1-D689D6A1512A}" type="presParOf" srcId="{115989BB-C0E4-476A-84E0-E905F54E1AA2}" destId="{F8FCAAA3-FD77-455B-B4B4-7F50825C79FF}" srcOrd="0" destOrd="0" presId="urn:microsoft.com/office/officeart/2008/layout/VerticalCurvedList"/>
    <dgm:cxn modelId="{9174779F-62E8-4575-84C0-4E14786B7D4D}" type="presParOf" srcId="{AE8D50D0-6087-4666-9E46-BA5549FAA013}" destId="{1830CFAF-0C4E-4ECD-BCC7-C3F0B00DA0F7}" srcOrd="5" destOrd="0" presId="urn:microsoft.com/office/officeart/2008/layout/VerticalCurvedList"/>
    <dgm:cxn modelId="{85E8B666-F1E6-48DD-A657-49A0D8122C35}" type="presParOf" srcId="{AE8D50D0-6087-4666-9E46-BA5549FAA013}" destId="{45C8A0A7-6324-4262-8BCE-4E8AAC500C9D}" srcOrd="6" destOrd="0" presId="urn:microsoft.com/office/officeart/2008/layout/VerticalCurvedList"/>
    <dgm:cxn modelId="{A925F025-8414-4038-AC3F-8EE1A19866DD}" type="presParOf" srcId="{45C8A0A7-6324-4262-8BCE-4E8AAC500C9D}" destId="{BEFC1A72-E0CA-4BAD-8815-8E7B4968C9EB}" srcOrd="0" destOrd="0" presId="urn:microsoft.com/office/officeart/2008/layout/VerticalCurvedList"/>
    <dgm:cxn modelId="{60227CE5-5E1F-4260-9FED-42C8228D433F}" type="presParOf" srcId="{AE8D50D0-6087-4666-9E46-BA5549FAA013}" destId="{E797D1E4-2588-47E7-A750-E42B52BD481D}" srcOrd="7" destOrd="0" presId="urn:microsoft.com/office/officeart/2008/layout/VerticalCurvedList"/>
    <dgm:cxn modelId="{F891CB39-8C28-4912-87FF-8904E316EBB4}" type="presParOf" srcId="{AE8D50D0-6087-4666-9E46-BA5549FAA013}" destId="{182D8DC4-762F-4D5A-ABFA-01EA1C3B7864}" srcOrd="8" destOrd="0" presId="urn:microsoft.com/office/officeart/2008/layout/VerticalCurvedList"/>
    <dgm:cxn modelId="{86DE866E-2B31-4977-8382-BDD7B6D776BD}" type="presParOf" srcId="{182D8DC4-762F-4D5A-ABFA-01EA1C3B7864}" destId="{70418DC4-E9DA-4DA4-9B17-C6312D4C5467}"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DFB6454-588D-457D-A560-72CAAC0ADCB9}"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cs-CZ"/>
        </a:p>
      </dgm:t>
    </dgm:pt>
    <dgm:pt modelId="{1EB4DE28-6EB5-476A-9D22-E5E538CDF7A9}">
      <dgm:prSet phldrT="[Text]"/>
      <dgm:spPr/>
      <dgm:t>
        <a:bodyPr/>
        <a:lstStyle/>
        <a:p>
          <a:r>
            <a:rPr lang="cs-CZ" dirty="0"/>
            <a:t>forma</a:t>
          </a:r>
        </a:p>
      </dgm:t>
    </dgm:pt>
    <dgm:pt modelId="{4900A7C3-E32E-42CB-94FD-0264594C10B9}" type="parTrans" cxnId="{0797B0BF-AA39-4924-8059-80282E767D2C}">
      <dgm:prSet/>
      <dgm:spPr/>
      <dgm:t>
        <a:bodyPr/>
        <a:lstStyle/>
        <a:p>
          <a:endParaRPr lang="cs-CZ"/>
        </a:p>
      </dgm:t>
    </dgm:pt>
    <dgm:pt modelId="{AECFEB17-0B5F-4C0F-B6B7-3AF7B47BC1EA}" type="sibTrans" cxnId="{0797B0BF-AA39-4924-8059-80282E767D2C}">
      <dgm:prSet/>
      <dgm:spPr/>
      <dgm:t>
        <a:bodyPr/>
        <a:lstStyle/>
        <a:p>
          <a:endParaRPr lang="cs-CZ"/>
        </a:p>
      </dgm:t>
    </dgm:pt>
    <dgm:pt modelId="{5AE0B710-146A-494A-A464-2CF3DAEF8F28}">
      <dgm:prSet phldrT="[Text]"/>
      <dgm:spPr/>
      <dgm:t>
        <a:bodyPr/>
        <a:lstStyle/>
        <a:p>
          <a:r>
            <a:rPr lang="cs-CZ" dirty="0"/>
            <a:t>pravomoc</a:t>
          </a:r>
        </a:p>
      </dgm:t>
    </dgm:pt>
    <dgm:pt modelId="{82FF2957-B047-4CB7-AE72-7DD564F2A190}" type="parTrans" cxnId="{439FFAAE-5B7E-4DFF-B04D-564FC8870B59}">
      <dgm:prSet/>
      <dgm:spPr/>
      <dgm:t>
        <a:bodyPr/>
        <a:lstStyle/>
        <a:p>
          <a:endParaRPr lang="cs-CZ"/>
        </a:p>
      </dgm:t>
    </dgm:pt>
    <dgm:pt modelId="{05179A25-4176-4EE8-8949-18E45C7255AA}" type="sibTrans" cxnId="{439FFAAE-5B7E-4DFF-B04D-564FC8870B59}">
      <dgm:prSet/>
      <dgm:spPr/>
      <dgm:t>
        <a:bodyPr/>
        <a:lstStyle/>
        <a:p>
          <a:endParaRPr lang="cs-CZ"/>
        </a:p>
      </dgm:t>
    </dgm:pt>
    <dgm:pt modelId="{2E8FF1D8-2E93-46CC-9292-079E0EAEBD3E}" type="pres">
      <dgm:prSet presAssocID="{FDFB6454-588D-457D-A560-72CAAC0ADCB9}" presName="Name0" presStyleCnt="0">
        <dgm:presLayoutVars>
          <dgm:chMax val="7"/>
          <dgm:chPref val="7"/>
          <dgm:dir/>
        </dgm:presLayoutVars>
      </dgm:prSet>
      <dgm:spPr/>
    </dgm:pt>
    <dgm:pt modelId="{FEDFA129-F1F2-48BF-BA6B-EEC91B2943CD}" type="pres">
      <dgm:prSet presAssocID="{FDFB6454-588D-457D-A560-72CAAC0ADCB9}" presName="Name1" presStyleCnt="0"/>
      <dgm:spPr/>
    </dgm:pt>
    <dgm:pt modelId="{373CFB5B-0722-4CD7-8D24-B52601DB6410}" type="pres">
      <dgm:prSet presAssocID="{FDFB6454-588D-457D-A560-72CAAC0ADCB9}" presName="cycle" presStyleCnt="0"/>
      <dgm:spPr/>
    </dgm:pt>
    <dgm:pt modelId="{FCA7E753-9FF3-4A70-A5FE-BB0B2A7A202A}" type="pres">
      <dgm:prSet presAssocID="{FDFB6454-588D-457D-A560-72CAAC0ADCB9}" presName="srcNode" presStyleLbl="node1" presStyleIdx="0" presStyleCnt="2"/>
      <dgm:spPr/>
    </dgm:pt>
    <dgm:pt modelId="{678582A7-FB2A-4CC7-92F6-120B732A1658}" type="pres">
      <dgm:prSet presAssocID="{FDFB6454-588D-457D-A560-72CAAC0ADCB9}" presName="conn" presStyleLbl="parChTrans1D2" presStyleIdx="0" presStyleCnt="1"/>
      <dgm:spPr/>
    </dgm:pt>
    <dgm:pt modelId="{B4550444-AC66-4FC3-9F42-0270AC05D509}" type="pres">
      <dgm:prSet presAssocID="{FDFB6454-588D-457D-A560-72CAAC0ADCB9}" presName="extraNode" presStyleLbl="node1" presStyleIdx="0" presStyleCnt="2"/>
      <dgm:spPr/>
    </dgm:pt>
    <dgm:pt modelId="{1D506BCC-2B17-4D89-B1F0-2F66F800A934}" type="pres">
      <dgm:prSet presAssocID="{FDFB6454-588D-457D-A560-72CAAC0ADCB9}" presName="dstNode" presStyleLbl="node1" presStyleIdx="0" presStyleCnt="2"/>
      <dgm:spPr/>
    </dgm:pt>
    <dgm:pt modelId="{278769B7-077E-44A7-A530-01EEC11B131D}" type="pres">
      <dgm:prSet presAssocID="{1EB4DE28-6EB5-476A-9D22-E5E538CDF7A9}" presName="text_1" presStyleLbl="node1" presStyleIdx="0" presStyleCnt="2">
        <dgm:presLayoutVars>
          <dgm:bulletEnabled val="1"/>
        </dgm:presLayoutVars>
      </dgm:prSet>
      <dgm:spPr/>
    </dgm:pt>
    <dgm:pt modelId="{BA0E41B8-10E6-48AB-85DF-B16B7711441C}" type="pres">
      <dgm:prSet presAssocID="{1EB4DE28-6EB5-476A-9D22-E5E538CDF7A9}" presName="accent_1" presStyleCnt="0"/>
      <dgm:spPr/>
    </dgm:pt>
    <dgm:pt modelId="{375E6CED-0CA5-41C0-A334-F584F57D0910}" type="pres">
      <dgm:prSet presAssocID="{1EB4DE28-6EB5-476A-9D22-E5E538CDF7A9}" presName="accentRepeatNode" presStyleLbl="solidFgAcc1" presStyleIdx="0" presStyleCnt="2"/>
      <dgm:spPr/>
    </dgm:pt>
    <dgm:pt modelId="{B4176FD0-4C2E-4EF8-8118-FC3DF9E3C16E}" type="pres">
      <dgm:prSet presAssocID="{5AE0B710-146A-494A-A464-2CF3DAEF8F28}" presName="text_2" presStyleLbl="node1" presStyleIdx="1" presStyleCnt="2">
        <dgm:presLayoutVars>
          <dgm:bulletEnabled val="1"/>
        </dgm:presLayoutVars>
      </dgm:prSet>
      <dgm:spPr/>
    </dgm:pt>
    <dgm:pt modelId="{4845E784-17DE-452C-B734-8412F1748B01}" type="pres">
      <dgm:prSet presAssocID="{5AE0B710-146A-494A-A464-2CF3DAEF8F28}" presName="accent_2" presStyleCnt="0"/>
      <dgm:spPr/>
    </dgm:pt>
    <dgm:pt modelId="{4AE35612-CF92-452D-ACEE-A6878DBA242C}" type="pres">
      <dgm:prSet presAssocID="{5AE0B710-146A-494A-A464-2CF3DAEF8F28}" presName="accentRepeatNode" presStyleLbl="solidFgAcc1" presStyleIdx="1" presStyleCnt="2"/>
      <dgm:spPr/>
    </dgm:pt>
  </dgm:ptLst>
  <dgm:cxnLst>
    <dgm:cxn modelId="{09122718-6151-4249-AD49-DA5171D580AC}" type="presOf" srcId="{FDFB6454-588D-457D-A560-72CAAC0ADCB9}" destId="{2E8FF1D8-2E93-46CC-9292-079E0EAEBD3E}" srcOrd="0" destOrd="0" presId="urn:microsoft.com/office/officeart/2008/layout/VerticalCurvedList"/>
    <dgm:cxn modelId="{F8EA1092-B1F5-4E53-A034-B2CCE35F0E1B}" type="presOf" srcId="{5AE0B710-146A-494A-A464-2CF3DAEF8F28}" destId="{B4176FD0-4C2E-4EF8-8118-FC3DF9E3C16E}" srcOrd="0" destOrd="0" presId="urn:microsoft.com/office/officeart/2008/layout/VerticalCurvedList"/>
    <dgm:cxn modelId="{439FFAAE-5B7E-4DFF-B04D-564FC8870B59}" srcId="{FDFB6454-588D-457D-A560-72CAAC0ADCB9}" destId="{5AE0B710-146A-494A-A464-2CF3DAEF8F28}" srcOrd="1" destOrd="0" parTransId="{82FF2957-B047-4CB7-AE72-7DD564F2A190}" sibTransId="{05179A25-4176-4EE8-8949-18E45C7255AA}"/>
    <dgm:cxn modelId="{2ABC8BBD-9B07-4C64-BD54-04CA41D6D499}" type="presOf" srcId="{1EB4DE28-6EB5-476A-9D22-E5E538CDF7A9}" destId="{278769B7-077E-44A7-A530-01EEC11B131D}" srcOrd="0" destOrd="0" presId="urn:microsoft.com/office/officeart/2008/layout/VerticalCurvedList"/>
    <dgm:cxn modelId="{0797B0BF-AA39-4924-8059-80282E767D2C}" srcId="{FDFB6454-588D-457D-A560-72CAAC0ADCB9}" destId="{1EB4DE28-6EB5-476A-9D22-E5E538CDF7A9}" srcOrd="0" destOrd="0" parTransId="{4900A7C3-E32E-42CB-94FD-0264594C10B9}" sibTransId="{AECFEB17-0B5F-4C0F-B6B7-3AF7B47BC1EA}"/>
    <dgm:cxn modelId="{C3518AF9-F9FA-4FA2-B415-A3A0BC8EAA40}" type="presOf" srcId="{AECFEB17-0B5F-4C0F-B6B7-3AF7B47BC1EA}" destId="{678582A7-FB2A-4CC7-92F6-120B732A1658}" srcOrd="0" destOrd="0" presId="urn:microsoft.com/office/officeart/2008/layout/VerticalCurvedList"/>
    <dgm:cxn modelId="{7A23B628-94BE-4221-BF06-51AB0E22DCA3}" type="presParOf" srcId="{2E8FF1D8-2E93-46CC-9292-079E0EAEBD3E}" destId="{FEDFA129-F1F2-48BF-BA6B-EEC91B2943CD}" srcOrd="0" destOrd="0" presId="urn:microsoft.com/office/officeart/2008/layout/VerticalCurvedList"/>
    <dgm:cxn modelId="{ECB5B8EF-1019-4C99-8497-88798310A44B}" type="presParOf" srcId="{FEDFA129-F1F2-48BF-BA6B-EEC91B2943CD}" destId="{373CFB5B-0722-4CD7-8D24-B52601DB6410}" srcOrd="0" destOrd="0" presId="urn:microsoft.com/office/officeart/2008/layout/VerticalCurvedList"/>
    <dgm:cxn modelId="{110FA20B-BA6F-40F7-818F-AA0FDCEF5542}" type="presParOf" srcId="{373CFB5B-0722-4CD7-8D24-B52601DB6410}" destId="{FCA7E753-9FF3-4A70-A5FE-BB0B2A7A202A}" srcOrd="0" destOrd="0" presId="urn:microsoft.com/office/officeart/2008/layout/VerticalCurvedList"/>
    <dgm:cxn modelId="{FB0857E0-B081-4708-A6F7-47B8444DD30E}" type="presParOf" srcId="{373CFB5B-0722-4CD7-8D24-B52601DB6410}" destId="{678582A7-FB2A-4CC7-92F6-120B732A1658}" srcOrd="1" destOrd="0" presId="urn:microsoft.com/office/officeart/2008/layout/VerticalCurvedList"/>
    <dgm:cxn modelId="{00F53696-E13B-40E3-A47D-7CAD35CA5544}" type="presParOf" srcId="{373CFB5B-0722-4CD7-8D24-B52601DB6410}" destId="{B4550444-AC66-4FC3-9F42-0270AC05D509}" srcOrd="2" destOrd="0" presId="urn:microsoft.com/office/officeart/2008/layout/VerticalCurvedList"/>
    <dgm:cxn modelId="{62416D79-3BDA-4935-9A5F-113706B6A406}" type="presParOf" srcId="{373CFB5B-0722-4CD7-8D24-B52601DB6410}" destId="{1D506BCC-2B17-4D89-B1F0-2F66F800A934}" srcOrd="3" destOrd="0" presId="urn:microsoft.com/office/officeart/2008/layout/VerticalCurvedList"/>
    <dgm:cxn modelId="{C3FC2B9C-C38F-45C6-8F63-9B575339AB2A}" type="presParOf" srcId="{FEDFA129-F1F2-48BF-BA6B-EEC91B2943CD}" destId="{278769B7-077E-44A7-A530-01EEC11B131D}" srcOrd="1" destOrd="0" presId="urn:microsoft.com/office/officeart/2008/layout/VerticalCurvedList"/>
    <dgm:cxn modelId="{673FAB60-B014-4CD5-AAD1-941DBE65052F}" type="presParOf" srcId="{FEDFA129-F1F2-48BF-BA6B-EEC91B2943CD}" destId="{BA0E41B8-10E6-48AB-85DF-B16B7711441C}" srcOrd="2" destOrd="0" presId="urn:microsoft.com/office/officeart/2008/layout/VerticalCurvedList"/>
    <dgm:cxn modelId="{F75B49CE-692D-4ECF-86D9-CC07D1FE71F2}" type="presParOf" srcId="{BA0E41B8-10E6-48AB-85DF-B16B7711441C}" destId="{375E6CED-0CA5-41C0-A334-F584F57D0910}" srcOrd="0" destOrd="0" presId="urn:microsoft.com/office/officeart/2008/layout/VerticalCurvedList"/>
    <dgm:cxn modelId="{37E1227A-EA34-4057-9DB3-3EE867552BA8}" type="presParOf" srcId="{FEDFA129-F1F2-48BF-BA6B-EEC91B2943CD}" destId="{B4176FD0-4C2E-4EF8-8118-FC3DF9E3C16E}" srcOrd="3" destOrd="0" presId="urn:microsoft.com/office/officeart/2008/layout/VerticalCurvedList"/>
    <dgm:cxn modelId="{425EEBFB-D3F4-4B6A-9BCF-8A489E0FF85E}" type="presParOf" srcId="{FEDFA129-F1F2-48BF-BA6B-EEC91B2943CD}" destId="{4845E784-17DE-452C-B734-8412F1748B01}" srcOrd="4" destOrd="0" presId="urn:microsoft.com/office/officeart/2008/layout/VerticalCurvedList"/>
    <dgm:cxn modelId="{75D44B50-6ACA-4C2F-8EF5-89C741FA953E}" type="presParOf" srcId="{4845E784-17DE-452C-B734-8412F1748B01}" destId="{4AE35612-CF92-452D-ACEE-A6878DBA242C}"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A9132B6-2E17-46C3-98F2-36B315B5898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cs-CZ"/>
        </a:p>
      </dgm:t>
    </dgm:pt>
    <dgm:pt modelId="{4AF2C254-161A-45B5-9F4C-03CA005A4870}">
      <dgm:prSet phldrT="[Text]"/>
      <dgm:spPr/>
      <dgm:t>
        <a:bodyPr/>
        <a:lstStyle/>
        <a:p>
          <a:r>
            <a:rPr lang="cs-CZ" dirty="0"/>
            <a:t>hypotéza</a:t>
          </a:r>
        </a:p>
      </dgm:t>
    </dgm:pt>
    <dgm:pt modelId="{2CA536D6-716A-4137-B954-2AE244412CA1}" type="parTrans" cxnId="{153848F0-A6DB-493E-822E-C3AA7404154B}">
      <dgm:prSet/>
      <dgm:spPr/>
      <dgm:t>
        <a:bodyPr/>
        <a:lstStyle/>
        <a:p>
          <a:endParaRPr lang="cs-CZ"/>
        </a:p>
      </dgm:t>
    </dgm:pt>
    <dgm:pt modelId="{8B5DAC22-7AAF-4DEE-BC80-0626DF2CAD09}" type="sibTrans" cxnId="{153848F0-A6DB-493E-822E-C3AA7404154B}">
      <dgm:prSet/>
      <dgm:spPr/>
      <dgm:t>
        <a:bodyPr/>
        <a:lstStyle/>
        <a:p>
          <a:endParaRPr lang="cs-CZ"/>
        </a:p>
      </dgm:t>
    </dgm:pt>
    <dgm:pt modelId="{DDF9FF5A-80CD-4B48-8539-F967463C5B29}">
      <dgm:prSet phldrT="[Text]"/>
      <dgm:spPr/>
      <dgm:t>
        <a:bodyPr/>
        <a:lstStyle/>
        <a:p>
          <a:r>
            <a:rPr lang="cs-CZ" dirty="0"/>
            <a:t>dispozice</a:t>
          </a:r>
        </a:p>
      </dgm:t>
    </dgm:pt>
    <dgm:pt modelId="{4FA84DC7-1BC2-4A2E-A5E2-D2C14451E58D}" type="parTrans" cxnId="{5DBCE042-F677-4213-949E-3FEEEA71B419}">
      <dgm:prSet/>
      <dgm:spPr/>
      <dgm:t>
        <a:bodyPr/>
        <a:lstStyle/>
        <a:p>
          <a:endParaRPr lang="cs-CZ"/>
        </a:p>
      </dgm:t>
    </dgm:pt>
    <dgm:pt modelId="{2BB04AC0-1A9C-4BB1-A2E4-79A24A85DE15}" type="sibTrans" cxnId="{5DBCE042-F677-4213-949E-3FEEEA71B419}">
      <dgm:prSet/>
      <dgm:spPr/>
      <dgm:t>
        <a:bodyPr/>
        <a:lstStyle/>
        <a:p>
          <a:endParaRPr lang="cs-CZ"/>
        </a:p>
      </dgm:t>
    </dgm:pt>
    <dgm:pt modelId="{99603B17-3046-408F-9607-849CB3FE6C62}">
      <dgm:prSet phldrT="[Text]"/>
      <dgm:spPr/>
      <dgm:t>
        <a:bodyPr/>
        <a:lstStyle/>
        <a:p>
          <a:r>
            <a:rPr lang="cs-CZ" dirty="0"/>
            <a:t>sankce</a:t>
          </a:r>
        </a:p>
      </dgm:t>
    </dgm:pt>
    <dgm:pt modelId="{BB82D0ED-E604-44C0-A798-C51C1A07B735}" type="parTrans" cxnId="{EDDF8E68-BAF5-4A03-817B-2ED23D3316A8}">
      <dgm:prSet/>
      <dgm:spPr/>
      <dgm:t>
        <a:bodyPr/>
        <a:lstStyle/>
        <a:p>
          <a:endParaRPr lang="cs-CZ"/>
        </a:p>
      </dgm:t>
    </dgm:pt>
    <dgm:pt modelId="{ADF92B0F-6525-45E8-BF62-6EA65C03E516}" type="sibTrans" cxnId="{EDDF8E68-BAF5-4A03-817B-2ED23D3316A8}">
      <dgm:prSet/>
      <dgm:spPr/>
      <dgm:t>
        <a:bodyPr/>
        <a:lstStyle/>
        <a:p>
          <a:endParaRPr lang="cs-CZ"/>
        </a:p>
      </dgm:t>
    </dgm:pt>
    <dgm:pt modelId="{D7876387-9583-41FC-A4B2-0A6A377F5628}" type="pres">
      <dgm:prSet presAssocID="{1A9132B6-2E17-46C3-98F2-36B315B58989}" presName="linear" presStyleCnt="0">
        <dgm:presLayoutVars>
          <dgm:dir/>
          <dgm:animLvl val="lvl"/>
          <dgm:resizeHandles val="exact"/>
        </dgm:presLayoutVars>
      </dgm:prSet>
      <dgm:spPr/>
    </dgm:pt>
    <dgm:pt modelId="{115B67BA-0A34-44DB-9C77-8EA182EA0BEA}" type="pres">
      <dgm:prSet presAssocID="{4AF2C254-161A-45B5-9F4C-03CA005A4870}" presName="parentLin" presStyleCnt="0"/>
      <dgm:spPr/>
    </dgm:pt>
    <dgm:pt modelId="{0D10E1AD-E7C6-46F2-847E-1F210970D672}" type="pres">
      <dgm:prSet presAssocID="{4AF2C254-161A-45B5-9F4C-03CA005A4870}" presName="parentLeftMargin" presStyleLbl="node1" presStyleIdx="0" presStyleCnt="3"/>
      <dgm:spPr/>
    </dgm:pt>
    <dgm:pt modelId="{3B968334-A5A4-4546-9717-519266B9AA3E}" type="pres">
      <dgm:prSet presAssocID="{4AF2C254-161A-45B5-9F4C-03CA005A4870}" presName="parentText" presStyleLbl="node1" presStyleIdx="0" presStyleCnt="3">
        <dgm:presLayoutVars>
          <dgm:chMax val="0"/>
          <dgm:bulletEnabled val="1"/>
        </dgm:presLayoutVars>
      </dgm:prSet>
      <dgm:spPr/>
    </dgm:pt>
    <dgm:pt modelId="{33CA7EF0-638D-4726-8552-BBC1A455D99E}" type="pres">
      <dgm:prSet presAssocID="{4AF2C254-161A-45B5-9F4C-03CA005A4870}" presName="negativeSpace" presStyleCnt="0"/>
      <dgm:spPr/>
    </dgm:pt>
    <dgm:pt modelId="{BBBB04B3-195D-47A7-8E76-7029E1048AB8}" type="pres">
      <dgm:prSet presAssocID="{4AF2C254-161A-45B5-9F4C-03CA005A4870}" presName="childText" presStyleLbl="conFgAcc1" presStyleIdx="0" presStyleCnt="3">
        <dgm:presLayoutVars>
          <dgm:bulletEnabled val="1"/>
        </dgm:presLayoutVars>
      </dgm:prSet>
      <dgm:spPr/>
    </dgm:pt>
    <dgm:pt modelId="{8937F1F5-362A-48B9-879F-8D0AE1976733}" type="pres">
      <dgm:prSet presAssocID="{8B5DAC22-7AAF-4DEE-BC80-0626DF2CAD09}" presName="spaceBetweenRectangles" presStyleCnt="0"/>
      <dgm:spPr/>
    </dgm:pt>
    <dgm:pt modelId="{D20EA877-3CDB-44BC-A5CB-75D85454DAAA}" type="pres">
      <dgm:prSet presAssocID="{DDF9FF5A-80CD-4B48-8539-F967463C5B29}" presName="parentLin" presStyleCnt="0"/>
      <dgm:spPr/>
    </dgm:pt>
    <dgm:pt modelId="{C739564F-FABF-412C-973F-A33A51D2B8CE}" type="pres">
      <dgm:prSet presAssocID="{DDF9FF5A-80CD-4B48-8539-F967463C5B29}" presName="parentLeftMargin" presStyleLbl="node1" presStyleIdx="0" presStyleCnt="3"/>
      <dgm:spPr/>
    </dgm:pt>
    <dgm:pt modelId="{D02223BE-2134-45D0-9FE7-47E7825C81C6}" type="pres">
      <dgm:prSet presAssocID="{DDF9FF5A-80CD-4B48-8539-F967463C5B29}" presName="parentText" presStyleLbl="node1" presStyleIdx="1" presStyleCnt="3">
        <dgm:presLayoutVars>
          <dgm:chMax val="0"/>
          <dgm:bulletEnabled val="1"/>
        </dgm:presLayoutVars>
      </dgm:prSet>
      <dgm:spPr/>
    </dgm:pt>
    <dgm:pt modelId="{5EC2A27A-2018-4530-A08B-64BF26EB6807}" type="pres">
      <dgm:prSet presAssocID="{DDF9FF5A-80CD-4B48-8539-F967463C5B29}" presName="negativeSpace" presStyleCnt="0"/>
      <dgm:spPr/>
    </dgm:pt>
    <dgm:pt modelId="{F350069B-2EB8-4C4F-9440-6EC573160667}" type="pres">
      <dgm:prSet presAssocID="{DDF9FF5A-80CD-4B48-8539-F967463C5B29}" presName="childText" presStyleLbl="conFgAcc1" presStyleIdx="1" presStyleCnt="3">
        <dgm:presLayoutVars>
          <dgm:bulletEnabled val="1"/>
        </dgm:presLayoutVars>
      </dgm:prSet>
      <dgm:spPr/>
    </dgm:pt>
    <dgm:pt modelId="{DEA05C46-409F-4994-9A08-87E32DD47329}" type="pres">
      <dgm:prSet presAssocID="{2BB04AC0-1A9C-4BB1-A2E4-79A24A85DE15}" presName="spaceBetweenRectangles" presStyleCnt="0"/>
      <dgm:spPr/>
    </dgm:pt>
    <dgm:pt modelId="{21D2504C-A954-482A-A31E-A2FB0A0D74BC}" type="pres">
      <dgm:prSet presAssocID="{99603B17-3046-408F-9607-849CB3FE6C62}" presName="parentLin" presStyleCnt="0"/>
      <dgm:spPr/>
    </dgm:pt>
    <dgm:pt modelId="{115F20FB-4040-4674-BE76-75A7A3199A4B}" type="pres">
      <dgm:prSet presAssocID="{99603B17-3046-408F-9607-849CB3FE6C62}" presName="parentLeftMargin" presStyleLbl="node1" presStyleIdx="1" presStyleCnt="3"/>
      <dgm:spPr/>
    </dgm:pt>
    <dgm:pt modelId="{4FB165A4-0334-4958-A6AA-87D4C827825E}" type="pres">
      <dgm:prSet presAssocID="{99603B17-3046-408F-9607-849CB3FE6C62}" presName="parentText" presStyleLbl="node1" presStyleIdx="2" presStyleCnt="3">
        <dgm:presLayoutVars>
          <dgm:chMax val="0"/>
          <dgm:bulletEnabled val="1"/>
        </dgm:presLayoutVars>
      </dgm:prSet>
      <dgm:spPr/>
    </dgm:pt>
    <dgm:pt modelId="{AF2D657D-9EA7-4C76-AA0E-1D82316F4AB5}" type="pres">
      <dgm:prSet presAssocID="{99603B17-3046-408F-9607-849CB3FE6C62}" presName="negativeSpace" presStyleCnt="0"/>
      <dgm:spPr/>
    </dgm:pt>
    <dgm:pt modelId="{BC46CD9F-EBA8-4B5E-9474-FB0693BEB768}" type="pres">
      <dgm:prSet presAssocID="{99603B17-3046-408F-9607-849CB3FE6C62}" presName="childText" presStyleLbl="conFgAcc1" presStyleIdx="2" presStyleCnt="3">
        <dgm:presLayoutVars>
          <dgm:bulletEnabled val="1"/>
        </dgm:presLayoutVars>
      </dgm:prSet>
      <dgm:spPr/>
    </dgm:pt>
  </dgm:ptLst>
  <dgm:cxnLst>
    <dgm:cxn modelId="{0BCA7C09-DB26-4259-8F32-59428C5FB396}" type="presOf" srcId="{DDF9FF5A-80CD-4B48-8539-F967463C5B29}" destId="{D02223BE-2134-45D0-9FE7-47E7825C81C6}" srcOrd="1" destOrd="0" presId="urn:microsoft.com/office/officeart/2005/8/layout/list1"/>
    <dgm:cxn modelId="{04F93F11-A261-4C8B-A210-D9DAF2F6F8FA}" type="presOf" srcId="{DDF9FF5A-80CD-4B48-8539-F967463C5B29}" destId="{C739564F-FABF-412C-973F-A33A51D2B8CE}" srcOrd="0" destOrd="0" presId="urn:microsoft.com/office/officeart/2005/8/layout/list1"/>
    <dgm:cxn modelId="{5DBCE042-F677-4213-949E-3FEEEA71B419}" srcId="{1A9132B6-2E17-46C3-98F2-36B315B58989}" destId="{DDF9FF5A-80CD-4B48-8539-F967463C5B29}" srcOrd="1" destOrd="0" parTransId="{4FA84DC7-1BC2-4A2E-A5E2-D2C14451E58D}" sibTransId="{2BB04AC0-1A9C-4BB1-A2E4-79A24A85DE15}"/>
    <dgm:cxn modelId="{EDDF8E68-BAF5-4A03-817B-2ED23D3316A8}" srcId="{1A9132B6-2E17-46C3-98F2-36B315B58989}" destId="{99603B17-3046-408F-9607-849CB3FE6C62}" srcOrd="2" destOrd="0" parTransId="{BB82D0ED-E604-44C0-A798-C51C1A07B735}" sibTransId="{ADF92B0F-6525-45E8-BF62-6EA65C03E516}"/>
    <dgm:cxn modelId="{07665296-0D6F-4B22-B92C-F30E06ED0597}" type="presOf" srcId="{1A9132B6-2E17-46C3-98F2-36B315B58989}" destId="{D7876387-9583-41FC-A4B2-0A6A377F5628}" srcOrd="0" destOrd="0" presId="urn:microsoft.com/office/officeart/2005/8/layout/list1"/>
    <dgm:cxn modelId="{1CFCEE9C-3BC8-4B40-95E2-E70CBCF7FAE7}" type="presOf" srcId="{99603B17-3046-408F-9607-849CB3FE6C62}" destId="{4FB165A4-0334-4958-A6AA-87D4C827825E}" srcOrd="1" destOrd="0" presId="urn:microsoft.com/office/officeart/2005/8/layout/list1"/>
    <dgm:cxn modelId="{3C5C2AA2-8250-469A-A4FF-093352507244}" type="presOf" srcId="{99603B17-3046-408F-9607-849CB3FE6C62}" destId="{115F20FB-4040-4674-BE76-75A7A3199A4B}" srcOrd="0" destOrd="0" presId="urn:microsoft.com/office/officeart/2005/8/layout/list1"/>
    <dgm:cxn modelId="{99166FA2-A2DB-48AA-ADAA-5831DEED3D90}" type="presOf" srcId="{4AF2C254-161A-45B5-9F4C-03CA005A4870}" destId="{3B968334-A5A4-4546-9717-519266B9AA3E}" srcOrd="1" destOrd="0" presId="urn:microsoft.com/office/officeart/2005/8/layout/list1"/>
    <dgm:cxn modelId="{8BE5AEAA-F40D-457B-8AF9-BCF257E1970F}" type="presOf" srcId="{4AF2C254-161A-45B5-9F4C-03CA005A4870}" destId="{0D10E1AD-E7C6-46F2-847E-1F210970D672}" srcOrd="0" destOrd="0" presId="urn:microsoft.com/office/officeart/2005/8/layout/list1"/>
    <dgm:cxn modelId="{153848F0-A6DB-493E-822E-C3AA7404154B}" srcId="{1A9132B6-2E17-46C3-98F2-36B315B58989}" destId="{4AF2C254-161A-45B5-9F4C-03CA005A4870}" srcOrd="0" destOrd="0" parTransId="{2CA536D6-716A-4137-B954-2AE244412CA1}" sibTransId="{8B5DAC22-7AAF-4DEE-BC80-0626DF2CAD09}"/>
    <dgm:cxn modelId="{5EDA8F09-028A-43EB-B5B2-A8C03676084D}" type="presParOf" srcId="{D7876387-9583-41FC-A4B2-0A6A377F5628}" destId="{115B67BA-0A34-44DB-9C77-8EA182EA0BEA}" srcOrd="0" destOrd="0" presId="urn:microsoft.com/office/officeart/2005/8/layout/list1"/>
    <dgm:cxn modelId="{0D831929-6510-491F-922C-3B240976D6CF}" type="presParOf" srcId="{115B67BA-0A34-44DB-9C77-8EA182EA0BEA}" destId="{0D10E1AD-E7C6-46F2-847E-1F210970D672}" srcOrd="0" destOrd="0" presId="urn:microsoft.com/office/officeart/2005/8/layout/list1"/>
    <dgm:cxn modelId="{CAB05AB5-C5A0-49DB-94A4-607FC46305A7}" type="presParOf" srcId="{115B67BA-0A34-44DB-9C77-8EA182EA0BEA}" destId="{3B968334-A5A4-4546-9717-519266B9AA3E}" srcOrd="1" destOrd="0" presId="urn:microsoft.com/office/officeart/2005/8/layout/list1"/>
    <dgm:cxn modelId="{FA0DB17F-435D-4F2A-8246-479C5B656E8D}" type="presParOf" srcId="{D7876387-9583-41FC-A4B2-0A6A377F5628}" destId="{33CA7EF0-638D-4726-8552-BBC1A455D99E}" srcOrd="1" destOrd="0" presId="urn:microsoft.com/office/officeart/2005/8/layout/list1"/>
    <dgm:cxn modelId="{509ADC40-2D8C-4530-A247-507826496E6B}" type="presParOf" srcId="{D7876387-9583-41FC-A4B2-0A6A377F5628}" destId="{BBBB04B3-195D-47A7-8E76-7029E1048AB8}" srcOrd="2" destOrd="0" presId="urn:microsoft.com/office/officeart/2005/8/layout/list1"/>
    <dgm:cxn modelId="{3380BE70-7094-454A-B10A-E84B9071D3E0}" type="presParOf" srcId="{D7876387-9583-41FC-A4B2-0A6A377F5628}" destId="{8937F1F5-362A-48B9-879F-8D0AE1976733}" srcOrd="3" destOrd="0" presId="urn:microsoft.com/office/officeart/2005/8/layout/list1"/>
    <dgm:cxn modelId="{CD30B6B9-5041-44F2-B3EA-B9E523E9272F}" type="presParOf" srcId="{D7876387-9583-41FC-A4B2-0A6A377F5628}" destId="{D20EA877-3CDB-44BC-A5CB-75D85454DAAA}" srcOrd="4" destOrd="0" presId="urn:microsoft.com/office/officeart/2005/8/layout/list1"/>
    <dgm:cxn modelId="{6FD01A0F-D65C-4C8F-AEBB-49FC757A3D97}" type="presParOf" srcId="{D20EA877-3CDB-44BC-A5CB-75D85454DAAA}" destId="{C739564F-FABF-412C-973F-A33A51D2B8CE}" srcOrd="0" destOrd="0" presId="urn:microsoft.com/office/officeart/2005/8/layout/list1"/>
    <dgm:cxn modelId="{77FC98B5-D5B2-4667-A40C-C283BC5EB900}" type="presParOf" srcId="{D20EA877-3CDB-44BC-A5CB-75D85454DAAA}" destId="{D02223BE-2134-45D0-9FE7-47E7825C81C6}" srcOrd="1" destOrd="0" presId="urn:microsoft.com/office/officeart/2005/8/layout/list1"/>
    <dgm:cxn modelId="{3ADD0028-731C-4100-89E9-8B66648171F4}" type="presParOf" srcId="{D7876387-9583-41FC-A4B2-0A6A377F5628}" destId="{5EC2A27A-2018-4530-A08B-64BF26EB6807}" srcOrd="5" destOrd="0" presId="urn:microsoft.com/office/officeart/2005/8/layout/list1"/>
    <dgm:cxn modelId="{BD8CAEBA-6240-4820-B5E9-013B71538194}" type="presParOf" srcId="{D7876387-9583-41FC-A4B2-0A6A377F5628}" destId="{F350069B-2EB8-4C4F-9440-6EC573160667}" srcOrd="6" destOrd="0" presId="urn:microsoft.com/office/officeart/2005/8/layout/list1"/>
    <dgm:cxn modelId="{06E7F07E-6F36-47E7-8102-60B35B49DB1E}" type="presParOf" srcId="{D7876387-9583-41FC-A4B2-0A6A377F5628}" destId="{DEA05C46-409F-4994-9A08-87E32DD47329}" srcOrd="7" destOrd="0" presId="urn:microsoft.com/office/officeart/2005/8/layout/list1"/>
    <dgm:cxn modelId="{FCF31855-3B8C-49F6-85EC-7E4F5445D236}" type="presParOf" srcId="{D7876387-9583-41FC-A4B2-0A6A377F5628}" destId="{21D2504C-A954-482A-A31E-A2FB0A0D74BC}" srcOrd="8" destOrd="0" presId="urn:microsoft.com/office/officeart/2005/8/layout/list1"/>
    <dgm:cxn modelId="{B29D49E1-9FDD-4030-8E93-880100DB136E}" type="presParOf" srcId="{21D2504C-A954-482A-A31E-A2FB0A0D74BC}" destId="{115F20FB-4040-4674-BE76-75A7A3199A4B}" srcOrd="0" destOrd="0" presId="urn:microsoft.com/office/officeart/2005/8/layout/list1"/>
    <dgm:cxn modelId="{17A888F2-E5B4-418F-A19C-26C2C1423B4D}" type="presParOf" srcId="{21D2504C-A954-482A-A31E-A2FB0A0D74BC}" destId="{4FB165A4-0334-4958-A6AA-87D4C827825E}" srcOrd="1" destOrd="0" presId="urn:microsoft.com/office/officeart/2005/8/layout/list1"/>
    <dgm:cxn modelId="{338958DD-CA96-4A0A-8785-62773D73C542}" type="presParOf" srcId="{D7876387-9583-41FC-A4B2-0A6A377F5628}" destId="{AF2D657D-9EA7-4C76-AA0E-1D82316F4AB5}" srcOrd="9" destOrd="0" presId="urn:microsoft.com/office/officeart/2005/8/layout/list1"/>
    <dgm:cxn modelId="{F6DC391D-BF1B-464D-88DC-600E1BE0AD9D}" type="presParOf" srcId="{D7876387-9583-41FC-A4B2-0A6A377F5628}" destId="{BC46CD9F-EBA8-4B5E-9474-FB0693BEB768}"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8BB514C-ABA7-45D6-BF96-BDAE691BF340}" type="doc">
      <dgm:prSet loTypeId="urn:microsoft.com/office/officeart/2005/8/layout/hProcess9" loCatId="process" qsTypeId="urn:microsoft.com/office/officeart/2005/8/quickstyle/simple1" qsCatId="simple" csTypeId="urn:microsoft.com/office/officeart/2005/8/colors/accent1_2" csCatId="accent1" phldr="1"/>
      <dgm:spPr/>
    </dgm:pt>
    <dgm:pt modelId="{BFC2DCCC-FBA2-48F9-8250-10AA65DB549E}">
      <dgm:prSet phldrT="[Text]"/>
      <dgm:spPr/>
      <dgm:t>
        <a:bodyPr/>
        <a:lstStyle/>
        <a:p>
          <a:r>
            <a:rPr lang="cs-CZ" dirty="0"/>
            <a:t>Jestliže</a:t>
          </a:r>
        </a:p>
        <a:p>
          <a:r>
            <a:rPr lang="cs-CZ" dirty="0"/>
            <a:t>HYPOTÉZA</a:t>
          </a:r>
        </a:p>
      </dgm:t>
    </dgm:pt>
    <dgm:pt modelId="{4ADF74AB-78A8-4A10-A0C7-332A822E04C8}" type="parTrans" cxnId="{D3DAFDEB-B450-4398-B45C-B4E5443A0BBB}">
      <dgm:prSet/>
      <dgm:spPr/>
      <dgm:t>
        <a:bodyPr/>
        <a:lstStyle/>
        <a:p>
          <a:endParaRPr lang="cs-CZ"/>
        </a:p>
      </dgm:t>
    </dgm:pt>
    <dgm:pt modelId="{B2B8C646-1656-4017-9183-C0F5B670AF7F}" type="sibTrans" cxnId="{D3DAFDEB-B450-4398-B45C-B4E5443A0BBB}">
      <dgm:prSet/>
      <dgm:spPr/>
      <dgm:t>
        <a:bodyPr/>
        <a:lstStyle/>
        <a:p>
          <a:endParaRPr lang="cs-CZ"/>
        </a:p>
      </dgm:t>
    </dgm:pt>
    <dgm:pt modelId="{1D98B995-B98F-4950-BD7A-FFF346A26291}">
      <dgm:prSet phldrT="[Text]"/>
      <dgm:spPr/>
      <dgm:t>
        <a:bodyPr/>
        <a:lstStyle/>
        <a:p>
          <a:r>
            <a:rPr lang="cs-CZ" dirty="0"/>
            <a:t>pak</a:t>
          </a:r>
        </a:p>
        <a:p>
          <a:r>
            <a:rPr lang="cs-CZ" dirty="0"/>
            <a:t>DISPOZICE</a:t>
          </a:r>
        </a:p>
      </dgm:t>
    </dgm:pt>
    <dgm:pt modelId="{07669126-E91A-457D-BDB7-2E1BFD42A336}" type="parTrans" cxnId="{1C11792A-36CD-4629-82EF-3387A3050B58}">
      <dgm:prSet/>
      <dgm:spPr/>
      <dgm:t>
        <a:bodyPr/>
        <a:lstStyle/>
        <a:p>
          <a:endParaRPr lang="cs-CZ"/>
        </a:p>
      </dgm:t>
    </dgm:pt>
    <dgm:pt modelId="{76E296A4-3A2F-4D71-BF1E-080775A910DE}" type="sibTrans" cxnId="{1C11792A-36CD-4629-82EF-3387A3050B58}">
      <dgm:prSet/>
      <dgm:spPr/>
      <dgm:t>
        <a:bodyPr/>
        <a:lstStyle/>
        <a:p>
          <a:endParaRPr lang="cs-CZ"/>
        </a:p>
      </dgm:t>
    </dgm:pt>
    <dgm:pt modelId="{91A91A09-C815-48C6-B2E8-70C34ED4709B}">
      <dgm:prSet phldrT="[Text]"/>
      <dgm:spPr/>
      <dgm:t>
        <a:bodyPr/>
        <a:lstStyle/>
        <a:p>
          <a:r>
            <a:rPr lang="cs-CZ" dirty="0"/>
            <a:t>pokud ne</a:t>
          </a:r>
        </a:p>
        <a:p>
          <a:r>
            <a:rPr lang="cs-CZ" dirty="0"/>
            <a:t>SANKCE</a:t>
          </a:r>
        </a:p>
      </dgm:t>
    </dgm:pt>
    <dgm:pt modelId="{F54220DC-B1AE-4D7A-A5EB-ADDE2D238792}" type="parTrans" cxnId="{539A2137-C0D9-4785-B028-8332AAB811A1}">
      <dgm:prSet/>
      <dgm:spPr/>
      <dgm:t>
        <a:bodyPr/>
        <a:lstStyle/>
        <a:p>
          <a:endParaRPr lang="cs-CZ"/>
        </a:p>
      </dgm:t>
    </dgm:pt>
    <dgm:pt modelId="{D6654047-E9B1-44A4-BE44-28DF17985463}" type="sibTrans" cxnId="{539A2137-C0D9-4785-B028-8332AAB811A1}">
      <dgm:prSet/>
      <dgm:spPr/>
      <dgm:t>
        <a:bodyPr/>
        <a:lstStyle/>
        <a:p>
          <a:endParaRPr lang="cs-CZ"/>
        </a:p>
      </dgm:t>
    </dgm:pt>
    <dgm:pt modelId="{459A1A97-510F-4B12-8256-9BFE84690753}" type="pres">
      <dgm:prSet presAssocID="{68BB514C-ABA7-45D6-BF96-BDAE691BF340}" presName="CompostProcess" presStyleCnt="0">
        <dgm:presLayoutVars>
          <dgm:dir/>
          <dgm:resizeHandles val="exact"/>
        </dgm:presLayoutVars>
      </dgm:prSet>
      <dgm:spPr/>
    </dgm:pt>
    <dgm:pt modelId="{CCA438FA-6430-47A9-8592-14336D222040}" type="pres">
      <dgm:prSet presAssocID="{68BB514C-ABA7-45D6-BF96-BDAE691BF340}" presName="arrow" presStyleLbl="bgShp" presStyleIdx="0" presStyleCnt="1"/>
      <dgm:spPr/>
    </dgm:pt>
    <dgm:pt modelId="{61CF16E1-1083-439A-A9E3-2601BFF13378}" type="pres">
      <dgm:prSet presAssocID="{68BB514C-ABA7-45D6-BF96-BDAE691BF340}" presName="linearProcess" presStyleCnt="0"/>
      <dgm:spPr/>
    </dgm:pt>
    <dgm:pt modelId="{1192DE3A-AAE2-4434-90D2-6198D214FF92}" type="pres">
      <dgm:prSet presAssocID="{BFC2DCCC-FBA2-48F9-8250-10AA65DB549E}" presName="textNode" presStyleLbl="node1" presStyleIdx="0" presStyleCnt="3">
        <dgm:presLayoutVars>
          <dgm:bulletEnabled val="1"/>
        </dgm:presLayoutVars>
      </dgm:prSet>
      <dgm:spPr/>
    </dgm:pt>
    <dgm:pt modelId="{1C2A30E6-D3BA-48A4-9FB2-26BA54329E66}" type="pres">
      <dgm:prSet presAssocID="{B2B8C646-1656-4017-9183-C0F5B670AF7F}" presName="sibTrans" presStyleCnt="0"/>
      <dgm:spPr/>
    </dgm:pt>
    <dgm:pt modelId="{B6AA7188-E422-463E-A30E-8187F89E5D04}" type="pres">
      <dgm:prSet presAssocID="{1D98B995-B98F-4950-BD7A-FFF346A26291}" presName="textNode" presStyleLbl="node1" presStyleIdx="1" presStyleCnt="3">
        <dgm:presLayoutVars>
          <dgm:bulletEnabled val="1"/>
        </dgm:presLayoutVars>
      </dgm:prSet>
      <dgm:spPr/>
    </dgm:pt>
    <dgm:pt modelId="{340FA35A-7AF5-43DD-8843-DF87C2EE037E}" type="pres">
      <dgm:prSet presAssocID="{76E296A4-3A2F-4D71-BF1E-080775A910DE}" presName="sibTrans" presStyleCnt="0"/>
      <dgm:spPr/>
    </dgm:pt>
    <dgm:pt modelId="{93BE3188-1D87-4217-945C-0C2157D4A337}" type="pres">
      <dgm:prSet presAssocID="{91A91A09-C815-48C6-B2E8-70C34ED4709B}" presName="textNode" presStyleLbl="node1" presStyleIdx="2" presStyleCnt="3">
        <dgm:presLayoutVars>
          <dgm:bulletEnabled val="1"/>
        </dgm:presLayoutVars>
      </dgm:prSet>
      <dgm:spPr/>
    </dgm:pt>
  </dgm:ptLst>
  <dgm:cxnLst>
    <dgm:cxn modelId="{CC63DC1C-B2FA-4971-8539-CDE0AF4379D5}" type="presOf" srcId="{91A91A09-C815-48C6-B2E8-70C34ED4709B}" destId="{93BE3188-1D87-4217-945C-0C2157D4A337}" srcOrd="0" destOrd="0" presId="urn:microsoft.com/office/officeart/2005/8/layout/hProcess9"/>
    <dgm:cxn modelId="{1C11792A-36CD-4629-82EF-3387A3050B58}" srcId="{68BB514C-ABA7-45D6-BF96-BDAE691BF340}" destId="{1D98B995-B98F-4950-BD7A-FFF346A26291}" srcOrd="1" destOrd="0" parTransId="{07669126-E91A-457D-BDB7-2E1BFD42A336}" sibTransId="{76E296A4-3A2F-4D71-BF1E-080775A910DE}"/>
    <dgm:cxn modelId="{539A2137-C0D9-4785-B028-8332AAB811A1}" srcId="{68BB514C-ABA7-45D6-BF96-BDAE691BF340}" destId="{91A91A09-C815-48C6-B2E8-70C34ED4709B}" srcOrd="2" destOrd="0" parTransId="{F54220DC-B1AE-4D7A-A5EB-ADDE2D238792}" sibTransId="{D6654047-E9B1-44A4-BE44-28DF17985463}"/>
    <dgm:cxn modelId="{7B6AAC5C-3015-45DB-AE22-8DE2CE880683}" type="presOf" srcId="{68BB514C-ABA7-45D6-BF96-BDAE691BF340}" destId="{459A1A97-510F-4B12-8256-9BFE84690753}" srcOrd="0" destOrd="0" presId="urn:microsoft.com/office/officeart/2005/8/layout/hProcess9"/>
    <dgm:cxn modelId="{72B42793-0C5F-4950-AD63-53856B85FB14}" type="presOf" srcId="{BFC2DCCC-FBA2-48F9-8250-10AA65DB549E}" destId="{1192DE3A-AAE2-4434-90D2-6198D214FF92}" srcOrd="0" destOrd="0" presId="urn:microsoft.com/office/officeart/2005/8/layout/hProcess9"/>
    <dgm:cxn modelId="{9588A3E3-7AD1-4283-BF14-04DEF7855BCA}" type="presOf" srcId="{1D98B995-B98F-4950-BD7A-FFF346A26291}" destId="{B6AA7188-E422-463E-A30E-8187F89E5D04}" srcOrd="0" destOrd="0" presId="urn:microsoft.com/office/officeart/2005/8/layout/hProcess9"/>
    <dgm:cxn modelId="{D3DAFDEB-B450-4398-B45C-B4E5443A0BBB}" srcId="{68BB514C-ABA7-45D6-BF96-BDAE691BF340}" destId="{BFC2DCCC-FBA2-48F9-8250-10AA65DB549E}" srcOrd="0" destOrd="0" parTransId="{4ADF74AB-78A8-4A10-A0C7-332A822E04C8}" sibTransId="{B2B8C646-1656-4017-9183-C0F5B670AF7F}"/>
    <dgm:cxn modelId="{A57431B7-2B45-48DB-81ED-FE092D25AF4A}" type="presParOf" srcId="{459A1A97-510F-4B12-8256-9BFE84690753}" destId="{CCA438FA-6430-47A9-8592-14336D222040}" srcOrd="0" destOrd="0" presId="urn:microsoft.com/office/officeart/2005/8/layout/hProcess9"/>
    <dgm:cxn modelId="{8AB74E9C-1FA0-40CC-B489-D883109B4692}" type="presParOf" srcId="{459A1A97-510F-4B12-8256-9BFE84690753}" destId="{61CF16E1-1083-439A-A9E3-2601BFF13378}" srcOrd="1" destOrd="0" presId="urn:microsoft.com/office/officeart/2005/8/layout/hProcess9"/>
    <dgm:cxn modelId="{7CE73721-2FAF-49C0-893F-143996E1D47E}" type="presParOf" srcId="{61CF16E1-1083-439A-A9E3-2601BFF13378}" destId="{1192DE3A-AAE2-4434-90D2-6198D214FF92}" srcOrd="0" destOrd="0" presId="urn:microsoft.com/office/officeart/2005/8/layout/hProcess9"/>
    <dgm:cxn modelId="{BF21B003-BA2A-4A8C-B70D-22E21BEB9007}" type="presParOf" srcId="{61CF16E1-1083-439A-A9E3-2601BFF13378}" destId="{1C2A30E6-D3BA-48A4-9FB2-26BA54329E66}" srcOrd="1" destOrd="0" presId="urn:microsoft.com/office/officeart/2005/8/layout/hProcess9"/>
    <dgm:cxn modelId="{973AEF22-173B-44B4-BE45-7709F9B8C13F}" type="presParOf" srcId="{61CF16E1-1083-439A-A9E3-2601BFF13378}" destId="{B6AA7188-E422-463E-A30E-8187F89E5D04}" srcOrd="2" destOrd="0" presId="urn:microsoft.com/office/officeart/2005/8/layout/hProcess9"/>
    <dgm:cxn modelId="{660E0503-84F3-4022-96D9-0704494D07D5}" type="presParOf" srcId="{61CF16E1-1083-439A-A9E3-2601BFF13378}" destId="{340FA35A-7AF5-43DD-8843-DF87C2EE037E}" srcOrd="3" destOrd="0" presId="urn:microsoft.com/office/officeart/2005/8/layout/hProcess9"/>
    <dgm:cxn modelId="{24ABC7D7-B931-496B-8D3F-1C199B24AE84}" type="presParOf" srcId="{61CF16E1-1083-439A-A9E3-2601BFF13378}" destId="{93BE3188-1D87-4217-945C-0C2157D4A337}"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B47A407-F7A9-452F-B10A-BE471CF57CE5}"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16EB7F0A-1086-441B-84C6-0100039A7D4B}">
      <dgm:prSet phldrT="[Text]"/>
      <dgm:spPr/>
      <dgm:t>
        <a:bodyPr/>
        <a:lstStyle/>
        <a:p>
          <a:r>
            <a:rPr lang="cs-CZ" dirty="0"/>
            <a:t>osobní</a:t>
          </a:r>
          <a:endParaRPr lang="en-US" dirty="0"/>
        </a:p>
      </dgm:t>
    </dgm:pt>
    <dgm:pt modelId="{E3CE6310-DD7B-45B0-90CE-EF0B3381EF19}" type="parTrans" cxnId="{28444D5A-BFE3-4AEE-AFC9-4CC384F53600}">
      <dgm:prSet/>
      <dgm:spPr/>
      <dgm:t>
        <a:bodyPr/>
        <a:lstStyle/>
        <a:p>
          <a:endParaRPr lang="en-US"/>
        </a:p>
      </dgm:t>
    </dgm:pt>
    <dgm:pt modelId="{FFA091FE-2E9D-4989-AA1B-0D0D165D6D3F}" type="sibTrans" cxnId="{28444D5A-BFE3-4AEE-AFC9-4CC384F53600}">
      <dgm:prSet/>
      <dgm:spPr/>
      <dgm:t>
        <a:bodyPr/>
        <a:lstStyle/>
        <a:p>
          <a:endParaRPr lang="en-US"/>
        </a:p>
      </dgm:t>
    </dgm:pt>
    <dgm:pt modelId="{C56F9190-195C-4A7C-8217-52B9D5BAC56D}">
      <dgm:prSet phldrT="[Text]"/>
      <dgm:spPr/>
      <dgm:t>
        <a:bodyPr/>
        <a:lstStyle/>
        <a:p>
          <a:r>
            <a:rPr lang="cs-CZ" dirty="0"/>
            <a:t>věcná </a:t>
          </a:r>
          <a:endParaRPr lang="en-US" dirty="0"/>
        </a:p>
      </dgm:t>
    </dgm:pt>
    <dgm:pt modelId="{B8623343-0CCD-4939-9234-0F3A125898F9}" type="parTrans" cxnId="{FCCDCD60-242D-4EA3-BDE8-0057F7F23F94}">
      <dgm:prSet/>
      <dgm:spPr/>
      <dgm:t>
        <a:bodyPr/>
        <a:lstStyle/>
        <a:p>
          <a:endParaRPr lang="en-US"/>
        </a:p>
      </dgm:t>
    </dgm:pt>
    <dgm:pt modelId="{92B6DE2B-79DD-4760-A1D5-562CF1C67026}" type="sibTrans" cxnId="{FCCDCD60-242D-4EA3-BDE8-0057F7F23F94}">
      <dgm:prSet/>
      <dgm:spPr/>
      <dgm:t>
        <a:bodyPr/>
        <a:lstStyle/>
        <a:p>
          <a:endParaRPr lang="en-US"/>
        </a:p>
      </dgm:t>
    </dgm:pt>
    <dgm:pt modelId="{F168892D-4A94-4026-82EC-E2496064D90D}">
      <dgm:prSet phldrT="[Text]"/>
      <dgm:spPr/>
      <dgm:t>
        <a:bodyPr/>
        <a:lstStyle/>
        <a:p>
          <a:r>
            <a:rPr lang="cs-CZ" dirty="0"/>
            <a:t>časová</a:t>
          </a:r>
          <a:endParaRPr lang="en-US" dirty="0"/>
        </a:p>
      </dgm:t>
    </dgm:pt>
    <dgm:pt modelId="{E9B1585E-35CA-4AF9-9FE9-6AF699FF2694}" type="parTrans" cxnId="{08CA2C34-9803-4720-BCD4-AB6531B76BBA}">
      <dgm:prSet/>
      <dgm:spPr/>
      <dgm:t>
        <a:bodyPr/>
        <a:lstStyle/>
        <a:p>
          <a:endParaRPr lang="en-US"/>
        </a:p>
      </dgm:t>
    </dgm:pt>
    <dgm:pt modelId="{FE9BFFF3-36DC-49D4-8A15-A2ECD7ED2BE5}" type="sibTrans" cxnId="{08CA2C34-9803-4720-BCD4-AB6531B76BBA}">
      <dgm:prSet/>
      <dgm:spPr/>
      <dgm:t>
        <a:bodyPr/>
        <a:lstStyle/>
        <a:p>
          <a:endParaRPr lang="en-US"/>
        </a:p>
      </dgm:t>
    </dgm:pt>
    <dgm:pt modelId="{96CE60F7-A1A4-41B6-8FDC-7C459B6E54B9}">
      <dgm:prSet/>
      <dgm:spPr/>
      <dgm:t>
        <a:bodyPr/>
        <a:lstStyle/>
        <a:p>
          <a:r>
            <a:rPr lang="cs-CZ" dirty="0"/>
            <a:t>územní</a:t>
          </a:r>
          <a:endParaRPr lang="en-US" dirty="0"/>
        </a:p>
      </dgm:t>
    </dgm:pt>
    <dgm:pt modelId="{B9547039-9119-4913-A31B-9052CD2736B7}" type="parTrans" cxnId="{0A64486D-B2B6-4997-AFBB-D0673C80647D}">
      <dgm:prSet/>
      <dgm:spPr/>
      <dgm:t>
        <a:bodyPr/>
        <a:lstStyle/>
        <a:p>
          <a:endParaRPr lang="en-US"/>
        </a:p>
      </dgm:t>
    </dgm:pt>
    <dgm:pt modelId="{15D25327-C440-4E5F-AE33-DE44CAF710F9}" type="sibTrans" cxnId="{0A64486D-B2B6-4997-AFBB-D0673C80647D}">
      <dgm:prSet/>
      <dgm:spPr/>
      <dgm:t>
        <a:bodyPr/>
        <a:lstStyle/>
        <a:p>
          <a:endParaRPr lang="en-US"/>
        </a:p>
      </dgm:t>
    </dgm:pt>
    <dgm:pt modelId="{179778EB-57BC-4317-9F98-C3475FCB079F}" type="pres">
      <dgm:prSet presAssocID="{7B47A407-F7A9-452F-B10A-BE471CF57CE5}" presName="linear" presStyleCnt="0">
        <dgm:presLayoutVars>
          <dgm:dir/>
          <dgm:animLvl val="lvl"/>
          <dgm:resizeHandles val="exact"/>
        </dgm:presLayoutVars>
      </dgm:prSet>
      <dgm:spPr/>
    </dgm:pt>
    <dgm:pt modelId="{7DCE3639-434E-45D5-8660-24CA96B885F8}" type="pres">
      <dgm:prSet presAssocID="{16EB7F0A-1086-441B-84C6-0100039A7D4B}" presName="parentLin" presStyleCnt="0"/>
      <dgm:spPr/>
    </dgm:pt>
    <dgm:pt modelId="{ADD9FD50-1AB7-4585-B711-28A4E10F35B4}" type="pres">
      <dgm:prSet presAssocID="{16EB7F0A-1086-441B-84C6-0100039A7D4B}" presName="parentLeftMargin" presStyleLbl="node1" presStyleIdx="0" presStyleCnt="4"/>
      <dgm:spPr/>
    </dgm:pt>
    <dgm:pt modelId="{1A4E96C4-C828-421A-96B5-9C0B0D0F6077}" type="pres">
      <dgm:prSet presAssocID="{16EB7F0A-1086-441B-84C6-0100039A7D4B}" presName="parentText" presStyleLbl="node1" presStyleIdx="0" presStyleCnt="4">
        <dgm:presLayoutVars>
          <dgm:chMax val="0"/>
          <dgm:bulletEnabled val="1"/>
        </dgm:presLayoutVars>
      </dgm:prSet>
      <dgm:spPr/>
    </dgm:pt>
    <dgm:pt modelId="{D5D405D5-E0B4-498C-94CE-B12556406932}" type="pres">
      <dgm:prSet presAssocID="{16EB7F0A-1086-441B-84C6-0100039A7D4B}" presName="negativeSpace" presStyleCnt="0"/>
      <dgm:spPr/>
    </dgm:pt>
    <dgm:pt modelId="{D37F8C21-3DE0-4F1D-A304-F540D6A930B3}" type="pres">
      <dgm:prSet presAssocID="{16EB7F0A-1086-441B-84C6-0100039A7D4B}" presName="childText" presStyleLbl="conFgAcc1" presStyleIdx="0" presStyleCnt="4">
        <dgm:presLayoutVars>
          <dgm:bulletEnabled val="1"/>
        </dgm:presLayoutVars>
      </dgm:prSet>
      <dgm:spPr/>
    </dgm:pt>
    <dgm:pt modelId="{C4B42136-8362-461E-BD84-E34E4CE69888}" type="pres">
      <dgm:prSet presAssocID="{FFA091FE-2E9D-4989-AA1B-0D0D165D6D3F}" presName="spaceBetweenRectangles" presStyleCnt="0"/>
      <dgm:spPr/>
    </dgm:pt>
    <dgm:pt modelId="{495DAD54-BDCF-4172-930D-1DB7594C1423}" type="pres">
      <dgm:prSet presAssocID="{96CE60F7-A1A4-41B6-8FDC-7C459B6E54B9}" presName="parentLin" presStyleCnt="0"/>
      <dgm:spPr/>
    </dgm:pt>
    <dgm:pt modelId="{8D8ED8CC-2C53-4DAD-BB26-B20B8835F2BD}" type="pres">
      <dgm:prSet presAssocID="{96CE60F7-A1A4-41B6-8FDC-7C459B6E54B9}" presName="parentLeftMargin" presStyleLbl="node1" presStyleIdx="0" presStyleCnt="4"/>
      <dgm:spPr/>
    </dgm:pt>
    <dgm:pt modelId="{65089C93-0237-4FA0-B531-B3137BA379D8}" type="pres">
      <dgm:prSet presAssocID="{96CE60F7-A1A4-41B6-8FDC-7C459B6E54B9}" presName="parentText" presStyleLbl="node1" presStyleIdx="1" presStyleCnt="4">
        <dgm:presLayoutVars>
          <dgm:chMax val="0"/>
          <dgm:bulletEnabled val="1"/>
        </dgm:presLayoutVars>
      </dgm:prSet>
      <dgm:spPr/>
    </dgm:pt>
    <dgm:pt modelId="{A1D639E5-BE08-49B1-A23B-29D9ACB1B2E4}" type="pres">
      <dgm:prSet presAssocID="{96CE60F7-A1A4-41B6-8FDC-7C459B6E54B9}" presName="negativeSpace" presStyleCnt="0"/>
      <dgm:spPr/>
    </dgm:pt>
    <dgm:pt modelId="{F849633E-6332-40E3-9447-CBFCC6D18338}" type="pres">
      <dgm:prSet presAssocID="{96CE60F7-A1A4-41B6-8FDC-7C459B6E54B9}" presName="childText" presStyleLbl="conFgAcc1" presStyleIdx="1" presStyleCnt="4">
        <dgm:presLayoutVars>
          <dgm:bulletEnabled val="1"/>
        </dgm:presLayoutVars>
      </dgm:prSet>
      <dgm:spPr/>
    </dgm:pt>
    <dgm:pt modelId="{D83B5C1B-AD39-491A-8063-93AD614F3DEB}" type="pres">
      <dgm:prSet presAssocID="{15D25327-C440-4E5F-AE33-DE44CAF710F9}" presName="spaceBetweenRectangles" presStyleCnt="0"/>
      <dgm:spPr/>
    </dgm:pt>
    <dgm:pt modelId="{B10614B0-A60F-4B54-87F6-2D6495E10A26}" type="pres">
      <dgm:prSet presAssocID="{C56F9190-195C-4A7C-8217-52B9D5BAC56D}" presName="parentLin" presStyleCnt="0"/>
      <dgm:spPr/>
    </dgm:pt>
    <dgm:pt modelId="{8698E117-3CDA-42E5-BFCA-07A03F9CCEAE}" type="pres">
      <dgm:prSet presAssocID="{C56F9190-195C-4A7C-8217-52B9D5BAC56D}" presName="parentLeftMargin" presStyleLbl="node1" presStyleIdx="1" presStyleCnt="4"/>
      <dgm:spPr/>
    </dgm:pt>
    <dgm:pt modelId="{FEB3D989-7F87-468E-AE76-C29822DB47C0}" type="pres">
      <dgm:prSet presAssocID="{C56F9190-195C-4A7C-8217-52B9D5BAC56D}" presName="parentText" presStyleLbl="node1" presStyleIdx="2" presStyleCnt="4">
        <dgm:presLayoutVars>
          <dgm:chMax val="0"/>
          <dgm:bulletEnabled val="1"/>
        </dgm:presLayoutVars>
      </dgm:prSet>
      <dgm:spPr/>
    </dgm:pt>
    <dgm:pt modelId="{C1F53D36-EC12-4E80-924B-C7895903AF86}" type="pres">
      <dgm:prSet presAssocID="{C56F9190-195C-4A7C-8217-52B9D5BAC56D}" presName="negativeSpace" presStyleCnt="0"/>
      <dgm:spPr/>
    </dgm:pt>
    <dgm:pt modelId="{4525437E-4104-4D19-B893-D1F1183E4604}" type="pres">
      <dgm:prSet presAssocID="{C56F9190-195C-4A7C-8217-52B9D5BAC56D}" presName="childText" presStyleLbl="conFgAcc1" presStyleIdx="2" presStyleCnt="4">
        <dgm:presLayoutVars>
          <dgm:bulletEnabled val="1"/>
        </dgm:presLayoutVars>
      </dgm:prSet>
      <dgm:spPr/>
    </dgm:pt>
    <dgm:pt modelId="{65B041B4-7D4D-4109-8DC4-64A1CDD07D00}" type="pres">
      <dgm:prSet presAssocID="{92B6DE2B-79DD-4760-A1D5-562CF1C67026}" presName="spaceBetweenRectangles" presStyleCnt="0"/>
      <dgm:spPr/>
    </dgm:pt>
    <dgm:pt modelId="{3B782BE8-4715-4573-9C86-8DA78B187DE6}" type="pres">
      <dgm:prSet presAssocID="{F168892D-4A94-4026-82EC-E2496064D90D}" presName="parentLin" presStyleCnt="0"/>
      <dgm:spPr/>
    </dgm:pt>
    <dgm:pt modelId="{6D0D9DB8-8DA9-4F71-BEAE-FC5499C2396F}" type="pres">
      <dgm:prSet presAssocID="{F168892D-4A94-4026-82EC-E2496064D90D}" presName="parentLeftMargin" presStyleLbl="node1" presStyleIdx="2" presStyleCnt="4"/>
      <dgm:spPr/>
    </dgm:pt>
    <dgm:pt modelId="{6E7FF874-2FB4-4E16-B9B1-ACD824151183}" type="pres">
      <dgm:prSet presAssocID="{F168892D-4A94-4026-82EC-E2496064D90D}" presName="parentText" presStyleLbl="node1" presStyleIdx="3" presStyleCnt="4">
        <dgm:presLayoutVars>
          <dgm:chMax val="0"/>
          <dgm:bulletEnabled val="1"/>
        </dgm:presLayoutVars>
      </dgm:prSet>
      <dgm:spPr/>
    </dgm:pt>
    <dgm:pt modelId="{862C2132-E11C-4AAE-A64B-AC44B8F46ABB}" type="pres">
      <dgm:prSet presAssocID="{F168892D-4A94-4026-82EC-E2496064D90D}" presName="negativeSpace" presStyleCnt="0"/>
      <dgm:spPr/>
    </dgm:pt>
    <dgm:pt modelId="{1531F81E-774B-4D64-991A-BEC6EF2988B3}" type="pres">
      <dgm:prSet presAssocID="{F168892D-4A94-4026-82EC-E2496064D90D}" presName="childText" presStyleLbl="conFgAcc1" presStyleIdx="3" presStyleCnt="4">
        <dgm:presLayoutVars>
          <dgm:bulletEnabled val="1"/>
        </dgm:presLayoutVars>
      </dgm:prSet>
      <dgm:spPr/>
    </dgm:pt>
  </dgm:ptLst>
  <dgm:cxnLst>
    <dgm:cxn modelId="{CA319C1B-5D92-4704-863B-3A19ADDC5A0B}" type="presOf" srcId="{96CE60F7-A1A4-41B6-8FDC-7C459B6E54B9}" destId="{65089C93-0237-4FA0-B531-B3137BA379D8}" srcOrd="1" destOrd="0" presId="urn:microsoft.com/office/officeart/2005/8/layout/list1"/>
    <dgm:cxn modelId="{08CA2C34-9803-4720-BCD4-AB6531B76BBA}" srcId="{7B47A407-F7A9-452F-B10A-BE471CF57CE5}" destId="{F168892D-4A94-4026-82EC-E2496064D90D}" srcOrd="3" destOrd="0" parTransId="{E9B1585E-35CA-4AF9-9FE9-6AF699FF2694}" sibTransId="{FE9BFFF3-36DC-49D4-8A15-A2ECD7ED2BE5}"/>
    <dgm:cxn modelId="{FCCDCD60-242D-4EA3-BDE8-0057F7F23F94}" srcId="{7B47A407-F7A9-452F-B10A-BE471CF57CE5}" destId="{C56F9190-195C-4A7C-8217-52B9D5BAC56D}" srcOrd="2" destOrd="0" parTransId="{B8623343-0CCD-4939-9234-0F3A125898F9}" sibTransId="{92B6DE2B-79DD-4760-A1D5-562CF1C67026}"/>
    <dgm:cxn modelId="{F9C5D24B-64FE-4A33-B57F-066714D9CF86}" type="presOf" srcId="{16EB7F0A-1086-441B-84C6-0100039A7D4B}" destId="{ADD9FD50-1AB7-4585-B711-28A4E10F35B4}" srcOrd="0" destOrd="0" presId="urn:microsoft.com/office/officeart/2005/8/layout/list1"/>
    <dgm:cxn modelId="{0A64486D-B2B6-4997-AFBB-D0673C80647D}" srcId="{7B47A407-F7A9-452F-B10A-BE471CF57CE5}" destId="{96CE60F7-A1A4-41B6-8FDC-7C459B6E54B9}" srcOrd="1" destOrd="0" parTransId="{B9547039-9119-4913-A31B-9052CD2736B7}" sibTransId="{15D25327-C440-4E5F-AE33-DE44CAF710F9}"/>
    <dgm:cxn modelId="{5311304F-7E4E-4C25-A837-6835C8D922C3}" type="presOf" srcId="{C56F9190-195C-4A7C-8217-52B9D5BAC56D}" destId="{8698E117-3CDA-42E5-BFCA-07A03F9CCEAE}" srcOrd="0" destOrd="0" presId="urn:microsoft.com/office/officeart/2005/8/layout/list1"/>
    <dgm:cxn modelId="{28444D5A-BFE3-4AEE-AFC9-4CC384F53600}" srcId="{7B47A407-F7A9-452F-B10A-BE471CF57CE5}" destId="{16EB7F0A-1086-441B-84C6-0100039A7D4B}" srcOrd="0" destOrd="0" parTransId="{E3CE6310-DD7B-45B0-90CE-EF0B3381EF19}" sibTransId="{FFA091FE-2E9D-4989-AA1B-0D0D165D6D3F}"/>
    <dgm:cxn modelId="{055711AE-49B3-4184-88B8-241D138940F0}" type="presOf" srcId="{F168892D-4A94-4026-82EC-E2496064D90D}" destId="{6E7FF874-2FB4-4E16-B9B1-ACD824151183}" srcOrd="1" destOrd="0" presId="urn:microsoft.com/office/officeart/2005/8/layout/list1"/>
    <dgm:cxn modelId="{705D0AB7-5EF4-4477-A0DC-4591DED0171D}" type="presOf" srcId="{16EB7F0A-1086-441B-84C6-0100039A7D4B}" destId="{1A4E96C4-C828-421A-96B5-9C0B0D0F6077}" srcOrd="1" destOrd="0" presId="urn:microsoft.com/office/officeart/2005/8/layout/list1"/>
    <dgm:cxn modelId="{76207CBA-BD69-4B86-ACE0-0C4B157E9FDC}" type="presOf" srcId="{96CE60F7-A1A4-41B6-8FDC-7C459B6E54B9}" destId="{8D8ED8CC-2C53-4DAD-BB26-B20B8835F2BD}" srcOrd="0" destOrd="0" presId="urn:microsoft.com/office/officeart/2005/8/layout/list1"/>
    <dgm:cxn modelId="{4BEF6EE3-E778-4941-AA4B-A2DC92240A02}" type="presOf" srcId="{C56F9190-195C-4A7C-8217-52B9D5BAC56D}" destId="{FEB3D989-7F87-468E-AE76-C29822DB47C0}" srcOrd="1" destOrd="0" presId="urn:microsoft.com/office/officeart/2005/8/layout/list1"/>
    <dgm:cxn modelId="{D0B729E6-62C5-4BF1-BBEA-898CD5356846}" type="presOf" srcId="{7B47A407-F7A9-452F-B10A-BE471CF57CE5}" destId="{179778EB-57BC-4317-9F98-C3475FCB079F}" srcOrd="0" destOrd="0" presId="urn:microsoft.com/office/officeart/2005/8/layout/list1"/>
    <dgm:cxn modelId="{FA3DFBFC-9BA2-4F33-86BE-238DB6EE4AEF}" type="presOf" srcId="{F168892D-4A94-4026-82EC-E2496064D90D}" destId="{6D0D9DB8-8DA9-4F71-BEAE-FC5499C2396F}" srcOrd="0" destOrd="0" presId="urn:microsoft.com/office/officeart/2005/8/layout/list1"/>
    <dgm:cxn modelId="{3918AC0B-861C-40E3-BF02-894E666A8DB3}" type="presParOf" srcId="{179778EB-57BC-4317-9F98-C3475FCB079F}" destId="{7DCE3639-434E-45D5-8660-24CA96B885F8}" srcOrd="0" destOrd="0" presId="urn:microsoft.com/office/officeart/2005/8/layout/list1"/>
    <dgm:cxn modelId="{5C2DE380-FD9F-409B-8C58-1D503231BBA2}" type="presParOf" srcId="{7DCE3639-434E-45D5-8660-24CA96B885F8}" destId="{ADD9FD50-1AB7-4585-B711-28A4E10F35B4}" srcOrd="0" destOrd="0" presId="urn:microsoft.com/office/officeart/2005/8/layout/list1"/>
    <dgm:cxn modelId="{BBE6D7F6-2A3F-41A5-8ED3-C2FEF5F271AA}" type="presParOf" srcId="{7DCE3639-434E-45D5-8660-24CA96B885F8}" destId="{1A4E96C4-C828-421A-96B5-9C0B0D0F6077}" srcOrd="1" destOrd="0" presId="urn:microsoft.com/office/officeart/2005/8/layout/list1"/>
    <dgm:cxn modelId="{029C2231-D395-4657-994C-3BF55C7F0CA0}" type="presParOf" srcId="{179778EB-57BC-4317-9F98-C3475FCB079F}" destId="{D5D405D5-E0B4-498C-94CE-B12556406932}" srcOrd="1" destOrd="0" presId="urn:microsoft.com/office/officeart/2005/8/layout/list1"/>
    <dgm:cxn modelId="{E5340690-A798-458A-953B-5D05926A305F}" type="presParOf" srcId="{179778EB-57BC-4317-9F98-C3475FCB079F}" destId="{D37F8C21-3DE0-4F1D-A304-F540D6A930B3}" srcOrd="2" destOrd="0" presId="urn:microsoft.com/office/officeart/2005/8/layout/list1"/>
    <dgm:cxn modelId="{2B5A3E93-1CC1-434D-8CF1-E6D45FD299A4}" type="presParOf" srcId="{179778EB-57BC-4317-9F98-C3475FCB079F}" destId="{C4B42136-8362-461E-BD84-E34E4CE69888}" srcOrd="3" destOrd="0" presId="urn:microsoft.com/office/officeart/2005/8/layout/list1"/>
    <dgm:cxn modelId="{90CC8277-3EC6-4EC3-B6D5-AE3E7F564C02}" type="presParOf" srcId="{179778EB-57BC-4317-9F98-C3475FCB079F}" destId="{495DAD54-BDCF-4172-930D-1DB7594C1423}" srcOrd="4" destOrd="0" presId="urn:microsoft.com/office/officeart/2005/8/layout/list1"/>
    <dgm:cxn modelId="{F5292589-DD20-4D83-B51C-DDD8F6FB3DC1}" type="presParOf" srcId="{495DAD54-BDCF-4172-930D-1DB7594C1423}" destId="{8D8ED8CC-2C53-4DAD-BB26-B20B8835F2BD}" srcOrd="0" destOrd="0" presId="urn:microsoft.com/office/officeart/2005/8/layout/list1"/>
    <dgm:cxn modelId="{207E925B-9976-4F27-98A8-F7F9577F64A4}" type="presParOf" srcId="{495DAD54-BDCF-4172-930D-1DB7594C1423}" destId="{65089C93-0237-4FA0-B531-B3137BA379D8}" srcOrd="1" destOrd="0" presId="urn:microsoft.com/office/officeart/2005/8/layout/list1"/>
    <dgm:cxn modelId="{5F9812A4-775A-4BD2-97ED-ACF211571906}" type="presParOf" srcId="{179778EB-57BC-4317-9F98-C3475FCB079F}" destId="{A1D639E5-BE08-49B1-A23B-29D9ACB1B2E4}" srcOrd="5" destOrd="0" presId="urn:microsoft.com/office/officeart/2005/8/layout/list1"/>
    <dgm:cxn modelId="{2CB2CD9C-5B6C-4E00-8ABC-2942E0BDBE15}" type="presParOf" srcId="{179778EB-57BC-4317-9F98-C3475FCB079F}" destId="{F849633E-6332-40E3-9447-CBFCC6D18338}" srcOrd="6" destOrd="0" presId="urn:microsoft.com/office/officeart/2005/8/layout/list1"/>
    <dgm:cxn modelId="{1750528C-8553-43CF-AF3A-777FF7BDF275}" type="presParOf" srcId="{179778EB-57BC-4317-9F98-C3475FCB079F}" destId="{D83B5C1B-AD39-491A-8063-93AD614F3DEB}" srcOrd="7" destOrd="0" presId="urn:microsoft.com/office/officeart/2005/8/layout/list1"/>
    <dgm:cxn modelId="{8EC66C5F-DF19-4ECD-94EF-2E9DBD2944DA}" type="presParOf" srcId="{179778EB-57BC-4317-9F98-C3475FCB079F}" destId="{B10614B0-A60F-4B54-87F6-2D6495E10A26}" srcOrd="8" destOrd="0" presId="urn:microsoft.com/office/officeart/2005/8/layout/list1"/>
    <dgm:cxn modelId="{DECCA276-7C1A-4D39-9CD8-F2423C2D3155}" type="presParOf" srcId="{B10614B0-A60F-4B54-87F6-2D6495E10A26}" destId="{8698E117-3CDA-42E5-BFCA-07A03F9CCEAE}" srcOrd="0" destOrd="0" presId="urn:microsoft.com/office/officeart/2005/8/layout/list1"/>
    <dgm:cxn modelId="{55094983-EE73-428E-BD79-12B1E29975C9}" type="presParOf" srcId="{B10614B0-A60F-4B54-87F6-2D6495E10A26}" destId="{FEB3D989-7F87-468E-AE76-C29822DB47C0}" srcOrd="1" destOrd="0" presId="urn:microsoft.com/office/officeart/2005/8/layout/list1"/>
    <dgm:cxn modelId="{CDC0610D-D4D6-4629-9DC2-B6FAAD735972}" type="presParOf" srcId="{179778EB-57BC-4317-9F98-C3475FCB079F}" destId="{C1F53D36-EC12-4E80-924B-C7895903AF86}" srcOrd="9" destOrd="0" presId="urn:microsoft.com/office/officeart/2005/8/layout/list1"/>
    <dgm:cxn modelId="{7BF7FAF7-2599-47F9-BE98-A26FB897FB87}" type="presParOf" srcId="{179778EB-57BC-4317-9F98-C3475FCB079F}" destId="{4525437E-4104-4D19-B893-D1F1183E4604}" srcOrd="10" destOrd="0" presId="urn:microsoft.com/office/officeart/2005/8/layout/list1"/>
    <dgm:cxn modelId="{E358A215-9E4B-4354-AD9D-5979B13861C4}" type="presParOf" srcId="{179778EB-57BC-4317-9F98-C3475FCB079F}" destId="{65B041B4-7D4D-4109-8DC4-64A1CDD07D00}" srcOrd="11" destOrd="0" presId="urn:microsoft.com/office/officeart/2005/8/layout/list1"/>
    <dgm:cxn modelId="{5F337C19-276E-4C6F-B061-394CDBC7DCC6}" type="presParOf" srcId="{179778EB-57BC-4317-9F98-C3475FCB079F}" destId="{3B782BE8-4715-4573-9C86-8DA78B187DE6}" srcOrd="12" destOrd="0" presId="urn:microsoft.com/office/officeart/2005/8/layout/list1"/>
    <dgm:cxn modelId="{6CCF7C08-4DC3-49A6-83F4-7B0471B50D15}" type="presParOf" srcId="{3B782BE8-4715-4573-9C86-8DA78B187DE6}" destId="{6D0D9DB8-8DA9-4F71-BEAE-FC5499C2396F}" srcOrd="0" destOrd="0" presId="urn:microsoft.com/office/officeart/2005/8/layout/list1"/>
    <dgm:cxn modelId="{AF5259D1-548E-40AB-A4AB-2BD8A8221278}" type="presParOf" srcId="{3B782BE8-4715-4573-9C86-8DA78B187DE6}" destId="{6E7FF874-2FB4-4E16-B9B1-ACD824151183}" srcOrd="1" destOrd="0" presId="urn:microsoft.com/office/officeart/2005/8/layout/list1"/>
    <dgm:cxn modelId="{FF73CCCE-D46B-4D59-86AD-5CA8DB128C27}" type="presParOf" srcId="{179778EB-57BC-4317-9F98-C3475FCB079F}" destId="{862C2132-E11C-4AAE-A64B-AC44B8F46ABB}" srcOrd="13" destOrd="0" presId="urn:microsoft.com/office/officeart/2005/8/layout/list1"/>
    <dgm:cxn modelId="{DD457780-432E-4BDF-B2D8-D23F86F61C10}" type="presParOf" srcId="{179778EB-57BC-4317-9F98-C3475FCB079F}" destId="{1531F81E-774B-4D64-991A-BEC6EF2988B3}"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424EB1-3C4A-467C-BB40-827F6F56F3AC}">
      <dsp:nvSpPr>
        <dsp:cNvPr id="0" name=""/>
        <dsp:cNvSpPr/>
      </dsp:nvSpPr>
      <dsp:spPr>
        <a:xfrm>
          <a:off x="-4515993" y="-692497"/>
          <a:ext cx="5379750" cy="5379750"/>
        </a:xfrm>
        <a:prstGeom prst="blockArc">
          <a:avLst>
            <a:gd name="adj1" fmla="val 18900000"/>
            <a:gd name="adj2" fmla="val 2700000"/>
            <a:gd name="adj3" fmla="val 402"/>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F2F0BA-8E59-482E-9FE0-480396EAA041}">
      <dsp:nvSpPr>
        <dsp:cNvPr id="0" name=""/>
        <dsp:cNvSpPr/>
      </dsp:nvSpPr>
      <dsp:spPr>
        <a:xfrm>
          <a:off x="452442" y="307116"/>
          <a:ext cx="5933112" cy="61455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7802" tIns="83820" rIns="83820" bIns="83820" numCol="1" spcCol="1270" anchor="ctr" anchorCtr="0">
          <a:noAutofit/>
        </a:bodyPr>
        <a:lstStyle/>
        <a:p>
          <a:pPr marL="0" lvl="0" indent="0" algn="l" defTabSz="1466850">
            <a:lnSpc>
              <a:spcPct val="90000"/>
            </a:lnSpc>
            <a:spcBef>
              <a:spcPct val="0"/>
            </a:spcBef>
            <a:spcAft>
              <a:spcPct val="35000"/>
            </a:spcAft>
            <a:buNone/>
          </a:pPr>
          <a:r>
            <a:rPr lang="cs-CZ" sz="3300" kern="1200" dirty="0"/>
            <a:t>normativnost (regulativnost) </a:t>
          </a:r>
        </a:p>
      </dsp:txBody>
      <dsp:txXfrm>
        <a:off x="452442" y="307116"/>
        <a:ext cx="5933112" cy="614553"/>
      </dsp:txXfrm>
    </dsp:sp>
    <dsp:sp modelId="{7A460BA8-640B-45DF-8B31-2FFC95E3934A}">
      <dsp:nvSpPr>
        <dsp:cNvPr id="0" name=""/>
        <dsp:cNvSpPr/>
      </dsp:nvSpPr>
      <dsp:spPr>
        <a:xfrm>
          <a:off x="68346" y="230297"/>
          <a:ext cx="768191" cy="768191"/>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BDB2AD9-D2D4-4647-A9FA-76361A33250A}">
      <dsp:nvSpPr>
        <dsp:cNvPr id="0" name=""/>
        <dsp:cNvSpPr/>
      </dsp:nvSpPr>
      <dsp:spPr>
        <a:xfrm>
          <a:off x="804779" y="1229106"/>
          <a:ext cx="5580774" cy="61455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7802" tIns="83820" rIns="83820" bIns="83820" numCol="1" spcCol="1270" anchor="ctr" anchorCtr="0">
          <a:noAutofit/>
        </a:bodyPr>
        <a:lstStyle/>
        <a:p>
          <a:pPr marL="0" lvl="0" indent="0" algn="l" defTabSz="1466850">
            <a:lnSpc>
              <a:spcPct val="90000"/>
            </a:lnSpc>
            <a:spcBef>
              <a:spcPct val="0"/>
            </a:spcBef>
            <a:spcAft>
              <a:spcPct val="35000"/>
            </a:spcAft>
            <a:buNone/>
          </a:pPr>
          <a:r>
            <a:rPr lang="cs-CZ" sz="3300" kern="1200" dirty="0"/>
            <a:t>právní závaznost</a:t>
          </a:r>
        </a:p>
      </dsp:txBody>
      <dsp:txXfrm>
        <a:off x="804779" y="1229106"/>
        <a:ext cx="5580774" cy="614553"/>
      </dsp:txXfrm>
    </dsp:sp>
    <dsp:sp modelId="{F8FCAAA3-FD77-455B-B4B4-7F50825C79FF}">
      <dsp:nvSpPr>
        <dsp:cNvPr id="0" name=""/>
        <dsp:cNvSpPr/>
      </dsp:nvSpPr>
      <dsp:spPr>
        <a:xfrm>
          <a:off x="420683" y="1152287"/>
          <a:ext cx="768191" cy="768191"/>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830CFAF-0C4E-4ECD-BCC7-C3F0B00DA0F7}">
      <dsp:nvSpPr>
        <dsp:cNvPr id="0" name=""/>
        <dsp:cNvSpPr/>
      </dsp:nvSpPr>
      <dsp:spPr>
        <a:xfrm>
          <a:off x="804779" y="2151095"/>
          <a:ext cx="5580774" cy="61455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7802" tIns="83820" rIns="83820" bIns="83820" numCol="1" spcCol="1270" anchor="ctr" anchorCtr="0">
          <a:noAutofit/>
        </a:bodyPr>
        <a:lstStyle/>
        <a:p>
          <a:pPr marL="0" lvl="0" indent="0" algn="l" defTabSz="1466850">
            <a:lnSpc>
              <a:spcPct val="90000"/>
            </a:lnSpc>
            <a:spcBef>
              <a:spcPct val="0"/>
            </a:spcBef>
            <a:spcAft>
              <a:spcPct val="35000"/>
            </a:spcAft>
            <a:buNone/>
          </a:pPr>
          <a:r>
            <a:rPr lang="cs-CZ" sz="3300" kern="1200" dirty="0"/>
            <a:t>obecnost</a:t>
          </a:r>
        </a:p>
      </dsp:txBody>
      <dsp:txXfrm>
        <a:off x="804779" y="2151095"/>
        <a:ext cx="5580774" cy="614553"/>
      </dsp:txXfrm>
    </dsp:sp>
    <dsp:sp modelId="{BEFC1A72-E0CA-4BAD-8815-8E7B4968C9EB}">
      <dsp:nvSpPr>
        <dsp:cNvPr id="0" name=""/>
        <dsp:cNvSpPr/>
      </dsp:nvSpPr>
      <dsp:spPr>
        <a:xfrm>
          <a:off x="420683" y="2074276"/>
          <a:ext cx="768191" cy="768191"/>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797D1E4-2588-47E7-A750-E42B52BD481D}">
      <dsp:nvSpPr>
        <dsp:cNvPr id="0" name=""/>
        <dsp:cNvSpPr/>
      </dsp:nvSpPr>
      <dsp:spPr>
        <a:xfrm>
          <a:off x="452442" y="3073085"/>
          <a:ext cx="5933112" cy="61455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7802" tIns="83820" rIns="83820" bIns="83820" numCol="1" spcCol="1270" anchor="ctr" anchorCtr="0">
          <a:noAutofit/>
        </a:bodyPr>
        <a:lstStyle/>
        <a:p>
          <a:pPr marL="0" lvl="0" indent="0" algn="l" defTabSz="1466850">
            <a:lnSpc>
              <a:spcPct val="90000"/>
            </a:lnSpc>
            <a:spcBef>
              <a:spcPct val="0"/>
            </a:spcBef>
            <a:spcAft>
              <a:spcPct val="35000"/>
            </a:spcAft>
            <a:buNone/>
          </a:pPr>
          <a:r>
            <a:rPr lang="cs-CZ" sz="3300" kern="1200" dirty="0"/>
            <a:t>vynutitelnost</a:t>
          </a:r>
        </a:p>
      </dsp:txBody>
      <dsp:txXfrm>
        <a:off x="452442" y="3073085"/>
        <a:ext cx="5933112" cy="614553"/>
      </dsp:txXfrm>
    </dsp:sp>
    <dsp:sp modelId="{70418DC4-E9DA-4DA4-9B17-C6312D4C5467}">
      <dsp:nvSpPr>
        <dsp:cNvPr id="0" name=""/>
        <dsp:cNvSpPr/>
      </dsp:nvSpPr>
      <dsp:spPr>
        <a:xfrm>
          <a:off x="68346" y="2996265"/>
          <a:ext cx="768191" cy="768191"/>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8582A7-FB2A-4CC7-92F6-120B732A1658}">
      <dsp:nvSpPr>
        <dsp:cNvPr id="0" name=""/>
        <dsp:cNvSpPr/>
      </dsp:nvSpPr>
      <dsp:spPr>
        <a:xfrm>
          <a:off x="-3710396" y="-573943"/>
          <a:ext cx="4453373" cy="4453373"/>
        </a:xfrm>
        <a:prstGeom prst="blockArc">
          <a:avLst>
            <a:gd name="adj1" fmla="val 18900000"/>
            <a:gd name="adj2" fmla="val 2700000"/>
            <a:gd name="adj3" fmla="val 485"/>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78769B7-077E-44A7-A530-01EEC11B131D}">
      <dsp:nvSpPr>
        <dsp:cNvPr id="0" name=""/>
        <dsp:cNvSpPr/>
      </dsp:nvSpPr>
      <dsp:spPr>
        <a:xfrm>
          <a:off x="607630" y="472221"/>
          <a:ext cx="6146273" cy="94431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9547" tIns="129540" rIns="129540" bIns="129540" numCol="1" spcCol="1270" anchor="ctr" anchorCtr="0">
          <a:noAutofit/>
        </a:bodyPr>
        <a:lstStyle/>
        <a:p>
          <a:pPr marL="0" lvl="0" indent="0" algn="l" defTabSz="2266950">
            <a:lnSpc>
              <a:spcPct val="90000"/>
            </a:lnSpc>
            <a:spcBef>
              <a:spcPct val="0"/>
            </a:spcBef>
            <a:spcAft>
              <a:spcPct val="35000"/>
            </a:spcAft>
            <a:buNone/>
          </a:pPr>
          <a:r>
            <a:rPr lang="cs-CZ" sz="5100" kern="1200" dirty="0"/>
            <a:t>forma</a:t>
          </a:r>
        </a:p>
      </dsp:txBody>
      <dsp:txXfrm>
        <a:off x="607630" y="472221"/>
        <a:ext cx="6146273" cy="944311"/>
      </dsp:txXfrm>
    </dsp:sp>
    <dsp:sp modelId="{375E6CED-0CA5-41C0-A334-F584F57D0910}">
      <dsp:nvSpPr>
        <dsp:cNvPr id="0" name=""/>
        <dsp:cNvSpPr/>
      </dsp:nvSpPr>
      <dsp:spPr>
        <a:xfrm>
          <a:off x="17436" y="354182"/>
          <a:ext cx="1180389" cy="1180389"/>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4176FD0-4C2E-4EF8-8118-FC3DF9E3C16E}">
      <dsp:nvSpPr>
        <dsp:cNvPr id="0" name=""/>
        <dsp:cNvSpPr/>
      </dsp:nvSpPr>
      <dsp:spPr>
        <a:xfrm>
          <a:off x="607630" y="1888953"/>
          <a:ext cx="6146273" cy="94431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9547" tIns="129540" rIns="129540" bIns="129540" numCol="1" spcCol="1270" anchor="ctr" anchorCtr="0">
          <a:noAutofit/>
        </a:bodyPr>
        <a:lstStyle/>
        <a:p>
          <a:pPr marL="0" lvl="0" indent="0" algn="l" defTabSz="2266950">
            <a:lnSpc>
              <a:spcPct val="90000"/>
            </a:lnSpc>
            <a:spcBef>
              <a:spcPct val="0"/>
            </a:spcBef>
            <a:spcAft>
              <a:spcPct val="35000"/>
            </a:spcAft>
            <a:buNone/>
          </a:pPr>
          <a:r>
            <a:rPr lang="cs-CZ" sz="5100" kern="1200" dirty="0"/>
            <a:t>pravomoc</a:t>
          </a:r>
        </a:p>
      </dsp:txBody>
      <dsp:txXfrm>
        <a:off x="607630" y="1888953"/>
        <a:ext cx="6146273" cy="944311"/>
      </dsp:txXfrm>
    </dsp:sp>
    <dsp:sp modelId="{4AE35612-CF92-452D-ACEE-A6878DBA242C}">
      <dsp:nvSpPr>
        <dsp:cNvPr id="0" name=""/>
        <dsp:cNvSpPr/>
      </dsp:nvSpPr>
      <dsp:spPr>
        <a:xfrm>
          <a:off x="17436" y="1770914"/>
          <a:ext cx="1180389" cy="1180389"/>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BB04B3-195D-47A7-8E76-7029E1048AB8}">
      <dsp:nvSpPr>
        <dsp:cNvPr id="0" name=""/>
        <dsp:cNvSpPr/>
      </dsp:nvSpPr>
      <dsp:spPr>
        <a:xfrm>
          <a:off x="0" y="354511"/>
          <a:ext cx="6843059" cy="554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B968334-A5A4-4546-9717-519266B9AA3E}">
      <dsp:nvSpPr>
        <dsp:cNvPr id="0" name=""/>
        <dsp:cNvSpPr/>
      </dsp:nvSpPr>
      <dsp:spPr>
        <a:xfrm>
          <a:off x="342152" y="29791"/>
          <a:ext cx="4790141" cy="6494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1056" tIns="0" rIns="181056" bIns="0" numCol="1" spcCol="1270" anchor="ctr" anchorCtr="0">
          <a:noAutofit/>
        </a:bodyPr>
        <a:lstStyle/>
        <a:p>
          <a:pPr marL="0" lvl="0" indent="0" algn="l" defTabSz="977900">
            <a:lnSpc>
              <a:spcPct val="90000"/>
            </a:lnSpc>
            <a:spcBef>
              <a:spcPct val="0"/>
            </a:spcBef>
            <a:spcAft>
              <a:spcPct val="35000"/>
            </a:spcAft>
            <a:buNone/>
          </a:pPr>
          <a:r>
            <a:rPr lang="cs-CZ" sz="2200" kern="1200" dirty="0"/>
            <a:t>hypotéza</a:t>
          </a:r>
        </a:p>
      </dsp:txBody>
      <dsp:txXfrm>
        <a:off x="373855" y="61494"/>
        <a:ext cx="4726735" cy="586034"/>
      </dsp:txXfrm>
    </dsp:sp>
    <dsp:sp modelId="{F350069B-2EB8-4C4F-9440-6EC573160667}">
      <dsp:nvSpPr>
        <dsp:cNvPr id="0" name=""/>
        <dsp:cNvSpPr/>
      </dsp:nvSpPr>
      <dsp:spPr>
        <a:xfrm>
          <a:off x="0" y="1352431"/>
          <a:ext cx="6843059" cy="554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02223BE-2134-45D0-9FE7-47E7825C81C6}">
      <dsp:nvSpPr>
        <dsp:cNvPr id="0" name=""/>
        <dsp:cNvSpPr/>
      </dsp:nvSpPr>
      <dsp:spPr>
        <a:xfrm>
          <a:off x="342152" y="1027711"/>
          <a:ext cx="4790141" cy="6494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1056" tIns="0" rIns="181056" bIns="0" numCol="1" spcCol="1270" anchor="ctr" anchorCtr="0">
          <a:noAutofit/>
        </a:bodyPr>
        <a:lstStyle/>
        <a:p>
          <a:pPr marL="0" lvl="0" indent="0" algn="l" defTabSz="977900">
            <a:lnSpc>
              <a:spcPct val="90000"/>
            </a:lnSpc>
            <a:spcBef>
              <a:spcPct val="0"/>
            </a:spcBef>
            <a:spcAft>
              <a:spcPct val="35000"/>
            </a:spcAft>
            <a:buNone/>
          </a:pPr>
          <a:r>
            <a:rPr lang="cs-CZ" sz="2200" kern="1200" dirty="0"/>
            <a:t>dispozice</a:t>
          </a:r>
        </a:p>
      </dsp:txBody>
      <dsp:txXfrm>
        <a:off x="373855" y="1059414"/>
        <a:ext cx="4726735" cy="586034"/>
      </dsp:txXfrm>
    </dsp:sp>
    <dsp:sp modelId="{BC46CD9F-EBA8-4B5E-9474-FB0693BEB768}">
      <dsp:nvSpPr>
        <dsp:cNvPr id="0" name=""/>
        <dsp:cNvSpPr/>
      </dsp:nvSpPr>
      <dsp:spPr>
        <a:xfrm>
          <a:off x="0" y="2350351"/>
          <a:ext cx="6843059" cy="554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FB165A4-0334-4958-A6AA-87D4C827825E}">
      <dsp:nvSpPr>
        <dsp:cNvPr id="0" name=""/>
        <dsp:cNvSpPr/>
      </dsp:nvSpPr>
      <dsp:spPr>
        <a:xfrm>
          <a:off x="342152" y="2025631"/>
          <a:ext cx="4790141" cy="6494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1056" tIns="0" rIns="181056" bIns="0" numCol="1" spcCol="1270" anchor="ctr" anchorCtr="0">
          <a:noAutofit/>
        </a:bodyPr>
        <a:lstStyle/>
        <a:p>
          <a:pPr marL="0" lvl="0" indent="0" algn="l" defTabSz="977900">
            <a:lnSpc>
              <a:spcPct val="90000"/>
            </a:lnSpc>
            <a:spcBef>
              <a:spcPct val="0"/>
            </a:spcBef>
            <a:spcAft>
              <a:spcPct val="35000"/>
            </a:spcAft>
            <a:buNone/>
          </a:pPr>
          <a:r>
            <a:rPr lang="cs-CZ" sz="2200" kern="1200" dirty="0"/>
            <a:t>sankce</a:t>
          </a:r>
        </a:p>
      </dsp:txBody>
      <dsp:txXfrm>
        <a:off x="373855" y="2057334"/>
        <a:ext cx="4726735" cy="58603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A438FA-6430-47A9-8592-14336D222040}">
      <dsp:nvSpPr>
        <dsp:cNvPr id="0" name=""/>
        <dsp:cNvSpPr/>
      </dsp:nvSpPr>
      <dsp:spPr>
        <a:xfrm>
          <a:off x="461458" y="0"/>
          <a:ext cx="5229859" cy="3466851"/>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192DE3A-AAE2-4434-90D2-6198D214FF92}">
      <dsp:nvSpPr>
        <dsp:cNvPr id="0" name=""/>
        <dsp:cNvSpPr/>
      </dsp:nvSpPr>
      <dsp:spPr>
        <a:xfrm>
          <a:off x="2276" y="1040055"/>
          <a:ext cx="1971796" cy="13867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cs-CZ" sz="2400" kern="1200" dirty="0"/>
            <a:t>Jestliže</a:t>
          </a:r>
        </a:p>
        <a:p>
          <a:pPr marL="0" lvl="0" indent="0" algn="ctr" defTabSz="1066800">
            <a:lnSpc>
              <a:spcPct val="90000"/>
            </a:lnSpc>
            <a:spcBef>
              <a:spcPct val="0"/>
            </a:spcBef>
            <a:spcAft>
              <a:spcPct val="35000"/>
            </a:spcAft>
            <a:buNone/>
          </a:pPr>
          <a:r>
            <a:rPr lang="cs-CZ" sz="2400" kern="1200" dirty="0"/>
            <a:t>HYPOTÉZA</a:t>
          </a:r>
        </a:p>
      </dsp:txBody>
      <dsp:txXfrm>
        <a:off x="69971" y="1107750"/>
        <a:ext cx="1836406" cy="1251350"/>
      </dsp:txXfrm>
    </dsp:sp>
    <dsp:sp modelId="{B6AA7188-E422-463E-A30E-8187F89E5D04}">
      <dsp:nvSpPr>
        <dsp:cNvPr id="0" name=""/>
        <dsp:cNvSpPr/>
      </dsp:nvSpPr>
      <dsp:spPr>
        <a:xfrm>
          <a:off x="2090489" y="1040055"/>
          <a:ext cx="1971796" cy="13867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cs-CZ" sz="2400" kern="1200" dirty="0"/>
            <a:t>pak</a:t>
          </a:r>
        </a:p>
        <a:p>
          <a:pPr marL="0" lvl="0" indent="0" algn="ctr" defTabSz="1066800">
            <a:lnSpc>
              <a:spcPct val="90000"/>
            </a:lnSpc>
            <a:spcBef>
              <a:spcPct val="0"/>
            </a:spcBef>
            <a:spcAft>
              <a:spcPct val="35000"/>
            </a:spcAft>
            <a:buNone/>
          </a:pPr>
          <a:r>
            <a:rPr lang="cs-CZ" sz="2400" kern="1200" dirty="0"/>
            <a:t>DISPOZICE</a:t>
          </a:r>
        </a:p>
      </dsp:txBody>
      <dsp:txXfrm>
        <a:off x="2158184" y="1107750"/>
        <a:ext cx="1836406" cy="1251350"/>
      </dsp:txXfrm>
    </dsp:sp>
    <dsp:sp modelId="{93BE3188-1D87-4217-945C-0C2157D4A337}">
      <dsp:nvSpPr>
        <dsp:cNvPr id="0" name=""/>
        <dsp:cNvSpPr/>
      </dsp:nvSpPr>
      <dsp:spPr>
        <a:xfrm>
          <a:off x="4178702" y="1040055"/>
          <a:ext cx="1971796" cy="13867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cs-CZ" sz="2400" kern="1200" dirty="0"/>
            <a:t>pokud ne</a:t>
          </a:r>
        </a:p>
        <a:p>
          <a:pPr marL="0" lvl="0" indent="0" algn="ctr" defTabSz="1066800">
            <a:lnSpc>
              <a:spcPct val="90000"/>
            </a:lnSpc>
            <a:spcBef>
              <a:spcPct val="0"/>
            </a:spcBef>
            <a:spcAft>
              <a:spcPct val="35000"/>
            </a:spcAft>
            <a:buNone/>
          </a:pPr>
          <a:r>
            <a:rPr lang="cs-CZ" sz="2400" kern="1200" dirty="0"/>
            <a:t>SANKCE</a:t>
          </a:r>
        </a:p>
      </dsp:txBody>
      <dsp:txXfrm>
        <a:off x="4246397" y="1107750"/>
        <a:ext cx="1836406" cy="125135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7F8C21-3DE0-4F1D-A304-F540D6A930B3}">
      <dsp:nvSpPr>
        <dsp:cNvPr id="0" name=""/>
        <dsp:cNvSpPr/>
      </dsp:nvSpPr>
      <dsp:spPr>
        <a:xfrm>
          <a:off x="0" y="320163"/>
          <a:ext cx="6997350"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A4E96C4-C828-421A-96B5-9C0B0D0F6077}">
      <dsp:nvSpPr>
        <dsp:cNvPr id="0" name=""/>
        <dsp:cNvSpPr/>
      </dsp:nvSpPr>
      <dsp:spPr>
        <a:xfrm>
          <a:off x="349867" y="54483"/>
          <a:ext cx="4898145"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5138" tIns="0" rIns="185138" bIns="0" numCol="1" spcCol="1270" anchor="ctr" anchorCtr="0">
          <a:noAutofit/>
        </a:bodyPr>
        <a:lstStyle/>
        <a:p>
          <a:pPr marL="0" lvl="0" indent="0" algn="l" defTabSz="800100">
            <a:lnSpc>
              <a:spcPct val="90000"/>
            </a:lnSpc>
            <a:spcBef>
              <a:spcPct val="0"/>
            </a:spcBef>
            <a:spcAft>
              <a:spcPct val="35000"/>
            </a:spcAft>
            <a:buNone/>
          </a:pPr>
          <a:r>
            <a:rPr lang="cs-CZ" sz="1800" kern="1200" dirty="0"/>
            <a:t>osobní</a:t>
          </a:r>
          <a:endParaRPr lang="en-US" sz="1800" kern="1200" dirty="0"/>
        </a:p>
      </dsp:txBody>
      <dsp:txXfrm>
        <a:off x="375806" y="80422"/>
        <a:ext cx="4846267" cy="479482"/>
      </dsp:txXfrm>
    </dsp:sp>
    <dsp:sp modelId="{F849633E-6332-40E3-9447-CBFCC6D18338}">
      <dsp:nvSpPr>
        <dsp:cNvPr id="0" name=""/>
        <dsp:cNvSpPr/>
      </dsp:nvSpPr>
      <dsp:spPr>
        <a:xfrm>
          <a:off x="0" y="1136643"/>
          <a:ext cx="6997350"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5089C93-0237-4FA0-B531-B3137BA379D8}">
      <dsp:nvSpPr>
        <dsp:cNvPr id="0" name=""/>
        <dsp:cNvSpPr/>
      </dsp:nvSpPr>
      <dsp:spPr>
        <a:xfrm>
          <a:off x="349867" y="870963"/>
          <a:ext cx="4898145"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5138" tIns="0" rIns="185138" bIns="0" numCol="1" spcCol="1270" anchor="ctr" anchorCtr="0">
          <a:noAutofit/>
        </a:bodyPr>
        <a:lstStyle/>
        <a:p>
          <a:pPr marL="0" lvl="0" indent="0" algn="l" defTabSz="800100">
            <a:lnSpc>
              <a:spcPct val="90000"/>
            </a:lnSpc>
            <a:spcBef>
              <a:spcPct val="0"/>
            </a:spcBef>
            <a:spcAft>
              <a:spcPct val="35000"/>
            </a:spcAft>
            <a:buNone/>
          </a:pPr>
          <a:r>
            <a:rPr lang="cs-CZ" sz="1800" kern="1200" dirty="0"/>
            <a:t>územní</a:t>
          </a:r>
          <a:endParaRPr lang="en-US" sz="1800" kern="1200" dirty="0"/>
        </a:p>
      </dsp:txBody>
      <dsp:txXfrm>
        <a:off x="375806" y="896902"/>
        <a:ext cx="4846267" cy="479482"/>
      </dsp:txXfrm>
    </dsp:sp>
    <dsp:sp modelId="{4525437E-4104-4D19-B893-D1F1183E4604}">
      <dsp:nvSpPr>
        <dsp:cNvPr id="0" name=""/>
        <dsp:cNvSpPr/>
      </dsp:nvSpPr>
      <dsp:spPr>
        <a:xfrm>
          <a:off x="0" y="1953123"/>
          <a:ext cx="6997350"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EB3D989-7F87-468E-AE76-C29822DB47C0}">
      <dsp:nvSpPr>
        <dsp:cNvPr id="0" name=""/>
        <dsp:cNvSpPr/>
      </dsp:nvSpPr>
      <dsp:spPr>
        <a:xfrm>
          <a:off x="349867" y="1687443"/>
          <a:ext cx="4898145"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5138" tIns="0" rIns="185138" bIns="0" numCol="1" spcCol="1270" anchor="ctr" anchorCtr="0">
          <a:noAutofit/>
        </a:bodyPr>
        <a:lstStyle/>
        <a:p>
          <a:pPr marL="0" lvl="0" indent="0" algn="l" defTabSz="800100">
            <a:lnSpc>
              <a:spcPct val="90000"/>
            </a:lnSpc>
            <a:spcBef>
              <a:spcPct val="0"/>
            </a:spcBef>
            <a:spcAft>
              <a:spcPct val="35000"/>
            </a:spcAft>
            <a:buNone/>
          </a:pPr>
          <a:r>
            <a:rPr lang="cs-CZ" sz="1800" kern="1200" dirty="0"/>
            <a:t>věcná </a:t>
          </a:r>
          <a:endParaRPr lang="en-US" sz="1800" kern="1200" dirty="0"/>
        </a:p>
      </dsp:txBody>
      <dsp:txXfrm>
        <a:off x="375806" y="1713382"/>
        <a:ext cx="4846267" cy="479482"/>
      </dsp:txXfrm>
    </dsp:sp>
    <dsp:sp modelId="{1531F81E-774B-4D64-991A-BEC6EF2988B3}">
      <dsp:nvSpPr>
        <dsp:cNvPr id="0" name=""/>
        <dsp:cNvSpPr/>
      </dsp:nvSpPr>
      <dsp:spPr>
        <a:xfrm>
          <a:off x="0" y="2769603"/>
          <a:ext cx="6997350"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E7FF874-2FB4-4E16-B9B1-ACD824151183}">
      <dsp:nvSpPr>
        <dsp:cNvPr id="0" name=""/>
        <dsp:cNvSpPr/>
      </dsp:nvSpPr>
      <dsp:spPr>
        <a:xfrm>
          <a:off x="349867" y="2503923"/>
          <a:ext cx="4898145"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5138" tIns="0" rIns="185138" bIns="0" numCol="1" spcCol="1270" anchor="ctr" anchorCtr="0">
          <a:noAutofit/>
        </a:bodyPr>
        <a:lstStyle/>
        <a:p>
          <a:pPr marL="0" lvl="0" indent="0" algn="l" defTabSz="800100">
            <a:lnSpc>
              <a:spcPct val="90000"/>
            </a:lnSpc>
            <a:spcBef>
              <a:spcPct val="0"/>
            </a:spcBef>
            <a:spcAft>
              <a:spcPct val="35000"/>
            </a:spcAft>
            <a:buNone/>
          </a:pPr>
          <a:r>
            <a:rPr lang="cs-CZ" sz="1800" kern="1200" dirty="0"/>
            <a:t>časová</a:t>
          </a:r>
          <a:endParaRPr lang="en-US" sz="1800" kern="1200" dirty="0"/>
        </a:p>
      </dsp:txBody>
      <dsp:txXfrm>
        <a:off x="375806" y="2529862"/>
        <a:ext cx="4846267" cy="479482"/>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JUDr. Radovan Malachta</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JUDr. Radovan Malachta</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8">
            <a:extLst>
              <a:ext uri="{FF2B5EF4-FFF2-40B4-BE49-F238E27FC236}">
                <a16:creationId xmlns:a16="http://schemas.microsoft.com/office/drawing/2014/main" id="{A9039D6B-799E-F449-83E9-C13BAA09AF7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JUDr. Radovan Malachta</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JUDr. Radovan Malachta</a:t>
            </a:r>
            <a:endParaRPr lang="cs-CZ" dirty="0"/>
          </a:p>
        </p:txBody>
      </p:sp>
      <p:pic>
        <p:nvPicPr>
          <p:cNvPr id="10" name="Obrázek 8">
            <a:extLst>
              <a:ext uri="{FF2B5EF4-FFF2-40B4-BE49-F238E27FC236}">
                <a16:creationId xmlns:a16="http://schemas.microsoft.com/office/drawing/2014/main" id="{DD6941B3-7740-5745-9EAD-9C3115979A6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F7300"/>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JUDr. Radovan Malachta</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6CF9942-BE26-4A4C-A2D8-ABA21EDF53C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FF7300"/>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JUDr. Radovan Malachta</a:t>
            </a:r>
            <a:endParaRPr lang="cs-CZ" dirty="0"/>
          </a:p>
        </p:txBody>
      </p:sp>
      <p:pic>
        <p:nvPicPr>
          <p:cNvPr id="11" name="Obrázek 8">
            <a:extLst>
              <a:ext uri="{FF2B5EF4-FFF2-40B4-BE49-F238E27FC236}">
                <a16:creationId xmlns:a16="http://schemas.microsoft.com/office/drawing/2014/main" id="{883B3136-B228-D44A-AB43-48B383AAACD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FF7300"/>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PED slide">
    <p:bg>
      <p:bgPr>
        <a:solidFill>
          <a:srgbClr val="FF7300"/>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4"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JUDr. Radovan Malachta</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3D544807-CCC8-C147-BC84-731878E3FF5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JUDr. Radovan Malachta</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8" name="Obrázek 8">
            <a:extLst>
              <a:ext uri="{FF2B5EF4-FFF2-40B4-BE49-F238E27FC236}">
                <a16:creationId xmlns:a16="http://schemas.microsoft.com/office/drawing/2014/main" id="{2B69AC62-8722-274E-BC02-F54E66A1027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JUDr. Radovan Malachta</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A8614ED3-CCC3-4849-B628-61C3AB8D12B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JUDr. Radovan Malachta</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672C6AD4-B64D-9447-94F1-17328863807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JUDr. Radovan Malachta</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3" name="Obrázek 8">
            <a:extLst>
              <a:ext uri="{FF2B5EF4-FFF2-40B4-BE49-F238E27FC236}">
                <a16:creationId xmlns:a16="http://schemas.microsoft.com/office/drawing/2014/main" id="{BD079056-37C1-BB41-A10B-5467FD1004C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JUDr. Radovan Malachta</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8">
            <a:extLst>
              <a:ext uri="{FF2B5EF4-FFF2-40B4-BE49-F238E27FC236}">
                <a16:creationId xmlns:a16="http://schemas.microsoft.com/office/drawing/2014/main" id="{81F1F6BC-132D-3746-8DEA-8E0070523DA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JUDr. Radovan Malachta</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6" name="Obrázek 8">
            <a:extLst>
              <a:ext uri="{FF2B5EF4-FFF2-40B4-BE49-F238E27FC236}">
                <a16:creationId xmlns:a16="http://schemas.microsoft.com/office/drawing/2014/main" id="{21663280-9DA9-6D46-9A85-58C09D41A68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JUDr. Radovan Malachta</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8" name="Obrázek 8">
            <a:extLst>
              <a:ext uri="{FF2B5EF4-FFF2-40B4-BE49-F238E27FC236}">
                <a16:creationId xmlns:a16="http://schemas.microsoft.com/office/drawing/2014/main" id="{4789C4D8-85B1-0E4B-80EB-3DD1C97BF8B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JUDr. Radovan Malachta</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ww.zakonyprolidi.cz/cs/1963-99/historie" TargetMode="External"/><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a:t>JUDr. Radovan Malachta</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414000" y="3208316"/>
            <a:ext cx="11361600" cy="1645265"/>
          </a:xfrm>
        </p:spPr>
        <p:txBody>
          <a:bodyPr/>
          <a:lstStyle/>
          <a:p>
            <a:r>
              <a:rPr lang="cs-CZ" dirty="0"/>
              <a:t>Právní normy</a:t>
            </a:r>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414000" y="4976897"/>
            <a:ext cx="11361600" cy="849881"/>
          </a:xfrm>
        </p:spPr>
        <p:txBody>
          <a:bodyPr/>
          <a:lstStyle/>
          <a:p>
            <a:r>
              <a:rPr lang="cs-CZ" dirty="0">
                <a:solidFill>
                  <a:schemeClr val="tx2"/>
                </a:solidFill>
              </a:rPr>
              <a:t>JUDr. Radovan Malachta</a:t>
            </a:r>
          </a:p>
          <a:p>
            <a:r>
              <a:rPr lang="cs-CZ" dirty="0">
                <a:solidFill>
                  <a:schemeClr val="tx2"/>
                </a:solidFill>
              </a:rPr>
              <a:t>jarní semestr 2022</a:t>
            </a:r>
          </a:p>
        </p:txBody>
      </p:sp>
      <p:sp>
        <p:nvSpPr>
          <p:cNvPr id="7" name="Nadpis 3">
            <a:extLst>
              <a:ext uri="{FF2B5EF4-FFF2-40B4-BE49-F238E27FC236}">
                <a16:creationId xmlns:a16="http://schemas.microsoft.com/office/drawing/2014/main" id="{A0B5A3B7-9734-4F5B-8C69-F0358E18560A}"/>
              </a:ext>
            </a:extLst>
          </p:cNvPr>
          <p:cNvSpPr txBox="1">
            <a:spLocks/>
          </p:cNvSpPr>
          <p:nvPr/>
        </p:nvSpPr>
        <p:spPr>
          <a:xfrm>
            <a:off x="414000" y="2422695"/>
            <a:ext cx="11361600" cy="1330347"/>
          </a:xfrm>
          <a:prstGeom prst="rect">
            <a:avLst/>
          </a:prstGeom>
        </p:spPr>
        <p:txBody>
          <a:bodyPr vert="horz" lIns="0" tIns="0" rIns="0" bIns="0" rtlCol="0" anchor="t" anchorCtr="0">
            <a:noAutofit/>
          </a:bodyPr>
          <a:lstStyle>
            <a:lvl1pPr algn="l" rtl="0" eaLnBrk="1" fontAlgn="base" hangingPunct="1">
              <a:lnSpc>
                <a:spcPts val="4400"/>
              </a:lnSpc>
              <a:spcBef>
                <a:spcPct val="0"/>
              </a:spcBef>
              <a:spcAft>
                <a:spcPct val="0"/>
              </a:spcAft>
              <a:defRPr sz="44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r>
              <a:rPr lang="cs-CZ" sz="3600" kern="0" dirty="0">
                <a:solidFill>
                  <a:srgbClr val="C00000"/>
                </a:solidFill>
              </a:rPr>
              <a:t>3. seminář</a:t>
            </a:r>
          </a:p>
          <a:p>
            <a:endParaRPr lang="cs-CZ" sz="2800" kern="0" dirty="0"/>
          </a:p>
        </p:txBody>
      </p:sp>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1FBFB60-1B56-48FA-AFD9-EC73E9D6F92E}"/>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D7E24585-C73D-4B6D-8F14-58C726AD9DF2}"/>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1C02A97E-D9FF-4774-9DA2-CF8A3DD2BC47}"/>
              </a:ext>
            </a:extLst>
          </p:cNvPr>
          <p:cNvSpPr>
            <a:spLocks noGrp="1"/>
          </p:cNvSpPr>
          <p:nvPr>
            <p:ph type="title"/>
          </p:nvPr>
        </p:nvSpPr>
        <p:spPr/>
        <p:txBody>
          <a:bodyPr/>
          <a:lstStyle/>
          <a:p>
            <a:r>
              <a:rPr lang="cs-CZ" dirty="0"/>
              <a:t>Struktura právních norem</a:t>
            </a:r>
          </a:p>
        </p:txBody>
      </p:sp>
      <p:sp>
        <p:nvSpPr>
          <p:cNvPr id="5" name="Zástupný symbol pro obsah 4">
            <a:extLst>
              <a:ext uri="{FF2B5EF4-FFF2-40B4-BE49-F238E27FC236}">
                <a16:creationId xmlns:a16="http://schemas.microsoft.com/office/drawing/2014/main" id="{211A4E88-75D6-467A-BDC4-81BA819E0252}"/>
              </a:ext>
            </a:extLst>
          </p:cNvPr>
          <p:cNvSpPr>
            <a:spLocks noGrp="1"/>
          </p:cNvSpPr>
          <p:nvPr>
            <p:ph idx="1"/>
          </p:nvPr>
        </p:nvSpPr>
        <p:spPr>
          <a:xfrm>
            <a:off x="720000" y="1692002"/>
            <a:ext cx="10753200" cy="4139998"/>
          </a:xfrm>
        </p:spPr>
        <p:txBody>
          <a:bodyPr/>
          <a:lstStyle/>
          <a:p>
            <a:r>
              <a:rPr lang="cs-CZ" dirty="0"/>
              <a:t>klasická struktura – 3 části</a:t>
            </a:r>
          </a:p>
          <a:p>
            <a:endParaRPr lang="cs-CZ" dirty="0"/>
          </a:p>
          <a:p>
            <a:endParaRPr lang="cs-CZ" dirty="0"/>
          </a:p>
          <a:p>
            <a:endParaRPr lang="cs-CZ" dirty="0"/>
          </a:p>
          <a:p>
            <a:endParaRPr lang="cs-CZ" dirty="0"/>
          </a:p>
          <a:p>
            <a:endParaRPr lang="cs-CZ" dirty="0"/>
          </a:p>
          <a:p>
            <a:endParaRPr lang="cs-CZ" dirty="0"/>
          </a:p>
          <a:p>
            <a:endParaRPr lang="cs-CZ" dirty="0"/>
          </a:p>
          <a:p>
            <a:r>
              <a:rPr lang="cs-CZ" dirty="0"/>
              <a:t>ne všechny právní normy mají takovou strukturu</a:t>
            </a:r>
          </a:p>
        </p:txBody>
      </p:sp>
      <p:graphicFrame>
        <p:nvGraphicFramePr>
          <p:cNvPr id="6" name="Diagram 5">
            <a:extLst>
              <a:ext uri="{FF2B5EF4-FFF2-40B4-BE49-F238E27FC236}">
                <a16:creationId xmlns:a16="http://schemas.microsoft.com/office/drawing/2014/main" id="{30B699A1-F56C-44CC-BCBC-19E321AF93E9}"/>
              </a:ext>
            </a:extLst>
          </p:cNvPr>
          <p:cNvGraphicFramePr/>
          <p:nvPr>
            <p:extLst>
              <p:ext uri="{D42A27DB-BD31-4B8C-83A1-F6EECF244321}">
                <p14:modId xmlns:p14="http://schemas.microsoft.com/office/powerpoint/2010/main" val="734575417"/>
              </p:ext>
            </p:extLst>
          </p:nvPr>
        </p:nvGraphicFramePr>
        <p:xfrm>
          <a:off x="2241176" y="2231455"/>
          <a:ext cx="6843059" cy="29345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35600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8AC216C-5357-44CB-B8D8-ED64B4BD1C7D}"/>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EE3E8F13-D1D7-4113-B6AA-94F521E74057}"/>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A4148028-7D1B-4374-9DE6-0BBAF306866A}"/>
              </a:ext>
            </a:extLst>
          </p:cNvPr>
          <p:cNvSpPr>
            <a:spLocks noGrp="1"/>
          </p:cNvSpPr>
          <p:nvPr>
            <p:ph type="title"/>
          </p:nvPr>
        </p:nvSpPr>
        <p:spPr/>
        <p:txBody>
          <a:bodyPr/>
          <a:lstStyle/>
          <a:p>
            <a:r>
              <a:rPr lang="cs-CZ" dirty="0"/>
              <a:t>Struktura právních norem</a:t>
            </a:r>
          </a:p>
        </p:txBody>
      </p:sp>
      <p:sp>
        <p:nvSpPr>
          <p:cNvPr id="5" name="Zástupný symbol pro obsah 4">
            <a:extLst>
              <a:ext uri="{FF2B5EF4-FFF2-40B4-BE49-F238E27FC236}">
                <a16:creationId xmlns:a16="http://schemas.microsoft.com/office/drawing/2014/main" id="{33EE84E9-AB92-4FE9-B72E-3A94763C77C4}"/>
              </a:ext>
            </a:extLst>
          </p:cNvPr>
          <p:cNvSpPr>
            <a:spLocks noGrp="1"/>
          </p:cNvSpPr>
          <p:nvPr>
            <p:ph idx="1"/>
          </p:nvPr>
        </p:nvSpPr>
        <p:spPr>
          <a:xfrm>
            <a:off x="720000" y="1692002"/>
            <a:ext cx="10753200" cy="2799316"/>
          </a:xfrm>
          <a:solidFill>
            <a:schemeClr val="accent4">
              <a:lumMod val="20000"/>
              <a:lumOff val="80000"/>
            </a:schemeClr>
          </a:solidFill>
          <a:ln>
            <a:solidFill>
              <a:schemeClr val="accent1"/>
            </a:solidFill>
          </a:ln>
        </p:spPr>
        <p:txBody>
          <a:bodyPr/>
          <a:lstStyle/>
          <a:p>
            <a:r>
              <a:rPr lang="cs-CZ" dirty="0">
                <a:solidFill>
                  <a:schemeClr val="tx2"/>
                </a:solidFill>
              </a:rPr>
              <a:t>hypotéza</a:t>
            </a:r>
          </a:p>
          <a:p>
            <a:pPr lvl="1"/>
            <a:r>
              <a:rPr lang="cs-CZ" dirty="0"/>
              <a:t>podmínky/skutečnosti, které musí nastat, aby mohlo být uplatněno pravidlo chování</a:t>
            </a:r>
          </a:p>
          <a:p>
            <a:r>
              <a:rPr lang="cs-CZ" dirty="0">
                <a:solidFill>
                  <a:schemeClr val="tx2"/>
                </a:solidFill>
              </a:rPr>
              <a:t>dispozice</a:t>
            </a:r>
          </a:p>
          <a:p>
            <a:pPr lvl="1"/>
            <a:r>
              <a:rPr lang="cs-CZ" dirty="0"/>
              <a:t>vlastní pravidlo chování – příkaz, zákaz, dovolení – práva a povinnosti</a:t>
            </a:r>
          </a:p>
          <a:p>
            <a:r>
              <a:rPr lang="cs-CZ" dirty="0">
                <a:solidFill>
                  <a:schemeClr val="tx2"/>
                </a:solidFill>
              </a:rPr>
              <a:t>sankce</a:t>
            </a:r>
          </a:p>
          <a:p>
            <a:pPr lvl="1"/>
            <a:r>
              <a:rPr lang="cs-CZ" dirty="0"/>
              <a:t>pokud je porušeno pravidlo chování</a:t>
            </a:r>
          </a:p>
          <a:p>
            <a:pPr lvl="1"/>
            <a:r>
              <a:rPr lang="cs-CZ" dirty="0"/>
              <a:t>sankce v soukromém a veřejném právu</a:t>
            </a:r>
          </a:p>
        </p:txBody>
      </p:sp>
      <p:sp>
        <p:nvSpPr>
          <p:cNvPr id="8" name="Zástupný symbol pro obsah 4">
            <a:extLst>
              <a:ext uri="{FF2B5EF4-FFF2-40B4-BE49-F238E27FC236}">
                <a16:creationId xmlns:a16="http://schemas.microsoft.com/office/drawing/2014/main" id="{98EF6D45-C46D-4215-8F10-24834139350F}"/>
              </a:ext>
            </a:extLst>
          </p:cNvPr>
          <p:cNvSpPr txBox="1">
            <a:spLocks/>
          </p:cNvSpPr>
          <p:nvPr/>
        </p:nvSpPr>
        <p:spPr>
          <a:xfrm>
            <a:off x="782753" y="4738342"/>
            <a:ext cx="10753200" cy="1178364"/>
          </a:xfrm>
          <a:prstGeom prst="rect">
            <a:avLst/>
          </a:prstGeom>
          <a:solidFill>
            <a:schemeClr val="accent2">
              <a:lumMod val="20000"/>
              <a:lumOff val="80000"/>
            </a:schemeClr>
          </a:solidFill>
          <a:ln>
            <a:solidFill>
              <a:srgbClr val="C00000"/>
            </a:solidFill>
          </a:ln>
        </p:spPr>
        <p:txBody>
          <a:bodyPr vert="horz" lIns="0" tIns="0" rIns="0" bIns="0" rtlCol="0">
            <a:noAutofit/>
          </a:bodyPr>
          <a:lstStyle>
            <a:lvl1pPr marL="252000" marR="0" indent="-180000" algn="l" defTabSz="914400" rtl="0" eaLnBrk="1" fontAlgn="base" latinLnBrk="0" hangingPunct="1">
              <a:lnSpc>
                <a:spcPts val="3600"/>
              </a:lnSpc>
              <a:spcBef>
                <a:spcPts val="0"/>
              </a:spcBef>
              <a:spcAft>
                <a:spcPct val="0"/>
              </a:spcAft>
              <a:buClr>
                <a:schemeClr val="tx2"/>
              </a:buClr>
              <a:buSzPct val="100000"/>
              <a:buFont typeface="Arial" panose="020B0604020202020204" pitchFamily="34" charset="0"/>
              <a:buChar char="̶"/>
              <a:tabLst/>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ct val="100000"/>
              </a:lnSpc>
              <a:spcBef>
                <a:spcPts val="0"/>
              </a:spcBef>
              <a:spcAft>
                <a:spcPct val="0"/>
              </a:spcAft>
              <a:buClr>
                <a:schemeClr val="folHlink"/>
              </a:buClr>
              <a:buSzPct val="80000"/>
              <a:buFontTx/>
              <a:buNone/>
              <a:defRPr sz="16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a:lnSpc>
                <a:spcPct val="100000"/>
              </a:lnSpc>
            </a:pPr>
            <a:r>
              <a:rPr lang="cs-CZ" sz="2400" dirty="0"/>
              <a:t>dispozice (pravidlo chování) musí být vždy!</a:t>
            </a:r>
          </a:p>
          <a:p>
            <a:pPr>
              <a:lnSpc>
                <a:spcPct val="100000"/>
              </a:lnSpc>
            </a:pPr>
            <a:r>
              <a:rPr lang="cs-CZ" sz="2400" dirty="0"/>
              <a:t>hypotéza a sankce být nemusí</a:t>
            </a:r>
          </a:p>
          <a:p>
            <a:pPr>
              <a:lnSpc>
                <a:spcPct val="100000"/>
              </a:lnSpc>
            </a:pPr>
            <a:r>
              <a:rPr lang="cs-CZ" sz="2400" dirty="0"/>
              <a:t>sankce (hypotéza) může být například společná pro více právních norem</a:t>
            </a:r>
          </a:p>
        </p:txBody>
      </p:sp>
    </p:spTree>
    <p:extLst>
      <p:ext uri="{BB962C8B-B14F-4D97-AF65-F5344CB8AC3E}">
        <p14:creationId xmlns:p14="http://schemas.microsoft.com/office/powerpoint/2010/main" val="10037577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C6CAFDB-9053-43C5-BAAB-9D5789E8557E}"/>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27DC62FD-0415-4213-A40A-5DBE7A08D722}"/>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57B429F3-244F-41A3-A80A-7259BA61A5D9}"/>
              </a:ext>
            </a:extLst>
          </p:cNvPr>
          <p:cNvSpPr>
            <a:spLocks noGrp="1"/>
          </p:cNvSpPr>
          <p:nvPr>
            <p:ph type="title"/>
          </p:nvPr>
        </p:nvSpPr>
        <p:spPr/>
        <p:txBody>
          <a:bodyPr/>
          <a:lstStyle/>
          <a:p>
            <a:r>
              <a:rPr lang="cs-CZ" dirty="0"/>
              <a:t>Struktura právních norem</a:t>
            </a:r>
          </a:p>
        </p:txBody>
      </p:sp>
      <p:graphicFrame>
        <p:nvGraphicFramePr>
          <p:cNvPr id="6" name="Diagram 5">
            <a:extLst>
              <a:ext uri="{FF2B5EF4-FFF2-40B4-BE49-F238E27FC236}">
                <a16:creationId xmlns:a16="http://schemas.microsoft.com/office/drawing/2014/main" id="{DEB15B3B-4049-40E8-9F59-307DDA1D7F2B}"/>
              </a:ext>
            </a:extLst>
          </p:cNvPr>
          <p:cNvGraphicFramePr/>
          <p:nvPr>
            <p:extLst>
              <p:ext uri="{D42A27DB-BD31-4B8C-83A1-F6EECF244321}">
                <p14:modId xmlns:p14="http://schemas.microsoft.com/office/powerpoint/2010/main" val="4137052137"/>
              </p:ext>
            </p:extLst>
          </p:nvPr>
        </p:nvGraphicFramePr>
        <p:xfrm>
          <a:off x="2487224" y="1779504"/>
          <a:ext cx="6152776" cy="34668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05041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14B3FDC-9270-497B-9DD3-1196FD1A4327}"/>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0B92FFDF-E6DA-43E0-A005-268FACF001F2}"/>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AD66D3ED-80C3-4D3F-BDF1-5234E0CAA522}"/>
              </a:ext>
            </a:extLst>
          </p:cNvPr>
          <p:cNvSpPr>
            <a:spLocks noGrp="1"/>
          </p:cNvSpPr>
          <p:nvPr>
            <p:ph type="title"/>
          </p:nvPr>
        </p:nvSpPr>
        <p:spPr/>
        <p:txBody>
          <a:bodyPr/>
          <a:lstStyle/>
          <a:p>
            <a:r>
              <a:rPr lang="cs-CZ" dirty="0"/>
              <a:t>Jen teoretická záležitost…. </a:t>
            </a:r>
          </a:p>
        </p:txBody>
      </p:sp>
      <p:graphicFrame>
        <p:nvGraphicFramePr>
          <p:cNvPr id="6" name="Zástupný symbol pro obsah 5">
            <a:extLst>
              <a:ext uri="{FF2B5EF4-FFF2-40B4-BE49-F238E27FC236}">
                <a16:creationId xmlns:a16="http://schemas.microsoft.com/office/drawing/2014/main" id="{B452E909-0E9E-495D-918B-3F53B793E41C}"/>
              </a:ext>
            </a:extLst>
          </p:cNvPr>
          <p:cNvGraphicFramePr>
            <a:graphicFrameLocks noGrp="1"/>
          </p:cNvGraphicFramePr>
          <p:nvPr>
            <p:ph idx="1"/>
            <p:extLst>
              <p:ext uri="{D42A27DB-BD31-4B8C-83A1-F6EECF244321}">
                <p14:modId xmlns:p14="http://schemas.microsoft.com/office/powerpoint/2010/main" val="1253807182"/>
              </p:ext>
            </p:extLst>
          </p:nvPr>
        </p:nvGraphicFramePr>
        <p:xfrm>
          <a:off x="720725" y="1692275"/>
          <a:ext cx="10752138" cy="2063937"/>
        </p:xfrm>
        <a:graphic>
          <a:graphicData uri="http://schemas.openxmlformats.org/drawingml/2006/table">
            <a:tbl>
              <a:tblPr firstRow="1" bandRow="1">
                <a:tableStyleId>{5C22544A-7EE6-4342-B048-85BDC9FD1C3A}</a:tableStyleId>
              </a:tblPr>
              <a:tblGrid>
                <a:gridCol w="3584046">
                  <a:extLst>
                    <a:ext uri="{9D8B030D-6E8A-4147-A177-3AD203B41FA5}">
                      <a16:colId xmlns:a16="http://schemas.microsoft.com/office/drawing/2014/main" val="325293957"/>
                    </a:ext>
                  </a:extLst>
                </a:gridCol>
                <a:gridCol w="3584046">
                  <a:extLst>
                    <a:ext uri="{9D8B030D-6E8A-4147-A177-3AD203B41FA5}">
                      <a16:colId xmlns:a16="http://schemas.microsoft.com/office/drawing/2014/main" val="2746117002"/>
                    </a:ext>
                  </a:extLst>
                </a:gridCol>
                <a:gridCol w="3584046">
                  <a:extLst>
                    <a:ext uri="{9D8B030D-6E8A-4147-A177-3AD203B41FA5}">
                      <a16:colId xmlns:a16="http://schemas.microsoft.com/office/drawing/2014/main" val="1948853870"/>
                    </a:ext>
                  </a:extLst>
                </a:gridCol>
              </a:tblGrid>
              <a:tr h="687979">
                <a:tc>
                  <a:txBody>
                    <a:bodyPr/>
                    <a:lstStyle/>
                    <a:p>
                      <a:endParaRPr lang="cs-CZ" dirty="0"/>
                    </a:p>
                  </a:txBody>
                  <a:tcPr/>
                </a:tc>
                <a:tc>
                  <a:txBody>
                    <a:bodyPr/>
                    <a:lstStyle/>
                    <a:p>
                      <a:r>
                        <a:rPr lang="cs-CZ" dirty="0"/>
                        <a:t>PERFEKTNÍ NORMA</a:t>
                      </a:r>
                    </a:p>
                  </a:txBody>
                  <a:tcPr/>
                </a:tc>
                <a:tc>
                  <a:txBody>
                    <a:bodyPr/>
                    <a:lstStyle/>
                    <a:p>
                      <a:r>
                        <a:rPr lang="cs-CZ" dirty="0"/>
                        <a:t>IMPERFEKTNÍ NORMA</a:t>
                      </a:r>
                    </a:p>
                  </a:txBody>
                  <a:tcPr/>
                </a:tc>
                <a:extLst>
                  <a:ext uri="{0D108BD9-81ED-4DB2-BD59-A6C34878D82A}">
                    <a16:rowId xmlns:a16="http://schemas.microsoft.com/office/drawing/2014/main" val="347400314"/>
                  </a:ext>
                </a:extLst>
              </a:tr>
              <a:tr h="687979">
                <a:tc>
                  <a:txBody>
                    <a:bodyPr/>
                    <a:lstStyle/>
                    <a:p>
                      <a:r>
                        <a:rPr lang="cs-CZ" dirty="0"/>
                        <a:t>PODMÍNĚNÁ NORMA</a:t>
                      </a:r>
                    </a:p>
                  </a:txBody>
                  <a:tcPr/>
                </a:tc>
                <a:tc>
                  <a:txBody>
                    <a:bodyPr/>
                    <a:lstStyle/>
                    <a:p>
                      <a:r>
                        <a:rPr lang="cs-CZ" dirty="0"/>
                        <a:t>hypotéza, dispozice, sankce</a:t>
                      </a:r>
                    </a:p>
                  </a:txBody>
                  <a:tcPr/>
                </a:tc>
                <a:tc>
                  <a:txBody>
                    <a:bodyPr/>
                    <a:lstStyle/>
                    <a:p>
                      <a:r>
                        <a:rPr lang="cs-CZ" dirty="0"/>
                        <a:t>hypotéza, dispozice, -</a:t>
                      </a:r>
                    </a:p>
                  </a:txBody>
                  <a:tcPr/>
                </a:tc>
                <a:extLst>
                  <a:ext uri="{0D108BD9-81ED-4DB2-BD59-A6C34878D82A}">
                    <a16:rowId xmlns:a16="http://schemas.microsoft.com/office/drawing/2014/main" val="824445381"/>
                  </a:ext>
                </a:extLst>
              </a:tr>
              <a:tr h="687979">
                <a:tc>
                  <a:txBody>
                    <a:bodyPr/>
                    <a:lstStyle/>
                    <a:p>
                      <a:r>
                        <a:rPr lang="cs-CZ" dirty="0"/>
                        <a:t>NEPODMÍNĚNÁ NORMA</a:t>
                      </a:r>
                    </a:p>
                  </a:txBody>
                  <a:tcPr/>
                </a:tc>
                <a:tc>
                  <a:txBody>
                    <a:bodyPr/>
                    <a:lstStyle/>
                    <a:p>
                      <a:r>
                        <a:rPr lang="cs-CZ" dirty="0"/>
                        <a:t>-, dispozice, sankce</a:t>
                      </a:r>
                    </a:p>
                  </a:txBody>
                  <a:tcPr/>
                </a:tc>
                <a:tc>
                  <a:txBody>
                    <a:bodyPr/>
                    <a:lstStyle/>
                    <a:p>
                      <a:r>
                        <a:rPr lang="cs-CZ" dirty="0"/>
                        <a:t>-, dispozice, -</a:t>
                      </a:r>
                    </a:p>
                  </a:txBody>
                  <a:tcPr/>
                </a:tc>
                <a:extLst>
                  <a:ext uri="{0D108BD9-81ED-4DB2-BD59-A6C34878D82A}">
                    <a16:rowId xmlns:a16="http://schemas.microsoft.com/office/drawing/2014/main" val="3493981812"/>
                  </a:ext>
                </a:extLst>
              </a:tr>
            </a:tbl>
          </a:graphicData>
        </a:graphic>
      </p:graphicFrame>
      <p:sp>
        <p:nvSpPr>
          <p:cNvPr id="7" name="Zástupný symbol pro obsah 4">
            <a:extLst>
              <a:ext uri="{FF2B5EF4-FFF2-40B4-BE49-F238E27FC236}">
                <a16:creationId xmlns:a16="http://schemas.microsoft.com/office/drawing/2014/main" id="{4F9682C1-7843-4732-B003-692F2E5D1B3C}"/>
              </a:ext>
            </a:extLst>
          </p:cNvPr>
          <p:cNvSpPr txBox="1">
            <a:spLocks/>
          </p:cNvSpPr>
          <p:nvPr/>
        </p:nvSpPr>
        <p:spPr>
          <a:xfrm>
            <a:off x="720000" y="4417272"/>
            <a:ext cx="10753200" cy="979481"/>
          </a:xfrm>
          <a:prstGeom prst="rect">
            <a:avLst/>
          </a:prstGeom>
          <a:noFill/>
          <a:ln>
            <a:noFill/>
          </a:ln>
        </p:spPr>
        <p:txBody>
          <a:bodyPr vert="horz" lIns="0" tIns="0" rIns="0" bIns="0" rtlCol="0">
            <a:noAutofit/>
          </a:bodyPr>
          <a:lstStyle>
            <a:lvl1pPr marL="252000" marR="0" indent="-180000" algn="l" defTabSz="914400" rtl="0" eaLnBrk="1" fontAlgn="base" latinLnBrk="0" hangingPunct="1">
              <a:lnSpc>
                <a:spcPts val="3600"/>
              </a:lnSpc>
              <a:spcBef>
                <a:spcPts val="0"/>
              </a:spcBef>
              <a:spcAft>
                <a:spcPct val="0"/>
              </a:spcAft>
              <a:buClr>
                <a:schemeClr val="tx2"/>
              </a:buClr>
              <a:buSzPct val="100000"/>
              <a:buFont typeface="Arial" panose="020B0604020202020204" pitchFamily="34" charset="0"/>
              <a:buChar char="̶"/>
              <a:tabLst/>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ct val="100000"/>
              </a:lnSpc>
              <a:spcBef>
                <a:spcPts val="0"/>
              </a:spcBef>
              <a:spcAft>
                <a:spcPct val="0"/>
              </a:spcAft>
              <a:buClr>
                <a:schemeClr val="folHlink"/>
              </a:buClr>
              <a:buSzPct val="80000"/>
              <a:buFontTx/>
              <a:buNone/>
              <a:defRPr sz="16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r>
              <a:rPr lang="cs-CZ" sz="2400" kern="0" dirty="0"/>
              <a:t>nepodmíněná norma – chybí hypotéza</a:t>
            </a:r>
          </a:p>
          <a:p>
            <a:r>
              <a:rPr lang="cs-CZ" sz="2400" kern="0" dirty="0"/>
              <a:t>imperfektní norma – chybí sankce</a:t>
            </a:r>
          </a:p>
        </p:txBody>
      </p:sp>
    </p:spTree>
    <p:extLst>
      <p:ext uri="{BB962C8B-B14F-4D97-AF65-F5344CB8AC3E}">
        <p14:creationId xmlns:p14="http://schemas.microsoft.com/office/powerpoint/2010/main" val="381652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066E5D7-DF01-4B41-823A-33FFB7BCD2C7}"/>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FA20FDF7-1476-4306-961B-560B75DB2FFB}"/>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4010FAF4-D7FA-4C23-9EAC-F7C914698FA2}"/>
              </a:ext>
            </a:extLst>
          </p:cNvPr>
          <p:cNvSpPr>
            <a:spLocks noGrp="1"/>
          </p:cNvSpPr>
          <p:nvPr>
            <p:ph type="title"/>
          </p:nvPr>
        </p:nvSpPr>
        <p:spPr/>
        <p:txBody>
          <a:bodyPr/>
          <a:lstStyle/>
          <a:p>
            <a:r>
              <a:rPr lang="cs-CZ" i="1" dirty="0"/>
              <a:t>Příklad 5 ze zadání na seminář</a:t>
            </a:r>
          </a:p>
        </p:txBody>
      </p:sp>
      <p:sp>
        <p:nvSpPr>
          <p:cNvPr id="5" name="Zástupný symbol pro obsah 4">
            <a:extLst>
              <a:ext uri="{FF2B5EF4-FFF2-40B4-BE49-F238E27FC236}">
                <a16:creationId xmlns:a16="http://schemas.microsoft.com/office/drawing/2014/main" id="{77FDCD6A-6A70-4342-921D-BB4C00C6412F}"/>
              </a:ext>
            </a:extLst>
          </p:cNvPr>
          <p:cNvSpPr>
            <a:spLocks noGrp="1"/>
          </p:cNvSpPr>
          <p:nvPr>
            <p:ph idx="1"/>
          </p:nvPr>
        </p:nvSpPr>
        <p:spPr>
          <a:xfrm>
            <a:off x="719400" y="1745790"/>
            <a:ext cx="10753200" cy="2028351"/>
          </a:xfrm>
          <a:ln>
            <a:noFill/>
          </a:ln>
        </p:spPr>
        <p:txBody>
          <a:bodyPr/>
          <a:lstStyle/>
          <a:p>
            <a:pPr lvl="0"/>
            <a:r>
              <a:rPr lang="cs-CZ" sz="3200" i="1" dirty="0"/>
              <a:t>Ve školách a školských zařízeních není povolena činnost politických stran a politických hnutí ani jejich propagace.</a:t>
            </a:r>
          </a:p>
          <a:p>
            <a:pPr lvl="1"/>
            <a:r>
              <a:rPr lang="cs-CZ" dirty="0"/>
              <a:t>Jaké je v této právní normě pravidlo chování? = DISPOZICE</a:t>
            </a:r>
          </a:p>
          <a:p>
            <a:pPr lvl="1"/>
            <a:r>
              <a:rPr lang="cs-CZ" dirty="0"/>
              <a:t>Je stanovena nějaká podmínka, aby pravidlo chování mohlo být uplatněno? = HYPOTÉZA</a:t>
            </a:r>
          </a:p>
          <a:p>
            <a:pPr lvl="1"/>
            <a:r>
              <a:rPr lang="cs-CZ" dirty="0"/>
              <a:t>Je zde stanovena nějaká sankce, pokud porušíme pravidlo chování? = SANKCE</a:t>
            </a:r>
          </a:p>
          <a:p>
            <a:pPr lvl="0"/>
            <a:endParaRPr lang="cs-CZ" i="1" dirty="0"/>
          </a:p>
          <a:p>
            <a:endParaRPr lang="cs-CZ" dirty="0"/>
          </a:p>
        </p:txBody>
      </p:sp>
    </p:spTree>
    <p:extLst>
      <p:ext uri="{BB962C8B-B14F-4D97-AF65-F5344CB8AC3E}">
        <p14:creationId xmlns:p14="http://schemas.microsoft.com/office/powerpoint/2010/main" val="18637164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A0C867A-EA82-46EE-96B3-C4140F67F34A}"/>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CDA2D73C-4B61-45C5-9F96-DEE3EBE3AF65}"/>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5" name="Zástupný symbol pro obsah 4">
            <a:extLst>
              <a:ext uri="{FF2B5EF4-FFF2-40B4-BE49-F238E27FC236}">
                <a16:creationId xmlns:a16="http://schemas.microsoft.com/office/drawing/2014/main" id="{66ABA6C0-C23D-44A5-882F-7BF4C6A0CC63}"/>
              </a:ext>
            </a:extLst>
          </p:cNvPr>
          <p:cNvSpPr>
            <a:spLocks noGrp="1"/>
          </p:cNvSpPr>
          <p:nvPr>
            <p:ph idx="1"/>
          </p:nvPr>
        </p:nvSpPr>
        <p:spPr>
          <a:xfrm>
            <a:off x="720000" y="853200"/>
            <a:ext cx="10753200" cy="5144188"/>
          </a:xfrm>
        </p:spPr>
        <p:txBody>
          <a:bodyPr/>
          <a:lstStyle/>
          <a:p>
            <a:pPr lvl="0"/>
            <a:r>
              <a:rPr lang="cs-CZ" sz="2000" i="1" dirty="0">
                <a:highlight>
                  <a:srgbClr val="FFFF00"/>
                </a:highlight>
              </a:rPr>
              <a:t>Nelze-li individuálně vzdělávaného žáka hodnotit na konci příslušného pololetí</a:t>
            </a:r>
            <a:r>
              <a:rPr lang="cs-CZ" sz="2000" i="1" dirty="0"/>
              <a:t>, </a:t>
            </a:r>
            <a:r>
              <a:rPr lang="cs-CZ" sz="2000" i="1" dirty="0">
                <a:highlight>
                  <a:srgbClr val="00FF00"/>
                </a:highlight>
              </a:rPr>
              <a:t>určí ředitel školy pro jeho hodnocení náhradní termín, a to tak, aby hodnocení bylo provedeno nejpozději do dvou měsíců po skončení pololetí.</a:t>
            </a:r>
          </a:p>
          <a:p>
            <a:pPr lvl="0"/>
            <a:r>
              <a:rPr lang="cs-CZ" sz="2000" i="1" dirty="0">
                <a:highlight>
                  <a:srgbClr val="00FF00"/>
                </a:highlight>
              </a:rPr>
              <a:t>Výpověď z pracovního poměru musí být písemná</a:t>
            </a:r>
            <a:r>
              <a:rPr lang="cs-CZ" sz="2000" i="1" dirty="0"/>
              <a:t>, </a:t>
            </a:r>
            <a:r>
              <a:rPr lang="cs-CZ" sz="2000" i="1" dirty="0">
                <a:highlight>
                  <a:srgbClr val="FF0000"/>
                </a:highlight>
              </a:rPr>
              <a:t>jinak se k ní nepřihlíží</a:t>
            </a:r>
            <a:r>
              <a:rPr lang="cs-CZ" sz="2000" i="1" dirty="0"/>
              <a:t>. </a:t>
            </a:r>
          </a:p>
          <a:p>
            <a:pPr lvl="0"/>
            <a:r>
              <a:rPr lang="cs-CZ" sz="2000" i="1" dirty="0"/>
              <a:t>Dodá-li prodávající věc na místo určené kupujícím, převezme kupující věc při dodání.</a:t>
            </a:r>
          </a:p>
          <a:p>
            <a:pPr lvl="0"/>
            <a:r>
              <a:rPr lang="cs-CZ" sz="2000" i="1" dirty="0"/>
              <a:t>Ujednají-li prodávající a kupující zkrácení doby pro uplatnění práv z vadného plnění, nepřihlíží se k takovému ujednání.</a:t>
            </a:r>
          </a:p>
          <a:p>
            <a:pPr lvl="0"/>
            <a:r>
              <a:rPr lang="cs-CZ" sz="2000" i="1" dirty="0"/>
              <a:t>Odmítne-li dědic dědictví pod podmínkou, s výhradou nebo jen zčásti, je odmítnutí dědictví neplatné.</a:t>
            </a:r>
          </a:p>
          <a:p>
            <a:pPr lvl="0"/>
            <a:r>
              <a:rPr lang="cs-CZ" sz="2000" i="1" dirty="0"/>
              <a:t>Nepodmíněný trest odnětí svobody se vykonává diferencovaně ve věznici s ostrahou, nebo se zvýšenou ostrahou</a:t>
            </a:r>
            <a:r>
              <a:rPr lang="cs-CZ" i="1" dirty="0"/>
              <a:t>.</a:t>
            </a:r>
          </a:p>
          <a:p>
            <a:endParaRPr lang="cs-CZ" dirty="0"/>
          </a:p>
        </p:txBody>
      </p:sp>
    </p:spTree>
    <p:extLst>
      <p:ext uri="{BB962C8B-B14F-4D97-AF65-F5344CB8AC3E}">
        <p14:creationId xmlns:p14="http://schemas.microsoft.com/office/powerpoint/2010/main" val="36367706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68AD52D-5E3E-4F74-B3BD-ECA9968FCB4B}"/>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BE1A2B8C-48DB-4149-BF52-740E3A20EB3F}"/>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id="{CCD7BAA1-8322-43F1-B1E3-ECE5578702AC}"/>
              </a:ext>
            </a:extLst>
          </p:cNvPr>
          <p:cNvSpPr>
            <a:spLocks noGrp="1"/>
          </p:cNvSpPr>
          <p:nvPr>
            <p:ph type="title"/>
          </p:nvPr>
        </p:nvSpPr>
        <p:spPr/>
        <p:txBody>
          <a:bodyPr/>
          <a:lstStyle/>
          <a:p>
            <a:r>
              <a:rPr lang="cs-CZ" dirty="0"/>
              <a:t>Dělení právních norem</a:t>
            </a:r>
          </a:p>
        </p:txBody>
      </p:sp>
      <p:sp>
        <p:nvSpPr>
          <p:cNvPr id="5" name="Zástupný symbol pro obsah 4">
            <a:extLst>
              <a:ext uri="{FF2B5EF4-FFF2-40B4-BE49-F238E27FC236}">
                <a16:creationId xmlns:a16="http://schemas.microsoft.com/office/drawing/2014/main" id="{7472FF6B-4528-45C7-9836-FED21AA2EB66}"/>
              </a:ext>
            </a:extLst>
          </p:cNvPr>
          <p:cNvSpPr>
            <a:spLocks noGrp="1"/>
          </p:cNvSpPr>
          <p:nvPr>
            <p:ph idx="1"/>
          </p:nvPr>
        </p:nvSpPr>
        <p:spPr>
          <a:xfrm>
            <a:off x="720000" y="1692002"/>
            <a:ext cx="10753200" cy="3453739"/>
          </a:xfrm>
          <a:solidFill>
            <a:schemeClr val="accent4">
              <a:lumMod val="20000"/>
              <a:lumOff val="80000"/>
            </a:schemeClr>
          </a:solidFill>
          <a:ln>
            <a:solidFill>
              <a:schemeClr val="tx2"/>
            </a:solidFill>
          </a:ln>
        </p:spPr>
        <p:txBody>
          <a:bodyPr/>
          <a:lstStyle/>
          <a:p>
            <a:r>
              <a:rPr lang="cs-CZ" dirty="0"/>
              <a:t>existuje několik dělení podle různých kritérií</a:t>
            </a:r>
          </a:p>
          <a:p>
            <a:r>
              <a:rPr lang="cs-CZ" dirty="0"/>
              <a:t>některá dělení už známe</a:t>
            </a:r>
          </a:p>
          <a:p>
            <a:pPr lvl="1"/>
            <a:r>
              <a:rPr lang="cs-CZ" dirty="0"/>
              <a:t>přikazující, zakazující, dovolující právní normy</a:t>
            </a:r>
          </a:p>
          <a:p>
            <a:pPr lvl="1"/>
            <a:r>
              <a:rPr lang="cs-CZ" dirty="0"/>
              <a:t>(ne)podmíněné, (</a:t>
            </a:r>
            <a:r>
              <a:rPr lang="cs-CZ" dirty="0" err="1"/>
              <a:t>im</a:t>
            </a:r>
            <a:r>
              <a:rPr lang="cs-CZ" dirty="0"/>
              <a:t>)perfektní právní normy</a:t>
            </a:r>
          </a:p>
          <a:p>
            <a:r>
              <a:rPr lang="cs-CZ" dirty="0"/>
              <a:t>některá se naučíme</a:t>
            </a:r>
          </a:p>
          <a:p>
            <a:pPr lvl="1"/>
            <a:r>
              <a:rPr lang="cs-CZ" dirty="0"/>
              <a:t>kogentní a dispozitivní</a:t>
            </a:r>
          </a:p>
          <a:p>
            <a:pPr lvl="1"/>
            <a:r>
              <a:rPr lang="cs-CZ" dirty="0"/>
              <a:t>blanketové a odkazující</a:t>
            </a:r>
          </a:p>
          <a:p>
            <a:pPr lvl="1"/>
            <a:r>
              <a:rPr lang="cs-CZ" dirty="0"/>
              <a:t>kolizní </a:t>
            </a:r>
          </a:p>
          <a:p>
            <a:pPr lvl="1"/>
            <a:r>
              <a:rPr lang="cs-CZ" dirty="0"/>
              <a:t>normy s demonstrativním a taxativním výčtem</a:t>
            </a:r>
          </a:p>
          <a:p>
            <a:pPr lvl="1"/>
            <a:endParaRPr lang="cs-CZ" dirty="0"/>
          </a:p>
          <a:p>
            <a:pPr lvl="1"/>
            <a:endParaRPr lang="cs-CZ" dirty="0"/>
          </a:p>
          <a:p>
            <a:pPr marL="72000" indent="0">
              <a:buNone/>
            </a:pPr>
            <a:endParaRPr lang="cs-CZ" dirty="0"/>
          </a:p>
        </p:txBody>
      </p:sp>
      <p:sp>
        <p:nvSpPr>
          <p:cNvPr id="6" name="Obdélník: se zakulacenými rohy 5">
            <a:extLst>
              <a:ext uri="{FF2B5EF4-FFF2-40B4-BE49-F238E27FC236}">
                <a16:creationId xmlns:a16="http://schemas.microsoft.com/office/drawing/2014/main" id="{DC95F711-8E1A-49C3-AA2C-834CBD838E5D}"/>
              </a:ext>
            </a:extLst>
          </p:cNvPr>
          <p:cNvSpPr/>
          <p:nvPr/>
        </p:nvSpPr>
        <p:spPr bwMode="auto">
          <a:xfrm>
            <a:off x="6795246" y="3429000"/>
            <a:ext cx="3442447" cy="1105293"/>
          </a:xfrm>
          <a:prstGeom prst="roundRect">
            <a:avLst/>
          </a:prstGeom>
          <a:solidFill>
            <a:schemeClr val="bg1"/>
          </a:soli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dirty="0">
                <a:ln>
                  <a:noFill/>
                </a:ln>
                <a:effectLst/>
                <a:latin typeface="+mn-lt"/>
              </a:rPr>
              <a:t>Opět spousta cizích slov. </a:t>
            </a:r>
          </a:p>
          <a:p>
            <a:pPr marL="0" marR="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dirty="0">
                <a:ln>
                  <a:noFill/>
                </a:ln>
                <a:effectLst/>
                <a:latin typeface="+mn-lt"/>
              </a:rPr>
              <a:t>Postačí, když druhy popíšete</a:t>
            </a:r>
          </a:p>
          <a:p>
            <a:pPr marL="0" marR="0" indent="0" algn="ctr" defTabSz="914400" rtl="0" eaLnBrk="1" fontAlgn="base" latinLnBrk="0" hangingPunct="1">
              <a:lnSpc>
                <a:spcPct val="100000"/>
              </a:lnSpc>
              <a:spcBef>
                <a:spcPct val="0"/>
              </a:spcBef>
              <a:spcAft>
                <a:spcPct val="0"/>
              </a:spcAft>
              <a:buClrTx/>
              <a:buSzTx/>
              <a:buFontTx/>
              <a:buNone/>
              <a:tabLst/>
            </a:pPr>
            <a:r>
              <a:rPr lang="cs-CZ" sz="2000" dirty="0">
                <a:latin typeface="+mn-lt"/>
              </a:rPr>
              <a:t>svými slovy. </a:t>
            </a:r>
            <a:endParaRPr kumimoji="0" lang="cs-CZ" sz="2000" b="0" i="0" u="none" strike="noStrike" cap="none" normalizeH="0" baseline="0" dirty="0">
              <a:ln>
                <a:noFill/>
              </a:ln>
              <a:effectLst/>
              <a:latin typeface="+mn-lt"/>
            </a:endParaRPr>
          </a:p>
        </p:txBody>
      </p:sp>
    </p:spTree>
    <p:extLst>
      <p:ext uri="{BB962C8B-B14F-4D97-AF65-F5344CB8AC3E}">
        <p14:creationId xmlns:p14="http://schemas.microsoft.com/office/powerpoint/2010/main" val="23370918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453A45B-5D44-4DB0-B22D-2B3CE82DA478}"/>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7649A178-9BCA-43F0-999B-52EED7F5D00C}"/>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id="{06809A51-DD69-4B7E-8737-18070DEA31C4}"/>
              </a:ext>
            </a:extLst>
          </p:cNvPr>
          <p:cNvSpPr>
            <a:spLocks noGrp="1"/>
          </p:cNvSpPr>
          <p:nvPr>
            <p:ph type="title"/>
          </p:nvPr>
        </p:nvSpPr>
        <p:spPr/>
        <p:txBody>
          <a:bodyPr/>
          <a:lstStyle/>
          <a:p>
            <a:r>
              <a:rPr lang="cs-CZ" dirty="0"/>
              <a:t>Kogentní a dispozitivní právní normy</a:t>
            </a:r>
          </a:p>
        </p:txBody>
      </p:sp>
      <p:sp>
        <p:nvSpPr>
          <p:cNvPr id="5" name="Zástupný symbol pro obsah 4">
            <a:extLst>
              <a:ext uri="{FF2B5EF4-FFF2-40B4-BE49-F238E27FC236}">
                <a16:creationId xmlns:a16="http://schemas.microsoft.com/office/drawing/2014/main" id="{C22D41AC-A13F-466E-A14E-0A0688754FC0}"/>
              </a:ext>
            </a:extLst>
          </p:cNvPr>
          <p:cNvSpPr>
            <a:spLocks noGrp="1"/>
          </p:cNvSpPr>
          <p:nvPr>
            <p:ph idx="1"/>
          </p:nvPr>
        </p:nvSpPr>
        <p:spPr>
          <a:xfrm>
            <a:off x="720000" y="1476788"/>
            <a:ext cx="10753200" cy="4661211"/>
          </a:xfrm>
          <a:solidFill>
            <a:schemeClr val="accent4">
              <a:lumMod val="20000"/>
              <a:lumOff val="80000"/>
            </a:schemeClr>
          </a:solidFill>
          <a:ln>
            <a:solidFill>
              <a:srgbClr val="0000DC"/>
            </a:solidFill>
          </a:ln>
        </p:spPr>
        <p:txBody>
          <a:bodyPr/>
          <a:lstStyle/>
          <a:p>
            <a:r>
              <a:rPr lang="cs-CZ" dirty="0">
                <a:solidFill>
                  <a:schemeClr val="tx2"/>
                </a:solidFill>
              </a:rPr>
              <a:t>kogentní</a:t>
            </a:r>
          </a:p>
          <a:p>
            <a:pPr lvl="1"/>
            <a:r>
              <a:rPr lang="cs-CZ" dirty="0">
                <a:solidFill>
                  <a:schemeClr val="tx2"/>
                </a:solidFill>
              </a:rPr>
              <a:t>nelze měnit dohodou stran </a:t>
            </a:r>
            <a:r>
              <a:rPr lang="cs-CZ" dirty="0"/>
              <a:t>– nelze se odchýlit, vyloučit je, pozměnit apod.</a:t>
            </a:r>
          </a:p>
          <a:p>
            <a:pPr lvl="1"/>
            <a:r>
              <a:rPr lang="cs-CZ" dirty="0"/>
              <a:t>musíme se řídit tím, co je stanoveno (chodit na zelenou, platit daně atd.)</a:t>
            </a:r>
          </a:p>
          <a:p>
            <a:pPr lvl="1"/>
            <a:r>
              <a:rPr lang="cs-CZ" dirty="0"/>
              <a:t>typické pro odvětví veřejného práva (ale máme spoustu norem kogentních i v soukromém právu – například statusové otázky – manželství je trvalý svazek muže a ženy) </a:t>
            </a:r>
          </a:p>
          <a:p>
            <a:pPr marL="324000" lvl="1" indent="0">
              <a:buNone/>
            </a:pPr>
            <a:endParaRPr lang="cs-CZ" dirty="0"/>
          </a:p>
          <a:p>
            <a:r>
              <a:rPr lang="cs-CZ" dirty="0">
                <a:solidFill>
                  <a:schemeClr val="tx2"/>
                </a:solidFill>
              </a:rPr>
              <a:t>dispozitivní</a:t>
            </a:r>
          </a:p>
          <a:p>
            <a:pPr lvl="1"/>
            <a:r>
              <a:rPr lang="cs-CZ" dirty="0">
                <a:solidFill>
                  <a:schemeClr val="tx2"/>
                </a:solidFill>
              </a:rPr>
              <a:t>mohou být měněny dohodou stran </a:t>
            </a:r>
            <a:r>
              <a:rPr lang="cs-CZ" dirty="0"/>
              <a:t>– vůlí stran – strany se mohou odchýlit – upravit si práva a povinnosti podle svého</a:t>
            </a:r>
          </a:p>
          <a:p>
            <a:pPr lvl="1"/>
            <a:r>
              <a:rPr lang="cs-CZ" dirty="0"/>
              <a:t>pokud se strany „nedomluví“, tak se uplatní dispozitivní norma</a:t>
            </a:r>
          </a:p>
          <a:p>
            <a:pPr lvl="1"/>
            <a:r>
              <a:rPr lang="cs-CZ" dirty="0"/>
              <a:t>typické pro odvětví soukromého práva</a:t>
            </a:r>
          </a:p>
          <a:p>
            <a:pPr lvl="1"/>
            <a:r>
              <a:rPr lang="cs-CZ" dirty="0"/>
              <a:t>pomůckou ale nemůže být právní předpis, ve kterém je norma upravena</a:t>
            </a:r>
          </a:p>
          <a:p>
            <a:pPr lvl="1"/>
            <a:r>
              <a:rPr lang="cs-CZ" dirty="0"/>
              <a:t>někdy je to jednoduché – pomůcka: </a:t>
            </a:r>
          </a:p>
          <a:p>
            <a:pPr lvl="1"/>
            <a:r>
              <a:rPr lang="cs-CZ" dirty="0"/>
              <a:t>někdy složité</a:t>
            </a:r>
          </a:p>
          <a:p>
            <a:pPr lvl="1"/>
            <a:endParaRPr lang="cs-CZ" dirty="0"/>
          </a:p>
          <a:p>
            <a:pPr lvl="1"/>
            <a:endParaRPr lang="cs-CZ" dirty="0"/>
          </a:p>
        </p:txBody>
      </p:sp>
      <p:sp>
        <p:nvSpPr>
          <p:cNvPr id="6" name="Ovál 5">
            <a:extLst>
              <a:ext uri="{FF2B5EF4-FFF2-40B4-BE49-F238E27FC236}">
                <a16:creationId xmlns:a16="http://schemas.microsoft.com/office/drawing/2014/main" id="{64AD74C2-CF3E-48B5-A45A-EEE543F44021}"/>
              </a:ext>
            </a:extLst>
          </p:cNvPr>
          <p:cNvSpPr/>
          <p:nvPr/>
        </p:nvSpPr>
        <p:spPr bwMode="auto">
          <a:xfrm>
            <a:off x="5127811" y="5515973"/>
            <a:ext cx="2788024" cy="804496"/>
          </a:xfrm>
          <a:prstGeom prst="ellips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dirty="0">
                <a:ln>
                  <a:noFill/>
                </a:ln>
                <a:solidFill>
                  <a:schemeClr val="bg1"/>
                </a:solidFill>
                <a:effectLst/>
                <a:latin typeface="+mn-lt"/>
              </a:rPr>
              <a:t>není-li ujednáno </a:t>
            </a:r>
          </a:p>
          <a:p>
            <a:pPr marL="0" marR="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dirty="0">
                <a:ln>
                  <a:noFill/>
                </a:ln>
                <a:solidFill>
                  <a:schemeClr val="bg1"/>
                </a:solidFill>
                <a:effectLst/>
                <a:latin typeface="+mn-lt"/>
              </a:rPr>
              <a:t>jinak</a:t>
            </a:r>
          </a:p>
        </p:txBody>
      </p:sp>
      <p:sp>
        <p:nvSpPr>
          <p:cNvPr id="7" name="Ovál 6">
            <a:extLst>
              <a:ext uri="{FF2B5EF4-FFF2-40B4-BE49-F238E27FC236}">
                <a16:creationId xmlns:a16="http://schemas.microsoft.com/office/drawing/2014/main" id="{414F7777-E977-4A67-912E-00C2C53AB933}"/>
              </a:ext>
            </a:extLst>
          </p:cNvPr>
          <p:cNvSpPr/>
          <p:nvPr/>
        </p:nvSpPr>
        <p:spPr bwMode="auto">
          <a:xfrm>
            <a:off x="8049494" y="5549504"/>
            <a:ext cx="2788024" cy="804496"/>
          </a:xfrm>
          <a:prstGeom prst="ellips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algn="ctr"/>
            <a:r>
              <a:rPr lang="cs-CZ" sz="2000" dirty="0">
                <a:solidFill>
                  <a:schemeClr val="bg1"/>
                </a:solidFill>
              </a:rPr>
              <a:t>není-li dohodnuto </a:t>
            </a:r>
          </a:p>
          <a:p>
            <a:pPr algn="ctr"/>
            <a:r>
              <a:rPr lang="cs-CZ" sz="2000" dirty="0">
                <a:solidFill>
                  <a:schemeClr val="bg1"/>
                </a:solidFill>
              </a:rPr>
              <a:t>jinak</a:t>
            </a:r>
          </a:p>
        </p:txBody>
      </p:sp>
    </p:spTree>
    <p:extLst>
      <p:ext uri="{BB962C8B-B14F-4D97-AF65-F5344CB8AC3E}">
        <p14:creationId xmlns:p14="http://schemas.microsoft.com/office/powerpoint/2010/main" val="15472006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9B7974F-C351-43A1-BE5C-E001DB47E38C}"/>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481A8D53-CA73-4A7E-BDD1-D0E42C178E67}"/>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a:extLst>
              <a:ext uri="{FF2B5EF4-FFF2-40B4-BE49-F238E27FC236}">
                <a16:creationId xmlns:a16="http://schemas.microsoft.com/office/drawing/2014/main" id="{18015308-0164-42CE-9033-72B605D53414}"/>
              </a:ext>
            </a:extLst>
          </p:cNvPr>
          <p:cNvSpPr>
            <a:spLocks noGrp="1"/>
          </p:cNvSpPr>
          <p:nvPr>
            <p:ph type="title"/>
          </p:nvPr>
        </p:nvSpPr>
        <p:spPr/>
        <p:txBody>
          <a:bodyPr/>
          <a:lstStyle/>
          <a:p>
            <a:r>
              <a:rPr lang="cs-CZ" i="1" dirty="0"/>
              <a:t>Příklad 1 ze zadání na seminář</a:t>
            </a:r>
          </a:p>
        </p:txBody>
      </p:sp>
      <p:sp>
        <p:nvSpPr>
          <p:cNvPr id="5" name="Zástupný obsah 4">
            <a:extLst>
              <a:ext uri="{FF2B5EF4-FFF2-40B4-BE49-F238E27FC236}">
                <a16:creationId xmlns:a16="http://schemas.microsoft.com/office/drawing/2014/main" id="{F3DF3298-CA5A-4D2D-A28D-4D567F3DFD47}"/>
              </a:ext>
            </a:extLst>
          </p:cNvPr>
          <p:cNvSpPr>
            <a:spLocks noGrp="1"/>
          </p:cNvSpPr>
          <p:nvPr>
            <p:ph idx="1"/>
          </p:nvPr>
        </p:nvSpPr>
        <p:spPr>
          <a:xfrm>
            <a:off x="720000" y="1359001"/>
            <a:ext cx="10753200" cy="4139998"/>
          </a:xfrm>
        </p:spPr>
        <p:txBody>
          <a:bodyPr/>
          <a:lstStyle/>
          <a:p>
            <a:pPr marL="288290" indent="-288290" algn="just">
              <a:lnSpc>
                <a:spcPct val="115000"/>
              </a:lnSpc>
              <a:spcAft>
                <a:spcPts val="1000"/>
              </a:spcAft>
            </a:pPr>
            <a:r>
              <a:rPr lang="cs-CZ" sz="1600" i="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Školní rok začíná 1. září a končí 31. srpna následujícího kalendářního roku. </a:t>
            </a:r>
            <a:r>
              <a:rPr lang="cs-CZ" sz="1600"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 24/1 školského zákona)</a:t>
            </a:r>
          </a:p>
          <a:p>
            <a:pPr algn="just">
              <a:lnSpc>
                <a:spcPct val="115000"/>
              </a:lnSpc>
              <a:spcAft>
                <a:spcPts val="1000"/>
              </a:spcAft>
            </a:pPr>
            <a:r>
              <a:rPr lang="cs-CZ" sz="1600" i="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Ředitel školy nebo ředitel zařízení sociálních služeb může nařídit pedagogickému pracovníkovi konání přímé pedagogické činnosti nad jemu stanovený rozsah nejvýše v rozsahu 4 hodin týdně, další hodiny s ním může dohodnout.</a:t>
            </a:r>
            <a:r>
              <a:rPr lang="cs-CZ" sz="1600"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 (§ 23/3 zákona o pedagogických pracovnících)</a:t>
            </a:r>
            <a:endParaRPr lang="cs-CZ" sz="1600" dirty="0">
              <a:effectLst/>
              <a:latin typeface="Arial" panose="020B0604020202020204" pitchFamily="34" charset="0"/>
              <a:ea typeface="MS Mincho" panose="02020609040205080304" pitchFamily="49" charset="-128"/>
              <a:cs typeface="Times New Roman" panose="02020603050405020304" pitchFamily="18" charset="0"/>
            </a:endParaRPr>
          </a:p>
          <a:p>
            <a:pPr marL="288290" indent="-288290" algn="just">
              <a:lnSpc>
                <a:spcPct val="115000"/>
              </a:lnSpc>
              <a:spcAft>
                <a:spcPts val="1000"/>
              </a:spcAft>
            </a:pPr>
            <a:r>
              <a:rPr lang="cs-CZ" sz="1600" i="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Výpověď z pracovního poměru musí být písemná, jinak se k ní nepřihlíží.</a:t>
            </a:r>
            <a:r>
              <a:rPr lang="cs-CZ" sz="1600"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 (§ 50/1 zákoníku práce)</a:t>
            </a:r>
            <a:endParaRPr lang="cs-CZ" sz="1600" dirty="0">
              <a:effectLst/>
              <a:latin typeface="Arial" panose="020B0604020202020204" pitchFamily="34" charset="0"/>
              <a:ea typeface="MS Mincho" panose="02020609040205080304" pitchFamily="49" charset="-128"/>
              <a:cs typeface="Times New Roman" panose="02020603050405020304" pitchFamily="18" charset="0"/>
            </a:endParaRPr>
          </a:p>
          <a:p>
            <a:pPr marL="288290" indent="-288290" algn="just">
              <a:lnSpc>
                <a:spcPct val="115000"/>
              </a:lnSpc>
              <a:spcAft>
                <a:spcPts val="1000"/>
              </a:spcAft>
            </a:pPr>
            <a:r>
              <a:rPr lang="cs-CZ" sz="1600" i="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Licenci k užití autorského díla je nabyvatel povinen využít, ledaže je ujednáno jinak</a:t>
            </a:r>
            <a:r>
              <a:rPr lang="cs-CZ" sz="1600"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 </a:t>
            </a:r>
            <a:r>
              <a:rPr lang="cs-CZ" sz="1600" dirty="0">
                <a:latin typeface="Arial" panose="020B0604020202020204" pitchFamily="34" charset="0"/>
                <a:ea typeface="MS Mincho" panose="02020609040205080304" pitchFamily="49" charset="-128"/>
                <a:cs typeface="Times New Roman" panose="02020603050405020304" pitchFamily="18" charset="0"/>
              </a:rPr>
              <a:t> </a:t>
            </a:r>
            <a:r>
              <a:rPr lang="cs-CZ" sz="1600"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 2372/2 občanského zákoníku)</a:t>
            </a:r>
            <a:endParaRPr lang="cs-CZ" sz="1600" dirty="0">
              <a:effectLst/>
              <a:latin typeface="Arial" panose="020B0604020202020204" pitchFamily="34" charset="0"/>
              <a:ea typeface="MS Mincho" panose="02020609040205080304" pitchFamily="49" charset="-128"/>
              <a:cs typeface="Times New Roman" panose="02020603050405020304" pitchFamily="18" charset="0"/>
            </a:endParaRPr>
          </a:p>
          <a:p>
            <a:pPr marL="288290" indent="-288290" algn="just">
              <a:lnSpc>
                <a:spcPct val="115000"/>
              </a:lnSpc>
              <a:spcAft>
                <a:spcPts val="1000"/>
              </a:spcAft>
            </a:pPr>
            <a:r>
              <a:rPr lang="cs-CZ" sz="1600" i="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Kdo v době spáchání činu nedovršil patnáctý rok svého věku, není trestně odpovědný.</a:t>
            </a:r>
            <a:r>
              <a:rPr lang="cs-CZ" sz="1600"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 (§ 25 trestního zákoníku)</a:t>
            </a:r>
          </a:p>
          <a:p>
            <a:pPr algn="just">
              <a:lnSpc>
                <a:spcPct val="115000"/>
              </a:lnSpc>
              <a:spcAft>
                <a:spcPts val="1000"/>
              </a:spcAft>
            </a:pPr>
            <a:r>
              <a:rPr lang="cs-CZ" sz="1600" i="1" dirty="0">
                <a:effectLst/>
                <a:latin typeface="Arial" panose="020B0604020202020204" pitchFamily="34" charset="0"/>
                <a:ea typeface="MS Mincho" panose="02020609040205080304" pitchFamily="49" charset="-128"/>
                <a:cs typeface="Times New Roman" panose="02020603050405020304" pitchFamily="18" charset="0"/>
              </a:rPr>
              <a:t>Jde-li o výkon jiné práce než podle odstavce 2, vykonává pedagogický pracovník sjednanou práci v pracovní době, kterou si sám rozvrhuje, a na místě, které si sám určí. Náklady, které pedagogickému pracovníkovi vzniknou výlučně v souvislosti s výkonem práce na jiném místě než na pracovišti zaměstnavatele podle věty první, se nepovažují za náklady vzniklé v souvislosti s výkonem závislé práce, a není-li dohodnuto jinak, hradí je pedagogický pracovník. </a:t>
            </a:r>
            <a:r>
              <a:rPr lang="cs-CZ" sz="1600" dirty="0">
                <a:effectLst/>
                <a:latin typeface="Arial" panose="020B0604020202020204" pitchFamily="34" charset="0"/>
                <a:ea typeface="MS Mincho" panose="02020609040205080304" pitchFamily="49" charset="-128"/>
                <a:cs typeface="Times New Roman" panose="02020603050405020304" pitchFamily="18" charset="0"/>
              </a:rPr>
              <a:t>(§ 22a/3 zákona o pedagogických pracovnících – zabývej se jen větou druhou).</a:t>
            </a:r>
          </a:p>
          <a:p>
            <a:pPr algn="just">
              <a:lnSpc>
                <a:spcPct val="115000"/>
              </a:lnSpc>
              <a:spcAft>
                <a:spcPts val="1000"/>
              </a:spcAft>
            </a:pPr>
            <a:r>
              <a:rPr lang="cs-CZ" sz="1600" i="1" dirty="0">
                <a:effectLst/>
                <a:latin typeface="Arial" panose="020B0604020202020204" pitchFamily="34" charset="0"/>
                <a:ea typeface="MS Mincho" panose="02020609040205080304" pitchFamily="49" charset="-128"/>
                <a:cs typeface="Times New Roman" panose="02020603050405020304" pitchFamily="18" charset="0"/>
              </a:rPr>
              <a:t>Správce při ukončení správy předá spravovaný majetek beneficientovi nebo nově nastupujícímu správci v místě, kde se tento majetek nalézá, ledaže je dohodnuto něco jiného. </a:t>
            </a:r>
            <a:r>
              <a:rPr lang="cs-CZ" sz="1600" dirty="0">
                <a:effectLst/>
                <a:latin typeface="Arial" panose="020B0604020202020204" pitchFamily="34" charset="0"/>
                <a:ea typeface="MS Mincho" panose="02020609040205080304" pitchFamily="49" charset="-128"/>
                <a:cs typeface="Times New Roman" panose="02020603050405020304" pitchFamily="18" charset="0"/>
              </a:rPr>
              <a:t>(§ 1446/1 občanského zákoníku)</a:t>
            </a:r>
          </a:p>
          <a:p>
            <a:pPr algn="just">
              <a:lnSpc>
                <a:spcPct val="115000"/>
              </a:lnSpc>
              <a:spcAft>
                <a:spcPts val="1000"/>
              </a:spcAft>
            </a:pPr>
            <a:endParaRPr lang="cs-CZ" sz="1800" dirty="0">
              <a:effectLst/>
              <a:latin typeface="Arial" panose="020B0604020202020204" pitchFamily="34" charset="0"/>
              <a:ea typeface="MS Mincho" panose="02020609040205080304" pitchFamily="49" charset="-128"/>
              <a:cs typeface="Times New Roman" panose="02020603050405020304" pitchFamily="18" charset="0"/>
            </a:endParaRPr>
          </a:p>
          <a:p>
            <a:pPr marL="288290" indent="-288290" algn="just">
              <a:lnSpc>
                <a:spcPct val="115000"/>
              </a:lnSpc>
              <a:spcAft>
                <a:spcPts val="1000"/>
              </a:spcAft>
            </a:pPr>
            <a:endParaRPr lang="cs-CZ" sz="1800" dirty="0">
              <a:effectLst/>
              <a:latin typeface="Arial" panose="020B0604020202020204" pitchFamily="34" charset="0"/>
              <a:ea typeface="MS Mincho" panose="02020609040205080304" pitchFamily="49" charset="-128"/>
              <a:cs typeface="Times New Roman" panose="02020603050405020304" pitchFamily="18" charset="0"/>
            </a:endParaRPr>
          </a:p>
          <a:p>
            <a:pPr marL="288290" indent="-288290" algn="just">
              <a:lnSpc>
                <a:spcPct val="115000"/>
              </a:lnSpc>
              <a:spcAft>
                <a:spcPts val="1000"/>
              </a:spcAft>
            </a:pPr>
            <a:endParaRPr lang="cs-CZ" sz="1800" dirty="0">
              <a:effectLst/>
              <a:latin typeface="Arial" panose="020B0604020202020204" pitchFamily="34" charset="0"/>
              <a:ea typeface="MS Mincho" panose="02020609040205080304" pitchFamily="49" charset="-128"/>
              <a:cs typeface="Times New Roman" panose="02020603050405020304" pitchFamily="18" charset="0"/>
            </a:endParaRPr>
          </a:p>
          <a:p>
            <a:endParaRPr lang="cs-CZ" dirty="0"/>
          </a:p>
        </p:txBody>
      </p:sp>
    </p:spTree>
    <p:extLst>
      <p:ext uri="{BB962C8B-B14F-4D97-AF65-F5344CB8AC3E}">
        <p14:creationId xmlns:p14="http://schemas.microsoft.com/office/powerpoint/2010/main" val="90721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EF45F8F-EFDC-4D56-8B4E-2D46CAB896E8}"/>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28BD6A96-7D68-4E6D-A343-1CB543414FB3}"/>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a:extLst>
              <a:ext uri="{FF2B5EF4-FFF2-40B4-BE49-F238E27FC236}">
                <a16:creationId xmlns:a16="http://schemas.microsoft.com/office/drawing/2014/main" id="{E620E51E-F9EC-4890-B0FA-59BC22ABC0BD}"/>
              </a:ext>
            </a:extLst>
          </p:cNvPr>
          <p:cNvSpPr>
            <a:spLocks noGrp="1"/>
          </p:cNvSpPr>
          <p:nvPr>
            <p:ph type="title"/>
          </p:nvPr>
        </p:nvSpPr>
        <p:spPr>
          <a:xfrm>
            <a:off x="720000" y="702070"/>
            <a:ext cx="10753200" cy="451576"/>
          </a:xfrm>
        </p:spPr>
        <p:txBody>
          <a:bodyPr/>
          <a:lstStyle/>
          <a:p>
            <a:r>
              <a:rPr lang="cs-CZ" i="1" dirty="0"/>
              <a:t>Příklad 1 ze zadání </a:t>
            </a:r>
            <a:r>
              <a:rPr lang="cs-CZ" i="1"/>
              <a:t>– nadstandard</a:t>
            </a:r>
            <a:endParaRPr lang="cs-CZ" dirty="0"/>
          </a:p>
        </p:txBody>
      </p:sp>
      <p:sp>
        <p:nvSpPr>
          <p:cNvPr id="5" name="Zástupný obsah 4">
            <a:extLst>
              <a:ext uri="{FF2B5EF4-FFF2-40B4-BE49-F238E27FC236}">
                <a16:creationId xmlns:a16="http://schemas.microsoft.com/office/drawing/2014/main" id="{14FCC3B9-2D75-4E29-98EE-BE48AEE43D55}"/>
              </a:ext>
            </a:extLst>
          </p:cNvPr>
          <p:cNvSpPr>
            <a:spLocks noGrp="1"/>
          </p:cNvSpPr>
          <p:nvPr>
            <p:ph idx="1"/>
          </p:nvPr>
        </p:nvSpPr>
        <p:spPr/>
        <p:txBody>
          <a:bodyPr/>
          <a:lstStyle/>
          <a:p>
            <a:pPr algn="just">
              <a:lnSpc>
                <a:spcPct val="115000"/>
              </a:lnSpc>
              <a:spcAft>
                <a:spcPts val="1000"/>
              </a:spcAft>
            </a:pPr>
            <a:r>
              <a:rPr lang="cs-CZ" sz="1800" i="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Kupující je oprávněn uplatnit právo z vady, která se vyskytne u spotřebního zboží v době dvaceti čtyř měsíců od převzetí.</a:t>
            </a:r>
            <a:r>
              <a:rPr lang="cs-CZ" sz="1800" i="1" dirty="0">
                <a:solidFill>
                  <a:srgbClr val="000000"/>
                </a:solidFill>
                <a:latin typeface="Arial" panose="020B0604020202020204" pitchFamily="34" charset="0"/>
                <a:ea typeface="MS Mincho" panose="02020609040205080304" pitchFamily="49" charset="-128"/>
                <a:cs typeface="Times New Roman" panose="02020603050405020304" pitchFamily="18" charset="0"/>
              </a:rPr>
              <a:t> </a:t>
            </a:r>
            <a:r>
              <a:rPr lang="cs-CZ" sz="1800" dirty="0">
                <a:effectLst/>
                <a:latin typeface="Arial" panose="020B0604020202020204" pitchFamily="34" charset="0"/>
                <a:ea typeface="MS Mincho" panose="02020609040205080304" pitchFamily="49" charset="-128"/>
                <a:cs typeface="Times New Roman" panose="02020603050405020304" pitchFamily="18" charset="0"/>
              </a:rPr>
              <a:t>(§ 2165/1 občanského zákoníku)</a:t>
            </a:r>
          </a:p>
          <a:p>
            <a:pPr algn="just">
              <a:lnSpc>
                <a:spcPct val="115000"/>
              </a:lnSpc>
              <a:spcAft>
                <a:spcPts val="1000"/>
              </a:spcAft>
            </a:pPr>
            <a:r>
              <a:rPr lang="cs-CZ" sz="1800" i="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Nájemné se platí měsíčně pozadu.</a:t>
            </a:r>
            <a:r>
              <a:rPr lang="cs-CZ" sz="1800" i="1" dirty="0">
                <a:solidFill>
                  <a:srgbClr val="000000"/>
                </a:solidFill>
                <a:latin typeface="Arial" panose="020B0604020202020204" pitchFamily="34" charset="0"/>
                <a:ea typeface="MS Mincho" panose="02020609040205080304" pitchFamily="49" charset="-128"/>
                <a:cs typeface="Times New Roman" panose="02020603050405020304" pitchFamily="18" charset="0"/>
              </a:rPr>
              <a:t> </a:t>
            </a:r>
            <a:r>
              <a:rPr lang="cs-CZ" sz="1800" dirty="0">
                <a:effectLst/>
                <a:latin typeface="Arial" panose="020B0604020202020204" pitchFamily="34" charset="0"/>
                <a:ea typeface="MS Mincho" panose="02020609040205080304" pitchFamily="49" charset="-128"/>
                <a:cs typeface="Times New Roman" panose="02020603050405020304" pitchFamily="18" charset="0"/>
              </a:rPr>
              <a:t>(§ 2218 občanského zákoníku)</a:t>
            </a:r>
          </a:p>
          <a:p>
            <a:pPr algn="just">
              <a:lnSpc>
                <a:spcPct val="115000"/>
              </a:lnSpc>
              <a:spcAft>
                <a:spcPts val="1000"/>
              </a:spcAft>
            </a:pPr>
            <a:r>
              <a:rPr lang="cs-CZ" sz="1800" i="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Matkou dítěte je žena, která je porodila.</a:t>
            </a:r>
            <a:r>
              <a:rPr lang="cs-CZ" sz="1800" i="1" dirty="0">
                <a:solidFill>
                  <a:srgbClr val="000000"/>
                </a:solidFill>
                <a:latin typeface="Arial" panose="020B0604020202020204" pitchFamily="34" charset="0"/>
                <a:ea typeface="MS Mincho" panose="02020609040205080304" pitchFamily="49" charset="-128"/>
                <a:cs typeface="Times New Roman" panose="02020603050405020304" pitchFamily="18" charset="0"/>
              </a:rPr>
              <a:t> </a:t>
            </a:r>
            <a:r>
              <a:rPr lang="cs-CZ" sz="1800" dirty="0">
                <a:effectLst/>
                <a:latin typeface="Arial" panose="020B0604020202020204" pitchFamily="34" charset="0"/>
                <a:ea typeface="MS Mincho" panose="02020609040205080304" pitchFamily="49" charset="-128"/>
                <a:cs typeface="Times New Roman" panose="02020603050405020304" pitchFamily="18" charset="0"/>
              </a:rPr>
              <a:t>(§ 775 občanského zákoníku)</a:t>
            </a:r>
          </a:p>
          <a:p>
            <a:pPr algn="just">
              <a:lnSpc>
                <a:spcPct val="115000"/>
              </a:lnSpc>
              <a:spcAft>
                <a:spcPts val="1000"/>
              </a:spcAft>
            </a:pPr>
            <a:r>
              <a:rPr lang="cs-CZ" sz="1800" i="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Nekalá soutěž se zakazuje.</a:t>
            </a:r>
            <a:r>
              <a:rPr lang="cs-CZ" sz="1800" i="1" dirty="0">
                <a:solidFill>
                  <a:srgbClr val="000000"/>
                </a:solidFill>
                <a:latin typeface="Arial" panose="020B0604020202020204" pitchFamily="34" charset="0"/>
                <a:ea typeface="MS Mincho" panose="02020609040205080304" pitchFamily="49" charset="-128"/>
                <a:cs typeface="Times New Roman" panose="02020603050405020304" pitchFamily="18" charset="0"/>
              </a:rPr>
              <a:t> </a:t>
            </a:r>
            <a:r>
              <a:rPr lang="cs-CZ" sz="1800" dirty="0">
                <a:effectLst/>
                <a:latin typeface="Arial" panose="020B0604020202020204" pitchFamily="34" charset="0"/>
                <a:ea typeface="MS Mincho" panose="02020609040205080304" pitchFamily="49" charset="-128"/>
                <a:cs typeface="Times New Roman" panose="02020603050405020304" pitchFamily="18" charset="0"/>
              </a:rPr>
              <a:t>(§ 2976 občanského zákoníku)</a:t>
            </a:r>
          </a:p>
          <a:p>
            <a:pPr algn="just">
              <a:lnSpc>
                <a:spcPct val="115000"/>
              </a:lnSpc>
              <a:spcAft>
                <a:spcPts val="1000"/>
              </a:spcAft>
            </a:pPr>
            <a:endParaRPr lang="cs-CZ" sz="1800" dirty="0">
              <a:effectLst/>
              <a:latin typeface="Arial" panose="020B0604020202020204" pitchFamily="34" charset="0"/>
              <a:ea typeface="MS Mincho" panose="02020609040205080304" pitchFamily="49" charset="-128"/>
              <a:cs typeface="Times New Roman" panose="02020603050405020304" pitchFamily="18" charset="0"/>
            </a:endParaRPr>
          </a:p>
          <a:p>
            <a:pPr algn="just">
              <a:lnSpc>
                <a:spcPct val="115000"/>
              </a:lnSpc>
              <a:spcAft>
                <a:spcPts val="1000"/>
              </a:spcAft>
            </a:pPr>
            <a:endParaRPr lang="cs-CZ" sz="1800" dirty="0">
              <a:effectLst/>
              <a:latin typeface="Arial" panose="020B0604020202020204" pitchFamily="34" charset="0"/>
              <a:ea typeface="MS Mincho" panose="02020609040205080304" pitchFamily="49" charset="-128"/>
              <a:cs typeface="Times New Roman" panose="02020603050405020304" pitchFamily="18" charset="0"/>
            </a:endParaRPr>
          </a:p>
          <a:p>
            <a:pPr algn="just">
              <a:lnSpc>
                <a:spcPct val="115000"/>
              </a:lnSpc>
              <a:spcAft>
                <a:spcPts val="1000"/>
              </a:spcAft>
            </a:pPr>
            <a:endParaRPr lang="cs-CZ" sz="1800" dirty="0">
              <a:effectLst/>
              <a:latin typeface="Arial" panose="020B0604020202020204" pitchFamily="34" charset="0"/>
              <a:ea typeface="MS Mincho" panose="02020609040205080304" pitchFamily="49" charset="-128"/>
              <a:cs typeface="Times New Roman" panose="02020603050405020304" pitchFamily="18" charset="0"/>
            </a:endParaRPr>
          </a:p>
          <a:p>
            <a:endParaRPr lang="cs-CZ" dirty="0"/>
          </a:p>
        </p:txBody>
      </p:sp>
    </p:spTree>
    <p:extLst>
      <p:ext uri="{BB962C8B-B14F-4D97-AF65-F5344CB8AC3E}">
        <p14:creationId xmlns:p14="http://schemas.microsoft.com/office/powerpoint/2010/main" val="1808567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B039474-F4EB-4D65-A8A4-086BECE0CF02}"/>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C24554DC-0926-4D23-8A85-2B826172800D}"/>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C3C72C49-6E69-4CBF-AA03-E822366BBB74}"/>
              </a:ext>
            </a:extLst>
          </p:cNvPr>
          <p:cNvSpPr>
            <a:spLocks noGrp="1"/>
          </p:cNvSpPr>
          <p:nvPr>
            <p:ph type="title"/>
          </p:nvPr>
        </p:nvSpPr>
        <p:spPr>
          <a:xfrm>
            <a:off x="719400" y="513812"/>
            <a:ext cx="10753200" cy="451576"/>
          </a:xfrm>
        </p:spPr>
        <p:txBody>
          <a:bodyPr/>
          <a:lstStyle/>
          <a:p>
            <a:r>
              <a:rPr lang="cs-CZ" i="1" dirty="0"/>
              <a:t>Opakovací příklad ze zadání na seminář</a:t>
            </a:r>
          </a:p>
        </p:txBody>
      </p:sp>
      <p:sp>
        <p:nvSpPr>
          <p:cNvPr id="5" name="Zástupný obsah 4">
            <a:extLst>
              <a:ext uri="{FF2B5EF4-FFF2-40B4-BE49-F238E27FC236}">
                <a16:creationId xmlns:a16="http://schemas.microsoft.com/office/drawing/2014/main" id="{1C4677DA-49F9-45B8-929D-C40ED54416E5}"/>
              </a:ext>
            </a:extLst>
          </p:cNvPr>
          <p:cNvSpPr>
            <a:spLocks noGrp="1"/>
          </p:cNvSpPr>
          <p:nvPr>
            <p:ph idx="1"/>
          </p:nvPr>
        </p:nvSpPr>
        <p:spPr>
          <a:xfrm>
            <a:off x="719400" y="1243530"/>
            <a:ext cx="10753200" cy="4984470"/>
          </a:xfrm>
        </p:spPr>
        <p:txBody>
          <a:bodyPr/>
          <a:lstStyle/>
          <a:p>
            <a:pPr marL="72000" indent="0" algn="just">
              <a:lnSpc>
                <a:spcPct val="115000"/>
              </a:lnSpc>
              <a:spcAft>
                <a:spcPts val="1000"/>
              </a:spcAft>
              <a:buNone/>
            </a:pPr>
            <a:r>
              <a:rPr lang="cs-CZ" sz="1800" dirty="0">
                <a:effectLst/>
                <a:latin typeface="Arial" panose="020B0604020202020204" pitchFamily="34" charset="0"/>
                <a:ea typeface="MS Mincho" panose="02020609040205080304" pitchFamily="49" charset="-128"/>
                <a:cs typeface="Times New Roman" panose="02020603050405020304" pitchFamily="18" charset="0"/>
              </a:rPr>
              <a:t>Demonstrujte na uvedených právních normách rozdíl mezi </a:t>
            </a:r>
            <a:r>
              <a:rPr lang="cs-CZ" sz="1800" dirty="0">
                <a:solidFill>
                  <a:srgbClr val="0000FF"/>
                </a:solidFill>
                <a:effectLst/>
                <a:latin typeface="Arial" panose="020B0604020202020204" pitchFamily="34" charset="0"/>
                <a:ea typeface="MS Mincho" panose="02020609040205080304" pitchFamily="49" charset="-128"/>
                <a:cs typeface="Times New Roman" panose="02020603050405020304" pitchFamily="18" charset="0"/>
              </a:rPr>
              <a:t>objektivním </a:t>
            </a:r>
            <a:r>
              <a:rPr lang="cs-CZ" sz="1800" dirty="0">
                <a:effectLst/>
                <a:latin typeface="Arial" panose="020B0604020202020204" pitchFamily="34" charset="0"/>
                <a:ea typeface="MS Mincho" panose="02020609040205080304" pitchFamily="49" charset="-128"/>
                <a:cs typeface="Times New Roman" panose="02020603050405020304" pitchFamily="18" charset="0"/>
              </a:rPr>
              <a:t>a</a:t>
            </a:r>
            <a:r>
              <a:rPr lang="cs-CZ" sz="1800" dirty="0">
                <a:solidFill>
                  <a:srgbClr val="0000FF"/>
                </a:solidFill>
                <a:effectLst/>
                <a:latin typeface="Arial" panose="020B0604020202020204" pitchFamily="34" charset="0"/>
                <a:ea typeface="MS Mincho" panose="02020609040205080304" pitchFamily="49" charset="-128"/>
                <a:cs typeface="Times New Roman" panose="02020603050405020304" pitchFamily="18" charset="0"/>
              </a:rPr>
              <a:t> subjektivním právem</a:t>
            </a:r>
            <a:r>
              <a:rPr lang="cs-CZ" sz="1800" dirty="0">
                <a:effectLst/>
                <a:latin typeface="Arial" panose="020B0604020202020204" pitchFamily="34" charset="0"/>
                <a:ea typeface="MS Mincho" panose="02020609040205080304" pitchFamily="49" charset="-128"/>
                <a:cs typeface="Times New Roman" panose="02020603050405020304" pitchFamily="18" charset="0"/>
              </a:rPr>
              <a:t>. Dále zařaďte právní normu do </a:t>
            </a:r>
            <a:r>
              <a:rPr lang="cs-CZ" sz="1800" dirty="0">
                <a:solidFill>
                  <a:srgbClr val="0000FF"/>
                </a:solidFill>
                <a:effectLst/>
                <a:latin typeface="Arial" panose="020B0604020202020204" pitchFamily="34" charset="0"/>
                <a:ea typeface="MS Mincho" panose="02020609040205080304" pitchFamily="49" charset="-128"/>
                <a:cs typeface="Times New Roman" panose="02020603050405020304" pitchFamily="18" charset="0"/>
              </a:rPr>
              <a:t>soukromého </a:t>
            </a:r>
            <a:r>
              <a:rPr lang="cs-CZ" sz="1800" dirty="0">
                <a:effectLst/>
                <a:latin typeface="Arial" panose="020B0604020202020204" pitchFamily="34" charset="0"/>
                <a:ea typeface="MS Mincho" panose="02020609040205080304" pitchFamily="49" charset="-128"/>
                <a:cs typeface="Times New Roman" panose="02020603050405020304" pitchFamily="18" charset="0"/>
              </a:rPr>
              <a:t>či</a:t>
            </a:r>
            <a:r>
              <a:rPr lang="cs-CZ" sz="1800" dirty="0">
                <a:solidFill>
                  <a:srgbClr val="0000FF"/>
                </a:solidFill>
                <a:effectLst/>
                <a:latin typeface="Arial" panose="020B0604020202020204" pitchFamily="34" charset="0"/>
                <a:ea typeface="MS Mincho" panose="02020609040205080304" pitchFamily="49" charset="-128"/>
                <a:cs typeface="Times New Roman" panose="02020603050405020304" pitchFamily="18" charset="0"/>
              </a:rPr>
              <a:t> veřejného práva</a:t>
            </a:r>
            <a:r>
              <a:rPr lang="cs-CZ" sz="1800" dirty="0">
                <a:effectLst/>
                <a:latin typeface="Arial" panose="020B0604020202020204" pitchFamily="34" charset="0"/>
                <a:ea typeface="MS Mincho" panose="02020609040205080304" pitchFamily="49" charset="-128"/>
                <a:cs typeface="Times New Roman" panose="02020603050405020304" pitchFamily="18" charset="0"/>
              </a:rPr>
              <a:t> a uveďte konkrétní právní odvětví. Jedná se o </a:t>
            </a:r>
            <a:r>
              <a:rPr lang="cs-CZ" sz="1800" dirty="0">
                <a:solidFill>
                  <a:srgbClr val="0000FF"/>
                </a:solidFill>
                <a:effectLst/>
                <a:latin typeface="Arial" panose="020B0604020202020204" pitchFamily="34" charset="0"/>
                <a:ea typeface="MS Mincho" panose="02020609040205080304" pitchFamily="49" charset="-128"/>
                <a:cs typeface="Times New Roman" panose="02020603050405020304" pitchFamily="18" charset="0"/>
              </a:rPr>
              <a:t>hmotněprávní</a:t>
            </a:r>
            <a:r>
              <a:rPr lang="cs-CZ" sz="1800" dirty="0">
                <a:effectLst/>
                <a:latin typeface="Arial" panose="020B0604020202020204" pitchFamily="34" charset="0"/>
                <a:ea typeface="MS Mincho" panose="02020609040205080304" pitchFamily="49" charset="-128"/>
                <a:cs typeface="Times New Roman" panose="02020603050405020304" pitchFamily="18" charset="0"/>
              </a:rPr>
              <a:t>, či </a:t>
            </a:r>
            <a:r>
              <a:rPr lang="cs-CZ" sz="1800" dirty="0">
                <a:solidFill>
                  <a:srgbClr val="0000FF"/>
                </a:solidFill>
                <a:effectLst/>
                <a:latin typeface="Arial" panose="020B0604020202020204" pitchFamily="34" charset="0"/>
                <a:ea typeface="MS Mincho" panose="02020609040205080304" pitchFamily="49" charset="-128"/>
                <a:cs typeface="Times New Roman" panose="02020603050405020304" pitchFamily="18" charset="0"/>
              </a:rPr>
              <a:t>procesněprávní normu</a:t>
            </a:r>
            <a:r>
              <a:rPr lang="cs-CZ" sz="1800" dirty="0">
                <a:effectLst/>
                <a:latin typeface="Arial" panose="020B0604020202020204" pitchFamily="34" charset="0"/>
                <a:ea typeface="MS Mincho" panose="02020609040205080304" pitchFamily="49" charset="-128"/>
                <a:cs typeface="Times New Roman" panose="02020603050405020304" pitchFamily="18" charset="0"/>
              </a:rPr>
              <a:t>? Všechny odpovědi zdůvodněte. </a:t>
            </a:r>
          </a:p>
          <a:p>
            <a:pPr marL="72000" indent="0" algn="just">
              <a:lnSpc>
                <a:spcPct val="115000"/>
              </a:lnSpc>
              <a:spcAft>
                <a:spcPts val="1000"/>
              </a:spcAft>
              <a:buNone/>
            </a:pPr>
            <a:endParaRPr lang="cs-CZ" sz="1800" dirty="0">
              <a:effectLst/>
              <a:latin typeface="Arial" panose="020B0604020202020204" pitchFamily="34" charset="0"/>
              <a:ea typeface="MS Mincho" panose="02020609040205080304" pitchFamily="49" charset="-128"/>
              <a:cs typeface="Times New Roman" panose="02020603050405020304" pitchFamily="18" charset="0"/>
            </a:endParaRPr>
          </a:p>
          <a:p>
            <a:pPr marL="594900" lvl="1" indent="-342900">
              <a:lnSpc>
                <a:spcPts val="1200"/>
              </a:lnSpc>
              <a:spcBef>
                <a:spcPts val="600"/>
              </a:spcBef>
              <a:spcAft>
                <a:spcPts val="600"/>
              </a:spcAft>
              <a:buFont typeface="Wingdings" panose="05000000000000000000" pitchFamily="2" charset="2"/>
              <a:buChar char=""/>
            </a:pPr>
            <a:r>
              <a:rPr lang="cs-CZ" sz="1800" dirty="0">
                <a:effectLst/>
                <a:latin typeface="Arial" panose="020B0604020202020204" pitchFamily="34" charset="0"/>
                <a:ea typeface="Times New Roman" panose="02020603050405020304" pitchFamily="18" charset="0"/>
                <a:cs typeface="Times New Roman" panose="02020603050405020304" pitchFamily="18" charset="0"/>
              </a:rPr>
              <a:t>Ustanovení § 2201 občanského zákoníku zní: </a:t>
            </a:r>
          </a:p>
          <a:p>
            <a:pPr algn="just">
              <a:lnSpc>
                <a:spcPct val="115000"/>
              </a:lnSpc>
              <a:spcAft>
                <a:spcPts val="1000"/>
              </a:spcAft>
            </a:pPr>
            <a:r>
              <a:rPr lang="cs-CZ" sz="1800" i="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„Nájemní smlouvou se pronajímatel zavazuje přenechat nájemci věc k dočasnému užívání a nájemce se zavazuje platit za to pronajímateli nájemné.“</a:t>
            </a:r>
            <a:endParaRPr lang="cs-CZ" sz="1800" dirty="0">
              <a:effectLst/>
              <a:latin typeface="Arial" panose="020B0604020202020204" pitchFamily="34" charset="0"/>
              <a:ea typeface="MS Mincho" panose="02020609040205080304" pitchFamily="49" charset="-128"/>
              <a:cs typeface="Times New Roman" panose="02020603050405020304" pitchFamily="18" charset="0"/>
            </a:endParaRPr>
          </a:p>
          <a:p>
            <a:pPr marL="594900" lvl="1" indent="-342900">
              <a:lnSpc>
                <a:spcPts val="1200"/>
              </a:lnSpc>
              <a:spcBef>
                <a:spcPts val="600"/>
              </a:spcBef>
              <a:spcAft>
                <a:spcPts val="600"/>
              </a:spcAft>
              <a:buFont typeface="Wingdings" panose="05000000000000000000" pitchFamily="2" charset="2"/>
              <a:buChar char=""/>
            </a:pPr>
            <a:r>
              <a:rPr lang="cs-CZ" sz="1800" dirty="0">
                <a:effectLst/>
                <a:latin typeface="Arial" panose="020B0604020202020204" pitchFamily="34" charset="0"/>
                <a:ea typeface="Times New Roman" panose="02020603050405020304" pitchFamily="18" charset="0"/>
                <a:cs typeface="Times New Roman" panose="02020603050405020304" pitchFamily="18" charset="0"/>
              </a:rPr>
              <a:t>Ustanovení § 182a odst. 1 školského zákona zní:</a:t>
            </a:r>
          </a:p>
          <a:p>
            <a:pPr algn="just">
              <a:lnSpc>
                <a:spcPct val="115000"/>
              </a:lnSpc>
              <a:spcAft>
                <a:spcPts val="1000"/>
              </a:spcAft>
            </a:pPr>
            <a:r>
              <a:rPr lang="cs-CZ"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„Fyzická osoba se dopustí přestupku tím, že jako zákonný zástupce nepřihlásí dítě </a:t>
            </a:r>
            <a:r>
              <a:rPr lang="cs-CZ" sz="1800" i="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nepřihlásí dítě k povinnému předškolnímu vzdělávání</a:t>
            </a:r>
            <a:r>
              <a:rPr lang="cs-CZ"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cs-CZ" sz="1800" dirty="0">
              <a:effectLst/>
              <a:latin typeface="Arial" panose="020B0604020202020204" pitchFamily="34" charset="0"/>
              <a:ea typeface="MS Mincho" panose="02020609040205080304" pitchFamily="49" charset="-128"/>
              <a:cs typeface="Times New Roman" panose="02020603050405020304" pitchFamily="18" charset="0"/>
            </a:endParaRPr>
          </a:p>
          <a:p>
            <a:pPr marL="594900" lvl="1" indent="-342900">
              <a:lnSpc>
                <a:spcPts val="1200"/>
              </a:lnSpc>
              <a:spcBef>
                <a:spcPts val="600"/>
              </a:spcBef>
              <a:spcAft>
                <a:spcPts val="600"/>
              </a:spcAft>
              <a:buFont typeface="Wingdings" panose="05000000000000000000" pitchFamily="2" charset="2"/>
              <a:buChar char=""/>
            </a:pPr>
            <a:r>
              <a:rPr lang="cs-CZ" sz="1800" dirty="0">
                <a:effectLst/>
                <a:latin typeface="Arial" panose="020B0604020202020204" pitchFamily="34" charset="0"/>
                <a:ea typeface="Times New Roman" panose="02020603050405020304" pitchFamily="18" charset="0"/>
                <a:cs typeface="Times New Roman" panose="02020603050405020304" pitchFamily="18" charset="0"/>
              </a:rPr>
              <a:t>Ustanovení § 63 odst. 1 trestního zákoníku zní:</a:t>
            </a:r>
          </a:p>
          <a:p>
            <a:pPr algn="just">
              <a:lnSpc>
                <a:spcPct val="115000"/>
              </a:lnSpc>
              <a:spcAft>
                <a:spcPts val="1000"/>
              </a:spcAft>
            </a:pPr>
            <a:r>
              <a:rPr lang="cs-CZ" sz="1800" i="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„Trest obecně prospěšných prací může soud uložit ve výměře od 50 do 300 hodin.“</a:t>
            </a:r>
            <a:endParaRPr lang="cs-CZ" sz="1800" dirty="0">
              <a:effectLst/>
              <a:latin typeface="Arial" panose="020B0604020202020204" pitchFamily="34" charset="0"/>
              <a:ea typeface="MS Mincho" panose="02020609040205080304" pitchFamily="49" charset="-128"/>
              <a:cs typeface="Times New Roman" panose="02020603050405020304" pitchFamily="18" charset="0"/>
            </a:endParaRPr>
          </a:p>
          <a:p>
            <a:pPr marL="594900" lvl="1" indent="-342900">
              <a:lnSpc>
                <a:spcPts val="1200"/>
              </a:lnSpc>
              <a:spcBef>
                <a:spcPts val="600"/>
              </a:spcBef>
              <a:spcAft>
                <a:spcPts val="600"/>
              </a:spcAft>
              <a:buFont typeface="Wingdings" panose="05000000000000000000" pitchFamily="2" charset="2"/>
              <a:buChar char=""/>
            </a:pPr>
            <a:r>
              <a:rPr lang="cs-CZ" sz="1800" dirty="0">
                <a:effectLst/>
                <a:latin typeface="Arial" panose="020B0604020202020204" pitchFamily="34" charset="0"/>
                <a:ea typeface="Times New Roman" panose="02020603050405020304" pitchFamily="18" charset="0"/>
                <a:cs typeface="Times New Roman" panose="02020603050405020304" pitchFamily="18" charset="0"/>
              </a:rPr>
              <a:t>Ustanovení § 123 občanského soudního řádu zní</a:t>
            </a:r>
            <a:r>
              <a:rPr lang="cs-CZ" sz="1000" dirty="0">
                <a:effectLst/>
                <a:latin typeface="Arial" panose="020B0604020202020204" pitchFamily="34" charset="0"/>
                <a:ea typeface="Times New Roman" panose="02020603050405020304" pitchFamily="18" charset="0"/>
                <a:cs typeface="Times New Roman" panose="02020603050405020304" pitchFamily="18" charset="0"/>
              </a:rPr>
              <a:t>:</a:t>
            </a:r>
          </a:p>
          <a:p>
            <a:pPr algn="just">
              <a:lnSpc>
                <a:spcPct val="115000"/>
              </a:lnSpc>
              <a:spcAft>
                <a:spcPts val="1000"/>
              </a:spcAft>
            </a:pPr>
            <a:r>
              <a:rPr lang="cs-CZ" sz="1800" i="1"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 „Účastníci mají právo vyjádřit se k návrhům na důkazy a ke všem důkazům, které byly provedeny.“</a:t>
            </a:r>
            <a:endParaRPr lang="cs-CZ" sz="1800" dirty="0">
              <a:effectLst/>
              <a:latin typeface="Arial" panose="020B0604020202020204" pitchFamily="34" charset="0"/>
              <a:ea typeface="MS Mincho" panose="02020609040205080304" pitchFamily="49" charset="-128"/>
              <a:cs typeface="Times New Roman" panose="02020603050405020304" pitchFamily="18" charset="0"/>
            </a:endParaRPr>
          </a:p>
          <a:p>
            <a:endParaRPr lang="cs-CZ" dirty="0"/>
          </a:p>
        </p:txBody>
      </p:sp>
    </p:spTree>
    <p:extLst>
      <p:ext uri="{BB962C8B-B14F-4D97-AF65-F5344CB8AC3E}">
        <p14:creationId xmlns:p14="http://schemas.microsoft.com/office/powerpoint/2010/main" val="24657470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AD18432-43BC-4C1F-83B6-E510A5E09665}"/>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89544CFA-D47C-43A3-ABC0-389A5B753C3B}"/>
              </a:ext>
            </a:extLst>
          </p:cNvPr>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a:extLst>
              <a:ext uri="{FF2B5EF4-FFF2-40B4-BE49-F238E27FC236}">
                <a16:creationId xmlns:a16="http://schemas.microsoft.com/office/drawing/2014/main" id="{7389D21B-7A45-43B5-8C74-568C33BFE433}"/>
              </a:ext>
            </a:extLst>
          </p:cNvPr>
          <p:cNvSpPr>
            <a:spLocks noGrp="1"/>
          </p:cNvSpPr>
          <p:nvPr>
            <p:ph type="title"/>
          </p:nvPr>
        </p:nvSpPr>
        <p:spPr/>
        <p:txBody>
          <a:bodyPr/>
          <a:lstStyle/>
          <a:p>
            <a:r>
              <a:rPr lang="cs-CZ" dirty="0"/>
              <a:t>Blanketové a odkazující právní normy</a:t>
            </a:r>
          </a:p>
        </p:txBody>
      </p:sp>
      <p:sp>
        <p:nvSpPr>
          <p:cNvPr id="5" name="Zástupný symbol pro obsah 4">
            <a:extLst>
              <a:ext uri="{FF2B5EF4-FFF2-40B4-BE49-F238E27FC236}">
                <a16:creationId xmlns:a16="http://schemas.microsoft.com/office/drawing/2014/main" id="{BFDD4464-06BC-42F9-BF64-62E5AD06EA6A}"/>
              </a:ext>
            </a:extLst>
          </p:cNvPr>
          <p:cNvSpPr>
            <a:spLocks noGrp="1"/>
          </p:cNvSpPr>
          <p:nvPr>
            <p:ph idx="1"/>
          </p:nvPr>
        </p:nvSpPr>
        <p:spPr>
          <a:xfrm>
            <a:off x="720000" y="1692001"/>
            <a:ext cx="10753200" cy="3156835"/>
          </a:xfrm>
          <a:solidFill>
            <a:schemeClr val="accent4">
              <a:lumMod val="20000"/>
              <a:lumOff val="80000"/>
            </a:schemeClr>
          </a:solidFill>
          <a:ln>
            <a:solidFill>
              <a:schemeClr val="accent1"/>
            </a:solidFill>
          </a:ln>
        </p:spPr>
        <p:txBody>
          <a:bodyPr/>
          <a:lstStyle/>
          <a:p>
            <a:r>
              <a:rPr lang="cs-CZ" dirty="0">
                <a:solidFill>
                  <a:schemeClr val="tx2"/>
                </a:solidFill>
              </a:rPr>
              <a:t>blanketové</a:t>
            </a:r>
          </a:p>
          <a:p>
            <a:pPr lvl="1"/>
            <a:r>
              <a:rPr lang="cs-CZ" dirty="0"/>
              <a:t>odkazují na jinou blíže nespecifikovanou právní normu v jiném právním předpise</a:t>
            </a:r>
          </a:p>
          <a:p>
            <a:pPr lvl="1"/>
            <a:r>
              <a:rPr lang="cs-CZ" dirty="0"/>
              <a:t>právní předpis nemusí ještě existovat </a:t>
            </a:r>
          </a:p>
          <a:p>
            <a:pPr lvl="1"/>
            <a:r>
              <a:rPr lang="cs-CZ" dirty="0"/>
              <a:t>příslušný státní orgán dostává zmocnění k vydání tzv. prováděcího předpisu – v něm se podrobněji stanoví práva a povinnosti (př. nařízení vlády stanoví apod.)</a:t>
            </a:r>
          </a:p>
          <a:p>
            <a:pPr lvl="1"/>
            <a:r>
              <a:rPr lang="cs-CZ" dirty="0"/>
              <a:t>nemusí být stanoveno pravidlo chování</a:t>
            </a:r>
          </a:p>
          <a:p>
            <a:pPr marL="324000" lvl="1" indent="0">
              <a:buNone/>
            </a:pPr>
            <a:endParaRPr lang="cs-CZ" dirty="0"/>
          </a:p>
          <a:p>
            <a:r>
              <a:rPr lang="cs-CZ" dirty="0">
                <a:solidFill>
                  <a:schemeClr val="tx2"/>
                </a:solidFill>
              </a:rPr>
              <a:t>odkazující</a:t>
            </a:r>
          </a:p>
          <a:p>
            <a:pPr lvl="1"/>
            <a:r>
              <a:rPr lang="cs-CZ" dirty="0"/>
              <a:t>odkazují na konkrétní právní předpis či jinou normu téhož předpisu</a:t>
            </a:r>
          </a:p>
        </p:txBody>
      </p:sp>
    </p:spTree>
    <p:extLst>
      <p:ext uri="{BB962C8B-B14F-4D97-AF65-F5344CB8AC3E}">
        <p14:creationId xmlns:p14="http://schemas.microsoft.com/office/powerpoint/2010/main" val="22800902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2FAD7D2-00A6-4A61-A5AE-1707FA49918D}"/>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2770F398-B843-4F2A-9E93-3C4A89996103}"/>
              </a:ext>
            </a:extLst>
          </p:cNvPr>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a:extLst>
              <a:ext uri="{FF2B5EF4-FFF2-40B4-BE49-F238E27FC236}">
                <a16:creationId xmlns:a16="http://schemas.microsoft.com/office/drawing/2014/main" id="{6762D45B-2293-473E-B0F8-A21B349C4464}"/>
              </a:ext>
            </a:extLst>
          </p:cNvPr>
          <p:cNvSpPr>
            <a:spLocks noGrp="1"/>
          </p:cNvSpPr>
          <p:nvPr>
            <p:ph type="title"/>
          </p:nvPr>
        </p:nvSpPr>
        <p:spPr/>
        <p:txBody>
          <a:bodyPr/>
          <a:lstStyle/>
          <a:p>
            <a:r>
              <a:rPr lang="cs-CZ" i="1" dirty="0"/>
              <a:t>Příklad 3 ze zadání na seminář</a:t>
            </a:r>
            <a:endParaRPr lang="en-US" i="1" dirty="0"/>
          </a:p>
        </p:txBody>
      </p:sp>
      <p:sp>
        <p:nvSpPr>
          <p:cNvPr id="5" name="Zástupný symbol pro obsah 4">
            <a:extLst>
              <a:ext uri="{FF2B5EF4-FFF2-40B4-BE49-F238E27FC236}">
                <a16:creationId xmlns:a16="http://schemas.microsoft.com/office/drawing/2014/main" id="{B7CA3D53-DC4A-49C9-B784-C8C35F836E0D}"/>
              </a:ext>
            </a:extLst>
          </p:cNvPr>
          <p:cNvSpPr>
            <a:spLocks noGrp="1"/>
          </p:cNvSpPr>
          <p:nvPr>
            <p:ph idx="1"/>
          </p:nvPr>
        </p:nvSpPr>
        <p:spPr/>
        <p:txBody>
          <a:bodyPr/>
          <a:lstStyle/>
          <a:p>
            <a:pPr marL="72000" lvl="0" indent="0">
              <a:buNone/>
            </a:pPr>
            <a:r>
              <a:rPr lang="cs-CZ" sz="2400" dirty="0"/>
              <a:t>§ 163 školského zákona:</a:t>
            </a:r>
          </a:p>
          <a:p>
            <a:r>
              <a:rPr lang="cs-CZ" sz="2400" i="1" dirty="0"/>
              <a:t>Zákon o státním rozpočtu stanoví výše dotací ze státního rozpočtu k částečné úhradě výdajů na provoz právnických osob vykonávajících činnost škol a školských zařízení, které zřizují svazky obcí.</a:t>
            </a:r>
          </a:p>
          <a:p>
            <a:pPr marL="72000" indent="0">
              <a:buNone/>
            </a:pPr>
            <a:endParaRPr lang="cs-CZ" sz="2400" dirty="0"/>
          </a:p>
          <a:p>
            <a:pPr marL="72000" lvl="0" indent="0">
              <a:buNone/>
            </a:pPr>
            <a:r>
              <a:rPr lang="cs-CZ" sz="2400" dirty="0"/>
              <a:t>§ 29 odst. 2 školského zákona:</a:t>
            </a:r>
          </a:p>
          <a:p>
            <a:r>
              <a:rPr lang="cs-CZ" sz="2400" i="1" dirty="0"/>
              <a:t>Ministerstvo stanoví vyhláškou opatření k zajištění bezpečnosti a ochrany zdraví dětí, žáků a studentů při vzdělávání ve školách a školských zařízeních a při činnostech s ním souvisejících.</a:t>
            </a:r>
            <a:endParaRPr lang="cs-CZ" sz="2400" dirty="0"/>
          </a:p>
          <a:p>
            <a:endParaRPr lang="en-US" dirty="0"/>
          </a:p>
        </p:txBody>
      </p:sp>
    </p:spTree>
    <p:extLst>
      <p:ext uri="{BB962C8B-B14F-4D97-AF65-F5344CB8AC3E}">
        <p14:creationId xmlns:p14="http://schemas.microsoft.com/office/powerpoint/2010/main" val="23242431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E8D4C0C-ED78-41F9-97EA-4427C493376F}"/>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37A04A32-083E-4257-B58F-7E04B923D025}"/>
              </a:ext>
            </a:extLst>
          </p:cNvPr>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a:extLst>
              <a:ext uri="{FF2B5EF4-FFF2-40B4-BE49-F238E27FC236}">
                <a16:creationId xmlns:a16="http://schemas.microsoft.com/office/drawing/2014/main" id="{7E13F09F-7182-4261-A9CC-CAB8DB298C15}"/>
              </a:ext>
            </a:extLst>
          </p:cNvPr>
          <p:cNvSpPr>
            <a:spLocks noGrp="1"/>
          </p:cNvSpPr>
          <p:nvPr>
            <p:ph type="title"/>
          </p:nvPr>
        </p:nvSpPr>
        <p:spPr/>
        <p:txBody>
          <a:bodyPr/>
          <a:lstStyle/>
          <a:p>
            <a:r>
              <a:rPr lang="cs-CZ" dirty="0"/>
              <a:t>Kolizní normy</a:t>
            </a:r>
            <a:endParaRPr lang="en-US" dirty="0"/>
          </a:p>
        </p:txBody>
      </p:sp>
      <p:sp>
        <p:nvSpPr>
          <p:cNvPr id="5" name="Zástupný symbol pro obsah 4">
            <a:extLst>
              <a:ext uri="{FF2B5EF4-FFF2-40B4-BE49-F238E27FC236}">
                <a16:creationId xmlns:a16="http://schemas.microsoft.com/office/drawing/2014/main" id="{7A7448EA-BD4F-4519-B8FA-F9794889A605}"/>
              </a:ext>
            </a:extLst>
          </p:cNvPr>
          <p:cNvSpPr>
            <a:spLocks noGrp="1"/>
          </p:cNvSpPr>
          <p:nvPr>
            <p:ph idx="1"/>
          </p:nvPr>
        </p:nvSpPr>
        <p:spPr>
          <a:solidFill>
            <a:schemeClr val="accent4">
              <a:lumMod val="20000"/>
              <a:lumOff val="80000"/>
            </a:schemeClr>
          </a:solidFill>
          <a:ln>
            <a:solidFill>
              <a:schemeClr val="accent1"/>
            </a:solidFill>
          </a:ln>
        </p:spPr>
        <p:txBody>
          <a:bodyPr/>
          <a:lstStyle/>
          <a:p>
            <a:r>
              <a:rPr lang="cs-CZ" dirty="0"/>
              <a:t>zvláštní typ právní normy </a:t>
            </a:r>
          </a:p>
          <a:p>
            <a:r>
              <a:rPr lang="cs-CZ" dirty="0"/>
              <a:t>mezinárodní právo soukromé</a:t>
            </a:r>
          </a:p>
          <a:p>
            <a:r>
              <a:rPr lang="cs-CZ" dirty="0"/>
              <a:t>nestanovuje práva a povinnosti (nemá ani hypotézu, ani dispozici ani sankci)</a:t>
            </a:r>
          </a:p>
          <a:p>
            <a:r>
              <a:rPr lang="cs-CZ" dirty="0"/>
              <a:t>určuje, který právem se řídí nějaký právní vztah, pokud připadá v úvahu aplikace dvou či více právních řádů</a:t>
            </a:r>
          </a:p>
          <a:p>
            <a:r>
              <a:rPr lang="cs-CZ" dirty="0"/>
              <a:t>příklad </a:t>
            </a:r>
          </a:p>
          <a:p>
            <a:pPr lvl="1"/>
            <a:r>
              <a:rPr lang="cs-CZ" dirty="0"/>
              <a:t>kupující z ČR, prodávající z Itálie  </a:t>
            </a:r>
          </a:p>
          <a:p>
            <a:pPr lvl="1"/>
            <a:r>
              <a:rPr lang="cs-CZ" dirty="0"/>
              <a:t>žena z ČR uzavírá manželství s mužem z Brazílie v Portugalsku</a:t>
            </a:r>
          </a:p>
          <a:p>
            <a:pPr lvl="1"/>
            <a:r>
              <a:rPr lang="cs-CZ" dirty="0"/>
              <a:t>český lyžař srazí v rakouských Alpách německého lyžaře</a:t>
            </a:r>
          </a:p>
        </p:txBody>
      </p:sp>
    </p:spTree>
    <p:extLst>
      <p:ext uri="{BB962C8B-B14F-4D97-AF65-F5344CB8AC3E}">
        <p14:creationId xmlns:p14="http://schemas.microsoft.com/office/powerpoint/2010/main" val="34348102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770D1BC-928D-439C-A3D8-219A7DA99C1D}"/>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7BA4FC77-F31D-465B-A478-4EC78D5A4159}"/>
              </a:ext>
            </a:extLst>
          </p:cNvPr>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a:extLst>
              <a:ext uri="{FF2B5EF4-FFF2-40B4-BE49-F238E27FC236}">
                <a16:creationId xmlns:a16="http://schemas.microsoft.com/office/drawing/2014/main" id="{1AF75D4D-8BF3-49E9-8243-F998FC0E5C1C}"/>
              </a:ext>
            </a:extLst>
          </p:cNvPr>
          <p:cNvSpPr>
            <a:spLocks noGrp="1"/>
          </p:cNvSpPr>
          <p:nvPr>
            <p:ph type="title"/>
          </p:nvPr>
        </p:nvSpPr>
        <p:spPr/>
        <p:txBody>
          <a:bodyPr/>
          <a:lstStyle/>
          <a:p>
            <a:r>
              <a:rPr lang="cs-CZ" i="1" dirty="0"/>
              <a:t>Příklad 4 ze zadání na seminář</a:t>
            </a:r>
            <a:endParaRPr lang="en-US" dirty="0"/>
          </a:p>
        </p:txBody>
      </p:sp>
      <p:sp>
        <p:nvSpPr>
          <p:cNvPr id="5" name="Zástupný symbol pro obsah 4">
            <a:extLst>
              <a:ext uri="{FF2B5EF4-FFF2-40B4-BE49-F238E27FC236}">
                <a16:creationId xmlns:a16="http://schemas.microsoft.com/office/drawing/2014/main" id="{31366AF1-5118-4107-A93C-0C6DC34C983C}"/>
              </a:ext>
            </a:extLst>
          </p:cNvPr>
          <p:cNvSpPr>
            <a:spLocks noGrp="1"/>
          </p:cNvSpPr>
          <p:nvPr>
            <p:ph idx="1"/>
          </p:nvPr>
        </p:nvSpPr>
        <p:spPr>
          <a:xfrm>
            <a:off x="720000" y="1692002"/>
            <a:ext cx="10753200" cy="2905165"/>
          </a:xfrm>
        </p:spPr>
        <p:txBody>
          <a:bodyPr/>
          <a:lstStyle/>
          <a:p>
            <a:pPr lvl="0"/>
            <a:r>
              <a:rPr lang="cs-CZ" sz="2400" i="1" dirty="0"/>
              <a:t>Smlouva o koupi zboží se řídí právem země, v níž má prodávající obvyklé bydliště.</a:t>
            </a:r>
          </a:p>
          <a:p>
            <a:pPr lvl="0"/>
            <a:r>
              <a:rPr lang="cs-CZ" sz="2400" i="1" dirty="0"/>
              <a:t>Forma uzavření manželství se řídí právním řádem platným v místě, v němž se manželství uzavírá.</a:t>
            </a:r>
          </a:p>
          <a:p>
            <a:pPr lvl="0"/>
            <a:r>
              <a:rPr lang="cs-CZ" sz="2400" i="1" dirty="0"/>
              <a:t>Věcná práva k nemovitým věcem i k hmotným věcem movitým se řídí (…) právním řádem místa, v němž věc je.</a:t>
            </a:r>
          </a:p>
        </p:txBody>
      </p:sp>
    </p:spTree>
    <p:extLst>
      <p:ext uri="{BB962C8B-B14F-4D97-AF65-F5344CB8AC3E}">
        <p14:creationId xmlns:p14="http://schemas.microsoft.com/office/powerpoint/2010/main" val="7475321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5F75D21-35CC-4D43-9CC8-13DA8FE2B390}"/>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652E9D81-AB87-4826-958E-C40CBF17B619}"/>
              </a:ext>
            </a:extLst>
          </p:cNvPr>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a:extLst>
              <a:ext uri="{FF2B5EF4-FFF2-40B4-BE49-F238E27FC236}">
                <a16:creationId xmlns:a16="http://schemas.microsoft.com/office/drawing/2014/main" id="{10BC4B46-B6CB-4A7E-BA7E-FBADA26FD621}"/>
              </a:ext>
            </a:extLst>
          </p:cNvPr>
          <p:cNvSpPr>
            <a:spLocks noGrp="1"/>
          </p:cNvSpPr>
          <p:nvPr>
            <p:ph type="title"/>
          </p:nvPr>
        </p:nvSpPr>
        <p:spPr>
          <a:xfrm>
            <a:off x="413999" y="720000"/>
            <a:ext cx="11347365" cy="451576"/>
          </a:xfrm>
        </p:spPr>
        <p:txBody>
          <a:bodyPr/>
          <a:lstStyle/>
          <a:p>
            <a:r>
              <a:rPr lang="cs-CZ" dirty="0"/>
              <a:t>Normy s taxativním a demonstrativním výčtem</a:t>
            </a:r>
            <a:endParaRPr lang="en-US" dirty="0"/>
          </a:p>
        </p:txBody>
      </p:sp>
      <p:sp>
        <p:nvSpPr>
          <p:cNvPr id="5" name="Zástupný symbol pro obsah 4">
            <a:extLst>
              <a:ext uri="{FF2B5EF4-FFF2-40B4-BE49-F238E27FC236}">
                <a16:creationId xmlns:a16="http://schemas.microsoft.com/office/drawing/2014/main" id="{B4E910C3-A9CD-45FB-BD1D-F43257808D81}"/>
              </a:ext>
            </a:extLst>
          </p:cNvPr>
          <p:cNvSpPr>
            <a:spLocks noGrp="1"/>
          </p:cNvSpPr>
          <p:nvPr>
            <p:ph idx="1"/>
          </p:nvPr>
        </p:nvSpPr>
        <p:spPr>
          <a:solidFill>
            <a:schemeClr val="accent4">
              <a:lumMod val="20000"/>
              <a:lumOff val="80000"/>
            </a:schemeClr>
          </a:solidFill>
          <a:ln>
            <a:solidFill>
              <a:schemeClr val="accent1"/>
            </a:solidFill>
          </a:ln>
        </p:spPr>
        <p:txBody>
          <a:bodyPr/>
          <a:lstStyle/>
          <a:p>
            <a:r>
              <a:rPr lang="cs-CZ" dirty="0"/>
              <a:t>jen některé normy</a:t>
            </a:r>
          </a:p>
          <a:p>
            <a:r>
              <a:rPr lang="cs-CZ" dirty="0">
                <a:solidFill>
                  <a:schemeClr val="tx2"/>
                </a:solidFill>
              </a:rPr>
              <a:t>taxativní</a:t>
            </a:r>
          </a:p>
          <a:p>
            <a:pPr lvl="1"/>
            <a:r>
              <a:rPr lang="cs-CZ" dirty="0"/>
              <a:t>úplný, uzavřený výčet příkladů – na jiné než uvedené příklady nemůže právní norma dopadnout, nelze rozšířit o další příklady</a:t>
            </a:r>
          </a:p>
          <a:p>
            <a:pPr lvl="1"/>
            <a:r>
              <a:rPr lang="cs-CZ" dirty="0"/>
              <a:t>typicky ve veřejném právu, v soukromém tam, kde je chráněna slabší smluvní strana</a:t>
            </a:r>
          </a:p>
          <a:p>
            <a:pPr lvl="1"/>
            <a:r>
              <a:rPr lang="cs-CZ" dirty="0"/>
              <a:t>pomůcka, jak poznat:</a:t>
            </a:r>
          </a:p>
          <a:p>
            <a:pPr marL="324000" lvl="1" indent="0">
              <a:buNone/>
            </a:pPr>
            <a:endParaRPr lang="cs-CZ" dirty="0"/>
          </a:p>
          <a:p>
            <a:r>
              <a:rPr lang="cs-CZ" dirty="0">
                <a:solidFill>
                  <a:schemeClr val="tx2"/>
                </a:solidFill>
              </a:rPr>
              <a:t>demonstrativní </a:t>
            </a:r>
          </a:p>
          <a:p>
            <a:pPr lvl="1"/>
            <a:r>
              <a:rPr lang="cs-CZ" dirty="0" err="1"/>
              <a:t>příkladmý</a:t>
            </a:r>
            <a:r>
              <a:rPr lang="cs-CZ" dirty="0"/>
              <a:t>, otevřený výčet – uvedeny jen nejčastější příklady, ale norma může dopadnout i na jiné nevyjmenované příklady</a:t>
            </a:r>
          </a:p>
          <a:p>
            <a:pPr lvl="1"/>
            <a:r>
              <a:rPr lang="cs-CZ" dirty="0"/>
              <a:t>pomůcka, jak poznat:</a:t>
            </a:r>
            <a:endParaRPr lang="en-US" dirty="0"/>
          </a:p>
        </p:txBody>
      </p:sp>
      <p:sp>
        <p:nvSpPr>
          <p:cNvPr id="6" name="Ovál 5">
            <a:extLst>
              <a:ext uri="{FF2B5EF4-FFF2-40B4-BE49-F238E27FC236}">
                <a16:creationId xmlns:a16="http://schemas.microsoft.com/office/drawing/2014/main" id="{A767FD10-8DD3-4FE4-A900-E300DF185211}"/>
              </a:ext>
            </a:extLst>
          </p:cNvPr>
          <p:cNvSpPr/>
          <p:nvPr/>
        </p:nvSpPr>
        <p:spPr bwMode="auto">
          <a:xfrm>
            <a:off x="5243119" y="5165998"/>
            <a:ext cx="1619075" cy="739852"/>
          </a:xfrm>
          <a:prstGeom prst="ellips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dirty="0">
                <a:ln>
                  <a:noFill/>
                </a:ln>
                <a:solidFill>
                  <a:schemeClr val="bg1"/>
                </a:solidFill>
                <a:effectLst/>
                <a:latin typeface="+mn-lt"/>
              </a:rPr>
              <a:t>například</a:t>
            </a:r>
            <a:endParaRPr kumimoji="0" lang="en-US" b="0" i="0" u="none" strike="noStrike" cap="none" normalizeH="0" baseline="0" dirty="0" err="1">
              <a:ln>
                <a:noFill/>
              </a:ln>
              <a:solidFill>
                <a:schemeClr val="bg1"/>
              </a:solidFill>
              <a:effectLst/>
              <a:latin typeface="+mn-lt"/>
            </a:endParaRPr>
          </a:p>
        </p:txBody>
      </p:sp>
      <p:sp>
        <p:nvSpPr>
          <p:cNvPr id="8" name="Ovál 7">
            <a:extLst>
              <a:ext uri="{FF2B5EF4-FFF2-40B4-BE49-F238E27FC236}">
                <a16:creationId xmlns:a16="http://schemas.microsoft.com/office/drawing/2014/main" id="{87D40C93-391A-4915-9085-B479A28F97FF}"/>
              </a:ext>
            </a:extLst>
          </p:cNvPr>
          <p:cNvSpPr/>
          <p:nvPr/>
        </p:nvSpPr>
        <p:spPr bwMode="auto">
          <a:xfrm>
            <a:off x="7020925" y="5165998"/>
            <a:ext cx="1619075" cy="739852"/>
          </a:xfrm>
          <a:prstGeom prst="ellips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dirty="0">
                <a:ln>
                  <a:noFill/>
                </a:ln>
                <a:solidFill>
                  <a:schemeClr val="bg1"/>
                </a:solidFill>
                <a:effectLst/>
                <a:latin typeface="+mn-lt"/>
              </a:rPr>
              <a:t>zejména</a:t>
            </a:r>
            <a:endParaRPr kumimoji="0" lang="en-US" b="0" i="0" u="none" strike="noStrike" cap="none" normalizeH="0" baseline="0" dirty="0" err="1">
              <a:ln>
                <a:noFill/>
              </a:ln>
              <a:solidFill>
                <a:schemeClr val="bg1"/>
              </a:solidFill>
              <a:effectLst/>
              <a:latin typeface="+mn-lt"/>
            </a:endParaRPr>
          </a:p>
        </p:txBody>
      </p:sp>
      <p:sp>
        <p:nvSpPr>
          <p:cNvPr id="10" name="Ovál 9">
            <a:extLst>
              <a:ext uri="{FF2B5EF4-FFF2-40B4-BE49-F238E27FC236}">
                <a16:creationId xmlns:a16="http://schemas.microsoft.com/office/drawing/2014/main" id="{C21EA9C4-9D16-477A-8E6F-A81D7032D962}"/>
              </a:ext>
            </a:extLst>
          </p:cNvPr>
          <p:cNvSpPr/>
          <p:nvPr/>
        </p:nvSpPr>
        <p:spPr bwMode="auto">
          <a:xfrm>
            <a:off x="5243119" y="3565099"/>
            <a:ext cx="1619075" cy="739852"/>
          </a:xfrm>
          <a:prstGeom prst="ellips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dirty="0">
                <a:ln>
                  <a:noFill/>
                </a:ln>
                <a:solidFill>
                  <a:schemeClr val="bg1"/>
                </a:solidFill>
                <a:effectLst/>
                <a:latin typeface="+mn-lt"/>
              </a:rPr>
              <a:t>pouze</a:t>
            </a:r>
            <a:endParaRPr kumimoji="0" lang="en-US" b="0" i="0" u="none" strike="noStrike" cap="none" normalizeH="0" baseline="0" dirty="0" err="1">
              <a:ln>
                <a:noFill/>
              </a:ln>
              <a:solidFill>
                <a:schemeClr val="bg1"/>
              </a:solidFill>
              <a:effectLst/>
              <a:latin typeface="+mn-lt"/>
            </a:endParaRPr>
          </a:p>
        </p:txBody>
      </p:sp>
      <p:sp>
        <p:nvSpPr>
          <p:cNvPr id="11" name="Ovál 10">
            <a:extLst>
              <a:ext uri="{FF2B5EF4-FFF2-40B4-BE49-F238E27FC236}">
                <a16:creationId xmlns:a16="http://schemas.microsoft.com/office/drawing/2014/main" id="{8204B0AC-8313-4DC5-849B-3E34BF3B6296}"/>
              </a:ext>
            </a:extLst>
          </p:cNvPr>
          <p:cNvSpPr/>
          <p:nvPr/>
        </p:nvSpPr>
        <p:spPr bwMode="auto">
          <a:xfrm>
            <a:off x="7088037" y="3565099"/>
            <a:ext cx="1619075" cy="739852"/>
          </a:xfrm>
          <a:prstGeom prst="ellips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dirty="0">
                <a:ln>
                  <a:noFill/>
                </a:ln>
                <a:solidFill>
                  <a:schemeClr val="bg1"/>
                </a:solidFill>
                <a:effectLst/>
                <a:latin typeface="+mn-lt"/>
              </a:rPr>
              <a:t>jen</a:t>
            </a:r>
            <a:endParaRPr kumimoji="0" lang="en-US" b="0" i="0" u="none" strike="noStrike" cap="none" normalizeH="0" baseline="0" dirty="0" err="1">
              <a:ln>
                <a:noFill/>
              </a:ln>
              <a:solidFill>
                <a:schemeClr val="bg1"/>
              </a:solidFill>
              <a:effectLst/>
              <a:latin typeface="+mn-lt"/>
            </a:endParaRPr>
          </a:p>
        </p:txBody>
      </p:sp>
    </p:spTree>
    <p:extLst>
      <p:ext uri="{BB962C8B-B14F-4D97-AF65-F5344CB8AC3E}">
        <p14:creationId xmlns:p14="http://schemas.microsoft.com/office/powerpoint/2010/main" val="12889044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A440B33-B410-4771-B61F-FD28301674A3}"/>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C43668E1-BF6E-4D6D-9563-DE5A645CE4DF}"/>
              </a:ext>
            </a:extLst>
          </p:cNvPr>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a:extLst>
              <a:ext uri="{FF2B5EF4-FFF2-40B4-BE49-F238E27FC236}">
                <a16:creationId xmlns:a16="http://schemas.microsoft.com/office/drawing/2014/main" id="{77DCD040-C0D0-4F65-ABAB-36D343B5ED92}"/>
              </a:ext>
            </a:extLst>
          </p:cNvPr>
          <p:cNvSpPr>
            <a:spLocks noGrp="1"/>
          </p:cNvSpPr>
          <p:nvPr>
            <p:ph type="title"/>
          </p:nvPr>
        </p:nvSpPr>
        <p:spPr/>
        <p:txBody>
          <a:bodyPr/>
          <a:lstStyle/>
          <a:p>
            <a:r>
              <a:rPr lang="cs-CZ" i="1" dirty="0"/>
              <a:t>Příklad 2 ze zadání na seminář</a:t>
            </a:r>
            <a:endParaRPr lang="en-US" dirty="0"/>
          </a:p>
        </p:txBody>
      </p:sp>
      <p:sp>
        <p:nvSpPr>
          <p:cNvPr id="5" name="Zástupný symbol pro obsah 4">
            <a:extLst>
              <a:ext uri="{FF2B5EF4-FFF2-40B4-BE49-F238E27FC236}">
                <a16:creationId xmlns:a16="http://schemas.microsoft.com/office/drawing/2014/main" id="{0E4ED328-B580-4FCC-A482-6238C29839FB}"/>
              </a:ext>
            </a:extLst>
          </p:cNvPr>
          <p:cNvSpPr>
            <a:spLocks noGrp="1"/>
          </p:cNvSpPr>
          <p:nvPr>
            <p:ph idx="1"/>
          </p:nvPr>
        </p:nvSpPr>
        <p:spPr>
          <a:xfrm>
            <a:off x="720000" y="1490666"/>
            <a:ext cx="10753200" cy="4139998"/>
          </a:xfrm>
        </p:spPr>
        <p:txBody>
          <a:bodyPr/>
          <a:lstStyle/>
          <a:p>
            <a:pPr marL="72000" indent="0">
              <a:lnSpc>
                <a:spcPct val="100000"/>
              </a:lnSpc>
              <a:buNone/>
            </a:pPr>
            <a:r>
              <a:rPr lang="cs-CZ" sz="2000" dirty="0"/>
              <a:t>Za spáchané provinění může soud pro mládež mladistvému uložit pouze tato trestní opatření:</a:t>
            </a:r>
          </a:p>
          <a:p>
            <a:pPr marL="72000" indent="0">
              <a:lnSpc>
                <a:spcPct val="100000"/>
              </a:lnSpc>
              <a:buNone/>
            </a:pPr>
            <a:r>
              <a:rPr lang="cs-CZ" sz="2000" b="1" dirty="0"/>
              <a:t>a)</a:t>
            </a:r>
            <a:r>
              <a:rPr lang="cs-CZ" sz="2000" dirty="0"/>
              <a:t> obecně prospěšné práce,</a:t>
            </a:r>
          </a:p>
          <a:p>
            <a:pPr marL="72000" indent="0">
              <a:lnSpc>
                <a:spcPct val="100000"/>
              </a:lnSpc>
              <a:buNone/>
            </a:pPr>
            <a:r>
              <a:rPr lang="cs-CZ" sz="2000" b="1" dirty="0"/>
              <a:t>b)</a:t>
            </a:r>
            <a:r>
              <a:rPr lang="cs-CZ" sz="2000" dirty="0"/>
              <a:t> peněžité opatření,</a:t>
            </a:r>
          </a:p>
          <a:p>
            <a:pPr marL="72000" indent="0">
              <a:lnSpc>
                <a:spcPct val="100000"/>
              </a:lnSpc>
              <a:buNone/>
            </a:pPr>
            <a:r>
              <a:rPr lang="cs-CZ" sz="2000" b="1" dirty="0"/>
              <a:t>c)</a:t>
            </a:r>
            <a:r>
              <a:rPr lang="cs-CZ" sz="2000" dirty="0"/>
              <a:t> peněžité opatření s podmíněným odkladem výkonu,</a:t>
            </a:r>
          </a:p>
          <a:p>
            <a:pPr marL="72000" indent="0">
              <a:lnSpc>
                <a:spcPct val="100000"/>
              </a:lnSpc>
              <a:buNone/>
            </a:pPr>
            <a:r>
              <a:rPr lang="cs-CZ" sz="2000" b="1" dirty="0"/>
              <a:t>d)</a:t>
            </a:r>
            <a:r>
              <a:rPr lang="cs-CZ" sz="2000" dirty="0"/>
              <a:t> propadnutí věci,</a:t>
            </a:r>
          </a:p>
          <a:p>
            <a:pPr marL="72000" indent="0">
              <a:lnSpc>
                <a:spcPct val="100000"/>
              </a:lnSpc>
              <a:buNone/>
            </a:pPr>
            <a:r>
              <a:rPr lang="cs-CZ" sz="2000" b="1" dirty="0"/>
              <a:t>e)</a:t>
            </a:r>
            <a:r>
              <a:rPr lang="cs-CZ" sz="2000" dirty="0"/>
              <a:t> zákaz činnosti,</a:t>
            </a:r>
          </a:p>
          <a:p>
            <a:pPr marL="72000" indent="0">
              <a:lnSpc>
                <a:spcPct val="100000"/>
              </a:lnSpc>
              <a:buNone/>
            </a:pPr>
            <a:r>
              <a:rPr lang="cs-CZ" sz="2000" b="1" dirty="0"/>
              <a:t>f)</a:t>
            </a:r>
            <a:r>
              <a:rPr lang="cs-CZ" sz="2000" dirty="0"/>
              <a:t> zákaz držení a chovu zvířat,</a:t>
            </a:r>
          </a:p>
          <a:p>
            <a:pPr marL="72000" indent="0">
              <a:lnSpc>
                <a:spcPct val="100000"/>
              </a:lnSpc>
              <a:buNone/>
            </a:pPr>
            <a:r>
              <a:rPr lang="cs-CZ" sz="2000" b="1" dirty="0"/>
              <a:t>g)</a:t>
            </a:r>
            <a:r>
              <a:rPr lang="cs-CZ" sz="2000" dirty="0"/>
              <a:t> vyhoštění,</a:t>
            </a:r>
          </a:p>
          <a:p>
            <a:pPr marL="72000" indent="0">
              <a:lnSpc>
                <a:spcPct val="100000"/>
              </a:lnSpc>
              <a:buNone/>
            </a:pPr>
            <a:r>
              <a:rPr lang="cs-CZ" sz="2000" b="1" dirty="0"/>
              <a:t>h)</a:t>
            </a:r>
            <a:r>
              <a:rPr lang="cs-CZ" sz="2000" dirty="0"/>
              <a:t> domácí vězení,</a:t>
            </a:r>
          </a:p>
          <a:p>
            <a:pPr marL="72000" indent="0">
              <a:lnSpc>
                <a:spcPct val="100000"/>
              </a:lnSpc>
              <a:buNone/>
            </a:pPr>
            <a:r>
              <a:rPr lang="cs-CZ" sz="2000" b="1" dirty="0"/>
              <a:t>i)</a:t>
            </a:r>
            <a:r>
              <a:rPr lang="cs-CZ" sz="2000" dirty="0"/>
              <a:t> zákaz vstupu na sportovní, kulturní a jiné společenské akce,</a:t>
            </a:r>
          </a:p>
          <a:p>
            <a:pPr marL="72000" indent="0">
              <a:lnSpc>
                <a:spcPct val="100000"/>
              </a:lnSpc>
              <a:buNone/>
            </a:pPr>
            <a:r>
              <a:rPr lang="cs-CZ" sz="2000" b="1" dirty="0"/>
              <a:t>j)</a:t>
            </a:r>
            <a:r>
              <a:rPr lang="cs-CZ" sz="2000" dirty="0"/>
              <a:t> odnětí svobody podmíněně odložené na zkušební dobu (podmíněné odsouzení),</a:t>
            </a:r>
          </a:p>
          <a:p>
            <a:pPr marL="72000" indent="0">
              <a:lnSpc>
                <a:spcPct val="100000"/>
              </a:lnSpc>
              <a:buNone/>
            </a:pPr>
            <a:r>
              <a:rPr lang="cs-CZ" sz="2000" b="1" dirty="0"/>
              <a:t>k)</a:t>
            </a:r>
            <a:r>
              <a:rPr lang="cs-CZ" sz="2000" dirty="0"/>
              <a:t> odnětí svobody podmíněně odložené na zkušební dobu s dohledem,</a:t>
            </a:r>
          </a:p>
          <a:p>
            <a:pPr marL="72000" indent="0">
              <a:lnSpc>
                <a:spcPct val="100000"/>
              </a:lnSpc>
              <a:buNone/>
            </a:pPr>
            <a:r>
              <a:rPr lang="cs-CZ" sz="2000" b="1" dirty="0"/>
              <a:t>l)</a:t>
            </a:r>
            <a:r>
              <a:rPr lang="cs-CZ" sz="2000" dirty="0"/>
              <a:t> odnětí svobody nepodmíněné.</a:t>
            </a:r>
          </a:p>
          <a:p>
            <a:endParaRPr lang="en-US" dirty="0"/>
          </a:p>
        </p:txBody>
      </p:sp>
    </p:spTree>
    <p:extLst>
      <p:ext uri="{BB962C8B-B14F-4D97-AF65-F5344CB8AC3E}">
        <p14:creationId xmlns:p14="http://schemas.microsoft.com/office/powerpoint/2010/main" val="20125782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E317F57-EF14-4D93-BCB0-C8FEC24C8CC2}"/>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20D45618-D9B5-4988-97C6-ADCD6EFDF345}"/>
              </a:ext>
            </a:extLst>
          </p:cNvPr>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5" name="Zástupný symbol pro obsah 4">
            <a:extLst>
              <a:ext uri="{FF2B5EF4-FFF2-40B4-BE49-F238E27FC236}">
                <a16:creationId xmlns:a16="http://schemas.microsoft.com/office/drawing/2014/main" id="{DC205134-BC22-4C81-862C-99DFF9D52313}"/>
              </a:ext>
            </a:extLst>
          </p:cNvPr>
          <p:cNvSpPr>
            <a:spLocks noGrp="1"/>
          </p:cNvSpPr>
          <p:nvPr>
            <p:ph idx="1"/>
          </p:nvPr>
        </p:nvSpPr>
        <p:spPr>
          <a:xfrm>
            <a:off x="720000" y="504610"/>
            <a:ext cx="10753200" cy="5227993"/>
          </a:xfrm>
        </p:spPr>
        <p:txBody>
          <a:bodyPr/>
          <a:lstStyle/>
          <a:p>
            <a:pPr marL="72000" indent="0">
              <a:lnSpc>
                <a:spcPct val="100000"/>
              </a:lnSpc>
              <a:buNone/>
            </a:pPr>
            <a:r>
              <a:rPr lang="cs-CZ" sz="2000" dirty="0"/>
              <a:t>Nekalou soutěží podle odstavce 1 je zejména</a:t>
            </a:r>
          </a:p>
          <a:p>
            <a:pPr marL="72000" indent="0">
              <a:lnSpc>
                <a:spcPct val="100000"/>
              </a:lnSpc>
              <a:buNone/>
            </a:pPr>
            <a:r>
              <a:rPr lang="cs-CZ" sz="2000" b="1" dirty="0"/>
              <a:t>a)</a:t>
            </a:r>
            <a:r>
              <a:rPr lang="cs-CZ" sz="2000" dirty="0"/>
              <a:t> klamavá reklama,</a:t>
            </a:r>
          </a:p>
          <a:p>
            <a:pPr marL="72000" indent="0">
              <a:lnSpc>
                <a:spcPct val="100000"/>
              </a:lnSpc>
              <a:buNone/>
            </a:pPr>
            <a:r>
              <a:rPr lang="cs-CZ" sz="2000" b="1" dirty="0"/>
              <a:t>b)</a:t>
            </a:r>
            <a:r>
              <a:rPr lang="cs-CZ" sz="2000" dirty="0"/>
              <a:t> klamavé označování zboží a služeb,</a:t>
            </a:r>
          </a:p>
          <a:p>
            <a:pPr marL="72000" indent="0">
              <a:lnSpc>
                <a:spcPct val="100000"/>
              </a:lnSpc>
              <a:buNone/>
            </a:pPr>
            <a:r>
              <a:rPr lang="cs-CZ" sz="2000" b="1" dirty="0"/>
              <a:t>c)</a:t>
            </a:r>
            <a:r>
              <a:rPr lang="cs-CZ" sz="2000" dirty="0"/>
              <a:t> vyvolání nebezpečí záměny,</a:t>
            </a:r>
          </a:p>
          <a:p>
            <a:pPr marL="72000" indent="0">
              <a:lnSpc>
                <a:spcPct val="100000"/>
              </a:lnSpc>
              <a:buNone/>
            </a:pPr>
            <a:r>
              <a:rPr lang="cs-CZ" sz="2000" b="1" dirty="0"/>
              <a:t>d)</a:t>
            </a:r>
            <a:r>
              <a:rPr lang="cs-CZ" sz="2000" dirty="0"/>
              <a:t> parazitování na pověsti závodu, výrobku či služeb jiného soutěžitele,</a:t>
            </a:r>
          </a:p>
          <a:p>
            <a:pPr marL="72000" indent="0">
              <a:lnSpc>
                <a:spcPct val="100000"/>
              </a:lnSpc>
              <a:buNone/>
            </a:pPr>
            <a:r>
              <a:rPr lang="cs-CZ" sz="2000" b="1" dirty="0"/>
              <a:t>e)</a:t>
            </a:r>
            <a:r>
              <a:rPr lang="cs-CZ" sz="2000" dirty="0"/>
              <a:t> podplácení,</a:t>
            </a:r>
          </a:p>
          <a:p>
            <a:pPr marL="72000" indent="0">
              <a:lnSpc>
                <a:spcPct val="100000"/>
              </a:lnSpc>
              <a:buNone/>
            </a:pPr>
            <a:r>
              <a:rPr lang="cs-CZ" sz="2000" b="1" dirty="0"/>
              <a:t>f)</a:t>
            </a:r>
            <a:r>
              <a:rPr lang="cs-CZ" sz="2000" dirty="0"/>
              <a:t> zlehčování,</a:t>
            </a:r>
          </a:p>
          <a:p>
            <a:pPr marL="72000" indent="0">
              <a:lnSpc>
                <a:spcPct val="100000"/>
              </a:lnSpc>
              <a:buNone/>
            </a:pPr>
            <a:r>
              <a:rPr lang="cs-CZ" sz="2000" b="1" dirty="0"/>
              <a:t>g)</a:t>
            </a:r>
            <a:r>
              <a:rPr lang="cs-CZ" sz="2000" dirty="0"/>
              <a:t> srovnávací reklama, pokud není dovolena jako přípustná,</a:t>
            </a:r>
          </a:p>
          <a:p>
            <a:pPr marL="72000" indent="0">
              <a:lnSpc>
                <a:spcPct val="100000"/>
              </a:lnSpc>
              <a:buNone/>
            </a:pPr>
            <a:r>
              <a:rPr lang="cs-CZ" sz="2000" b="1" dirty="0"/>
              <a:t>h)</a:t>
            </a:r>
            <a:r>
              <a:rPr lang="cs-CZ" sz="2000" dirty="0"/>
              <a:t> porušení obchodního tajemství,</a:t>
            </a:r>
          </a:p>
          <a:p>
            <a:pPr marL="72000" indent="0">
              <a:lnSpc>
                <a:spcPct val="100000"/>
              </a:lnSpc>
              <a:buNone/>
            </a:pPr>
            <a:r>
              <a:rPr lang="cs-CZ" sz="2000" b="1" dirty="0"/>
              <a:t>i)</a:t>
            </a:r>
            <a:r>
              <a:rPr lang="cs-CZ" sz="2000" dirty="0"/>
              <a:t> dotěrné obtěžování a</a:t>
            </a:r>
          </a:p>
          <a:p>
            <a:pPr marL="72000" indent="0">
              <a:lnSpc>
                <a:spcPct val="100000"/>
              </a:lnSpc>
              <a:buNone/>
            </a:pPr>
            <a:r>
              <a:rPr lang="cs-CZ" sz="2000" b="1" dirty="0"/>
              <a:t>j)</a:t>
            </a:r>
            <a:r>
              <a:rPr lang="cs-CZ" sz="2000" dirty="0"/>
              <a:t> ohrožení zdraví a životního prostředí.</a:t>
            </a:r>
          </a:p>
          <a:p>
            <a:pPr marL="72000" indent="0">
              <a:lnSpc>
                <a:spcPct val="100000"/>
              </a:lnSpc>
              <a:buNone/>
            </a:pPr>
            <a:endParaRPr lang="cs-CZ" sz="2000" dirty="0"/>
          </a:p>
          <a:p>
            <a:pPr marL="72000" indent="0">
              <a:lnSpc>
                <a:spcPct val="100000"/>
              </a:lnSpc>
              <a:buNone/>
            </a:pPr>
            <a:endParaRPr lang="cs-CZ" sz="2000" dirty="0"/>
          </a:p>
          <a:p>
            <a:pPr marL="72000" indent="0">
              <a:lnSpc>
                <a:spcPct val="100000"/>
              </a:lnSpc>
              <a:buNone/>
            </a:pPr>
            <a:r>
              <a:rPr lang="cs-CZ" sz="2000" dirty="0"/>
              <a:t>Výkonem veřejné funkce je například výkon funkce poslance Poslanecké sněmovny Parlamentu, senátora Senátu Parlamentu, člena zastupitelstva územního samosprávného celku nebo přísedícího.</a:t>
            </a:r>
          </a:p>
          <a:p>
            <a:pPr marL="72000" indent="0">
              <a:lnSpc>
                <a:spcPct val="100000"/>
              </a:lnSpc>
              <a:buNone/>
            </a:pPr>
            <a:endParaRPr lang="cs-CZ" sz="2000" dirty="0"/>
          </a:p>
          <a:p>
            <a:endParaRPr lang="en-US" dirty="0"/>
          </a:p>
        </p:txBody>
      </p:sp>
    </p:spTree>
    <p:extLst>
      <p:ext uri="{BB962C8B-B14F-4D97-AF65-F5344CB8AC3E}">
        <p14:creationId xmlns:p14="http://schemas.microsoft.com/office/powerpoint/2010/main" val="176960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3C5AEB0-CE34-444B-9BDC-E98B42E7FE05}"/>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BC35BB61-5754-48BD-8FA0-BAF1FE731F7D}"/>
              </a:ext>
            </a:extLst>
          </p:cNvPr>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5" name="Zástupný symbol pro obsah 4">
            <a:extLst>
              <a:ext uri="{FF2B5EF4-FFF2-40B4-BE49-F238E27FC236}">
                <a16:creationId xmlns:a16="http://schemas.microsoft.com/office/drawing/2014/main" id="{B13FD8F5-34A2-430F-A25B-2A89D35A4B8C}"/>
              </a:ext>
            </a:extLst>
          </p:cNvPr>
          <p:cNvSpPr>
            <a:spLocks noGrp="1"/>
          </p:cNvSpPr>
          <p:nvPr>
            <p:ph idx="1"/>
          </p:nvPr>
        </p:nvSpPr>
        <p:spPr>
          <a:xfrm>
            <a:off x="666000" y="805343"/>
            <a:ext cx="10753200" cy="5035046"/>
          </a:xfrm>
        </p:spPr>
        <p:txBody>
          <a:bodyPr/>
          <a:lstStyle/>
          <a:p>
            <a:pPr marL="72000" indent="0">
              <a:lnSpc>
                <a:spcPct val="100000"/>
              </a:lnSpc>
              <a:buNone/>
            </a:pPr>
            <a:r>
              <a:rPr lang="cs-CZ" sz="2000" dirty="0"/>
              <a:t>Kdo úmyslně způsobí obecné nebezpečí tím, že vydá lidi v nebezpečí smrti nebo těžké újmy na zdraví nebo cizí majetek v nebezpečí škody velkého rozsahu tím, že zapříčiní požár nebo povodeň nebo škodlivý účinek výbušnin, plynu, elektřiny nebo jiných podobně nebezpečných látek nebo sil nebo se dopustí jiného podobného nebezpečného jednání, nebo kdo takové obecné nebezpečí zvýší anebo ztíží jeho odvrácení nebo zmírnění, bude potrestán odnětím svobody na tři léta až osm let.</a:t>
            </a:r>
          </a:p>
          <a:p>
            <a:pPr marL="72000" indent="0">
              <a:lnSpc>
                <a:spcPct val="100000"/>
              </a:lnSpc>
              <a:buNone/>
            </a:pPr>
            <a:endParaRPr lang="cs-CZ" sz="2000" dirty="0"/>
          </a:p>
          <a:p>
            <a:pPr marL="72000" indent="0">
              <a:lnSpc>
                <a:spcPct val="100000"/>
              </a:lnSpc>
              <a:buNone/>
            </a:pPr>
            <a:r>
              <a:rPr lang="cs-CZ" sz="2000" dirty="0"/>
              <a:t>Vzdání se obhájce podle odstavce 1 může obviněný učinit pouze výslovným písemným prohlášením nebo ústně do protokolu u orgánu činného v trestním řízení, který vede řízení.</a:t>
            </a:r>
          </a:p>
          <a:p>
            <a:pPr marL="72000" indent="0">
              <a:lnSpc>
                <a:spcPct val="100000"/>
              </a:lnSpc>
              <a:buNone/>
            </a:pPr>
            <a:endParaRPr lang="cs-CZ" sz="2000" dirty="0"/>
          </a:p>
          <a:p>
            <a:pPr marL="72000" indent="0">
              <a:lnSpc>
                <a:spcPct val="100000"/>
              </a:lnSpc>
              <a:buNone/>
            </a:pPr>
            <a:r>
              <a:rPr lang="cs-CZ" sz="2000" dirty="0"/>
              <a:t>Pedagogičtí pracovníci mají při výkonu své pedagogické činnosti právo na zajištění podmínek potřebných pro výkon jejich pedagogické činnosti, zejména na ochranu před fyzickým násilím nebo psychickým nátlakem ze strany dětí, žáků, studentů nebo zákonných zástupců dětí a žáků a dalších osob, které jsou v přímém kontaktu s pedagogickým pracovníkem ve škole.</a:t>
            </a:r>
          </a:p>
          <a:p>
            <a:pPr marL="72000" indent="0">
              <a:lnSpc>
                <a:spcPct val="100000"/>
              </a:lnSpc>
              <a:buNone/>
            </a:pPr>
            <a:endParaRPr lang="cs-CZ" sz="2000" dirty="0"/>
          </a:p>
          <a:p>
            <a:pPr marL="72000" indent="0">
              <a:lnSpc>
                <a:spcPct val="100000"/>
              </a:lnSpc>
              <a:buNone/>
            </a:pPr>
            <a:r>
              <a:rPr lang="cs-CZ" sz="2000" dirty="0"/>
              <a:t>Trestní stíhání před soudy je možné jen na základě obžaloby, návrhu na potrestání nebo návrhu na schválení dohody o prohlášení viny a přijetí trestu, které podává státní zástupce.</a:t>
            </a:r>
          </a:p>
          <a:p>
            <a:endParaRPr lang="cs-CZ" sz="2000" dirty="0"/>
          </a:p>
          <a:p>
            <a:endParaRPr lang="en-US" sz="2000" dirty="0"/>
          </a:p>
        </p:txBody>
      </p:sp>
    </p:spTree>
    <p:extLst>
      <p:ext uri="{BB962C8B-B14F-4D97-AF65-F5344CB8AC3E}">
        <p14:creationId xmlns:p14="http://schemas.microsoft.com/office/powerpoint/2010/main" val="22488091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E2304E1-9006-4470-9316-1F6BEC39DF01}"/>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D8C2CB29-ECC2-4DF6-A714-BF1F899CE40C}"/>
              </a:ext>
            </a:extLst>
          </p:cNvPr>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a:extLst>
              <a:ext uri="{FF2B5EF4-FFF2-40B4-BE49-F238E27FC236}">
                <a16:creationId xmlns:a16="http://schemas.microsoft.com/office/drawing/2014/main" id="{696FE12C-A54B-4494-B77A-3C8D3B53507D}"/>
              </a:ext>
            </a:extLst>
          </p:cNvPr>
          <p:cNvSpPr>
            <a:spLocks noGrp="1"/>
          </p:cNvSpPr>
          <p:nvPr>
            <p:ph type="title"/>
          </p:nvPr>
        </p:nvSpPr>
        <p:spPr/>
        <p:txBody>
          <a:bodyPr/>
          <a:lstStyle/>
          <a:p>
            <a:r>
              <a:rPr lang="cs-CZ" dirty="0"/>
              <a:t>Působnost právní normy</a:t>
            </a:r>
            <a:endParaRPr lang="en-US" dirty="0"/>
          </a:p>
        </p:txBody>
      </p:sp>
      <p:sp>
        <p:nvSpPr>
          <p:cNvPr id="5" name="Zástupný symbol pro obsah 4">
            <a:extLst>
              <a:ext uri="{FF2B5EF4-FFF2-40B4-BE49-F238E27FC236}">
                <a16:creationId xmlns:a16="http://schemas.microsoft.com/office/drawing/2014/main" id="{A12348B9-B018-4558-A7B9-CE67209825E6}"/>
              </a:ext>
            </a:extLst>
          </p:cNvPr>
          <p:cNvSpPr>
            <a:spLocks noGrp="1"/>
          </p:cNvSpPr>
          <p:nvPr>
            <p:ph idx="1"/>
          </p:nvPr>
        </p:nvSpPr>
        <p:spPr/>
        <p:txBody>
          <a:bodyPr/>
          <a:lstStyle/>
          <a:p>
            <a:pPr marL="72000" indent="0">
              <a:buNone/>
            </a:pPr>
            <a:r>
              <a:rPr lang="cs-CZ" dirty="0"/>
              <a:t>= určení, na které situace dopadá jedna právní norma a na které případy dopadá jiná právní norma</a:t>
            </a:r>
            <a:endParaRPr lang="en-US" dirty="0"/>
          </a:p>
        </p:txBody>
      </p:sp>
      <p:graphicFrame>
        <p:nvGraphicFramePr>
          <p:cNvPr id="6" name="Diagram 5">
            <a:extLst>
              <a:ext uri="{FF2B5EF4-FFF2-40B4-BE49-F238E27FC236}">
                <a16:creationId xmlns:a16="http://schemas.microsoft.com/office/drawing/2014/main" id="{5F66398E-CAAA-40E0-ACE4-EB18859A5F29}"/>
              </a:ext>
            </a:extLst>
          </p:cNvPr>
          <p:cNvGraphicFramePr/>
          <p:nvPr>
            <p:extLst>
              <p:ext uri="{D42A27DB-BD31-4B8C-83A1-F6EECF244321}">
                <p14:modId xmlns:p14="http://schemas.microsoft.com/office/powerpoint/2010/main" val="444336546"/>
              </p:ext>
            </p:extLst>
          </p:nvPr>
        </p:nvGraphicFramePr>
        <p:xfrm>
          <a:off x="2449586" y="2860313"/>
          <a:ext cx="6997350" cy="32776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518846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62C2421-AD26-4F8B-ADCA-CF6BCD6CFCD8}"/>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04BE2263-A834-40E8-9BD2-02851B082EF5}"/>
              </a:ext>
            </a:extLst>
          </p:cNvPr>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a:extLst>
              <a:ext uri="{FF2B5EF4-FFF2-40B4-BE49-F238E27FC236}">
                <a16:creationId xmlns:a16="http://schemas.microsoft.com/office/drawing/2014/main" id="{65D718CF-CDA8-4B61-A036-B61DE9D3B7E0}"/>
              </a:ext>
            </a:extLst>
          </p:cNvPr>
          <p:cNvSpPr>
            <a:spLocks noGrp="1"/>
          </p:cNvSpPr>
          <p:nvPr>
            <p:ph type="title"/>
          </p:nvPr>
        </p:nvSpPr>
        <p:spPr/>
        <p:txBody>
          <a:bodyPr/>
          <a:lstStyle/>
          <a:p>
            <a:r>
              <a:rPr lang="cs-CZ" dirty="0"/>
              <a:t>Osobní působnost</a:t>
            </a:r>
            <a:endParaRPr lang="en-US" dirty="0"/>
          </a:p>
        </p:txBody>
      </p:sp>
      <p:sp>
        <p:nvSpPr>
          <p:cNvPr id="5" name="Zástupný symbol pro obsah 4">
            <a:extLst>
              <a:ext uri="{FF2B5EF4-FFF2-40B4-BE49-F238E27FC236}">
                <a16:creationId xmlns:a16="http://schemas.microsoft.com/office/drawing/2014/main" id="{F7973627-EC23-4346-89AC-07CC143F5002}"/>
              </a:ext>
            </a:extLst>
          </p:cNvPr>
          <p:cNvSpPr>
            <a:spLocks noGrp="1"/>
          </p:cNvSpPr>
          <p:nvPr>
            <p:ph idx="1"/>
          </p:nvPr>
        </p:nvSpPr>
        <p:spPr>
          <a:xfrm>
            <a:off x="720000" y="1585307"/>
            <a:ext cx="10753200" cy="2695440"/>
          </a:xfrm>
          <a:solidFill>
            <a:schemeClr val="accent4">
              <a:lumMod val="20000"/>
              <a:lumOff val="80000"/>
            </a:schemeClr>
          </a:solidFill>
          <a:ln>
            <a:solidFill>
              <a:schemeClr val="accent1"/>
            </a:solidFill>
          </a:ln>
        </p:spPr>
        <p:txBody>
          <a:bodyPr/>
          <a:lstStyle/>
          <a:p>
            <a:r>
              <a:rPr lang="cs-CZ" dirty="0"/>
              <a:t>„vůči komu působí“</a:t>
            </a:r>
          </a:p>
          <a:p>
            <a:r>
              <a:rPr lang="cs-CZ" dirty="0"/>
              <a:t>okruh osob (adresátů), kterým je právní norma určena</a:t>
            </a:r>
          </a:p>
          <a:p>
            <a:pPr lvl="1"/>
            <a:r>
              <a:rPr lang="cs-CZ" dirty="0"/>
              <a:t>ti jsou povinni se řídit pravidlem chování v právní normě</a:t>
            </a:r>
          </a:p>
          <a:p>
            <a:pPr lvl="1"/>
            <a:r>
              <a:rPr lang="cs-CZ" dirty="0"/>
              <a:t>vůči nim vyvolává norma právní následky</a:t>
            </a:r>
          </a:p>
          <a:p>
            <a:r>
              <a:rPr lang="cs-CZ" dirty="0"/>
              <a:t>„výjimka“: imunita</a:t>
            </a:r>
          </a:p>
          <a:p>
            <a:pPr lvl="1"/>
            <a:r>
              <a:rPr lang="cs-CZ" dirty="0"/>
              <a:t>ten, kdo má imunitu, je vyjmut z působnosti právní normy (neprojevuje účinky)</a:t>
            </a:r>
          </a:p>
          <a:p>
            <a:pPr lvl="1"/>
            <a:r>
              <a:rPr lang="cs-CZ" dirty="0"/>
              <a:t>často trestní právo (trestní stíhání) a ústavněprávní činitelé (A. </a:t>
            </a:r>
            <a:r>
              <a:rPr lang="cs-CZ" dirty="0" err="1"/>
              <a:t>Babiš</a:t>
            </a:r>
            <a:r>
              <a:rPr lang="cs-CZ" dirty="0"/>
              <a:t>)</a:t>
            </a:r>
          </a:p>
          <a:p>
            <a:pPr marL="72000" indent="0">
              <a:buNone/>
            </a:pPr>
            <a:endParaRPr lang="cs-CZ" dirty="0"/>
          </a:p>
          <a:p>
            <a:endParaRPr lang="en-US" dirty="0"/>
          </a:p>
        </p:txBody>
      </p:sp>
      <p:sp>
        <p:nvSpPr>
          <p:cNvPr id="6" name="Zástupný symbol pro obsah 4">
            <a:extLst>
              <a:ext uri="{FF2B5EF4-FFF2-40B4-BE49-F238E27FC236}">
                <a16:creationId xmlns:a16="http://schemas.microsoft.com/office/drawing/2014/main" id="{55BAFEC9-A7BB-42A3-BB04-E524459C780D}"/>
              </a:ext>
            </a:extLst>
          </p:cNvPr>
          <p:cNvSpPr txBox="1">
            <a:spLocks/>
          </p:cNvSpPr>
          <p:nvPr/>
        </p:nvSpPr>
        <p:spPr>
          <a:xfrm>
            <a:off x="720000" y="4466549"/>
            <a:ext cx="10753200" cy="1761451"/>
          </a:xfrm>
          <a:prstGeom prst="rect">
            <a:avLst/>
          </a:prstGeom>
          <a:solidFill>
            <a:schemeClr val="accent2">
              <a:lumMod val="20000"/>
              <a:lumOff val="80000"/>
            </a:schemeClr>
          </a:solidFill>
          <a:ln>
            <a:solidFill>
              <a:srgbClr val="C00000"/>
            </a:solidFill>
          </a:ln>
        </p:spPr>
        <p:txBody>
          <a:bodyPr vert="horz" lIns="0" tIns="0" rIns="0" bIns="0" rtlCol="0">
            <a:noAutofit/>
          </a:bodyPr>
          <a:lstStyle>
            <a:lvl1pPr marL="252000" marR="0" indent="-180000" algn="l" defTabSz="914400" rtl="0" eaLnBrk="1" fontAlgn="base" latinLnBrk="0" hangingPunct="1">
              <a:lnSpc>
                <a:spcPts val="3600"/>
              </a:lnSpc>
              <a:spcBef>
                <a:spcPts val="0"/>
              </a:spcBef>
              <a:spcAft>
                <a:spcPct val="0"/>
              </a:spcAft>
              <a:buClr>
                <a:schemeClr val="tx2"/>
              </a:buClr>
              <a:buSzPct val="100000"/>
              <a:buFont typeface="Arial" panose="020B0604020202020204" pitchFamily="34" charset="0"/>
              <a:buChar char="̶"/>
              <a:tabLst/>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ct val="100000"/>
              </a:lnSpc>
              <a:spcBef>
                <a:spcPts val="0"/>
              </a:spcBef>
              <a:spcAft>
                <a:spcPct val="0"/>
              </a:spcAft>
              <a:buClr>
                <a:schemeClr val="folHlink"/>
              </a:buClr>
              <a:buSzPct val="80000"/>
              <a:buFontTx/>
              <a:buNone/>
              <a:defRPr sz="16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r>
              <a:rPr lang="cs-CZ" sz="2000" i="1" dirty="0"/>
              <a:t>Poslance ani senátora nelze trestně stíhat bez souhlasu komory, jejímž je členem. </a:t>
            </a:r>
            <a:r>
              <a:rPr lang="cs-CZ" sz="2000" dirty="0"/>
              <a:t>(čl. 27/4 Ústavy ČR) </a:t>
            </a:r>
          </a:p>
          <a:p>
            <a:r>
              <a:rPr lang="cs-CZ" sz="2000" i="1" dirty="0"/>
              <a:t>Prezidenta republiky nelze po dobu výkonu jeho funkce zadržet, trestně stíhat ani stíhat pro přestupek nebo jiný správní delikt.</a:t>
            </a:r>
            <a:r>
              <a:rPr lang="cs-CZ" sz="2000" dirty="0"/>
              <a:t> (čl. 65/1 Ústavy ČR)</a:t>
            </a:r>
            <a:endParaRPr lang="cs-CZ" sz="2000" kern="0" dirty="0"/>
          </a:p>
          <a:p>
            <a:endParaRPr lang="en-US" kern="0" dirty="0"/>
          </a:p>
        </p:txBody>
      </p:sp>
      <p:pic>
        <p:nvPicPr>
          <p:cNvPr id="7" name="Picture 2" descr="HÁDANKA: Kam položit jablko, aby ho viděly všechny osoby na obrázku kromě  jedné? | EVROPA 2">
            <a:extLst>
              <a:ext uri="{FF2B5EF4-FFF2-40B4-BE49-F238E27FC236}">
                <a16:creationId xmlns:a16="http://schemas.microsoft.com/office/drawing/2014/main" id="{0ABA55D2-D16A-47E8-A459-EF2F158EDD1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150478"/>
            <a:ext cx="3387365" cy="18951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0164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94390B8-2924-4A9D-9B28-FF1FC31E085E}"/>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062D8B8D-E1AE-4F52-B787-E5A2F1CC0307}"/>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5BCBEBE6-A082-474C-9193-07CAB18ED3A7}"/>
              </a:ext>
            </a:extLst>
          </p:cNvPr>
          <p:cNvSpPr>
            <a:spLocks noGrp="1"/>
          </p:cNvSpPr>
          <p:nvPr>
            <p:ph type="title"/>
          </p:nvPr>
        </p:nvSpPr>
        <p:spPr/>
        <p:txBody>
          <a:bodyPr/>
          <a:lstStyle/>
          <a:p>
            <a:r>
              <a:rPr lang="cs-CZ" dirty="0"/>
              <a:t>Pojem právní norma</a:t>
            </a:r>
          </a:p>
        </p:txBody>
      </p:sp>
      <p:sp>
        <p:nvSpPr>
          <p:cNvPr id="5" name="Zástupný symbol pro obsah 4">
            <a:extLst>
              <a:ext uri="{FF2B5EF4-FFF2-40B4-BE49-F238E27FC236}">
                <a16:creationId xmlns:a16="http://schemas.microsoft.com/office/drawing/2014/main" id="{EDBD9659-DA34-4C59-8062-0C865DB7B324}"/>
              </a:ext>
            </a:extLst>
          </p:cNvPr>
          <p:cNvSpPr>
            <a:spLocks noGrp="1"/>
          </p:cNvSpPr>
          <p:nvPr>
            <p:ph idx="1"/>
          </p:nvPr>
        </p:nvSpPr>
        <p:spPr>
          <a:xfrm>
            <a:off x="720000" y="1692002"/>
            <a:ext cx="10753200" cy="4135057"/>
          </a:xfrm>
          <a:solidFill>
            <a:schemeClr val="accent4">
              <a:lumMod val="20000"/>
              <a:lumOff val="80000"/>
            </a:schemeClr>
          </a:solidFill>
          <a:ln>
            <a:solidFill>
              <a:schemeClr val="accent1"/>
            </a:solidFill>
          </a:ln>
        </p:spPr>
        <p:txBody>
          <a:bodyPr/>
          <a:lstStyle/>
          <a:p>
            <a:pPr>
              <a:lnSpc>
                <a:spcPct val="150000"/>
              </a:lnSpc>
            </a:pPr>
            <a:r>
              <a:rPr lang="cs-CZ" sz="2400" dirty="0"/>
              <a:t>neexistuje jednotná definice</a:t>
            </a:r>
          </a:p>
          <a:p>
            <a:pPr>
              <a:lnSpc>
                <a:spcPct val="150000"/>
              </a:lnSpc>
            </a:pPr>
            <a:r>
              <a:rPr lang="cs-CZ" sz="2400" dirty="0"/>
              <a:t>stanovuje to, co má být – jak se máme chovat</a:t>
            </a:r>
          </a:p>
          <a:p>
            <a:pPr>
              <a:lnSpc>
                <a:spcPct val="150000"/>
              </a:lnSpc>
            </a:pPr>
            <a:r>
              <a:rPr lang="cs-CZ" sz="2400" b="1" dirty="0">
                <a:solidFill>
                  <a:schemeClr val="tx2"/>
                </a:solidFill>
              </a:rPr>
              <a:t>obecně závazné pravidlo lidského chování, které je vyjádřeno prostřednictvím příkazu, zákazu či dovolení, přičemž právní normy stanovuje (či uznává) stát a jejich porušení stát sankcionuje (vynucuje)</a:t>
            </a:r>
          </a:p>
          <a:p>
            <a:pPr>
              <a:lnSpc>
                <a:spcPct val="150000"/>
              </a:lnSpc>
            </a:pPr>
            <a:r>
              <a:rPr lang="cs-CZ" sz="2400" dirty="0"/>
              <a:t>může stanovit/vynutit i mezinárodní společenství (sdružení států)</a:t>
            </a:r>
          </a:p>
          <a:p>
            <a:pPr>
              <a:lnSpc>
                <a:spcPct val="150000"/>
              </a:lnSpc>
            </a:pPr>
            <a:r>
              <a:rPr lang="cs-CZ" sz="2400" dirty="0"/>
              <a:t>má tzv. </a:t>
            </a:r>
            <a:r>
              <a:rPr lang="cs-CZ" sz="2400" dirty="0">
                <a:solidFill>
                  <a:schemeClr val="tx2"/>
                </a:solidFill>
              </a:rPr>
              <a:t>materiální</a:t>
            </a:r>
            <a:r>
              <a:rPr lang="cs-CZ" sz="2400" dirty="0"/>
              <a:t> a </a:t>
            </a:r>
            <a:r>
              <a:rPr lang="cs-CZ" sz="2400" dirty="0">
                <a:solidFill>
                  <a:schemeClr val="tx2"/>
                </a:solidFill>
              </a:rPr>
              <a:t>formální</a:t>
            </a:r>
            <a:r>
              <a:rPr lang="cs-CZ" sz="2400" dirty="0"/>
              <a:t> znaky</a:t>
            </a:r>
          </a:p>
        </p:txBody>
      </p:sp>
    </p:spTree>
    <p:extLst>
      <p:ext uri="{BB962C8B-B14F-4D97-AF65-F5344CB8AC3E}">
        <p14:creationId xmlns:p14="http://schemas.microsoft.com/office/powerpoint/2010/main" val="2944909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617ABDA-C1B0-4A1B-83A1-92E6D2E3D979}"/>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6FF5D82D-72EF-42D3-A563-788EBB5FC2E1}"/>
              </a:ext>
            </a:extLst>
          </p:cNvPr>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4" name="Nadpis 3">
            <a:extLst>
              <a:ext uri="{FF2B5EF4-FFF2-40B4-BE49-F238E27FC236}">
                <a16:creationId xmlns:a16="http://schemas.microsoft.com/office/drawing/2014/main" id="{81AD8CD6-5F43-4FBC-AF96-DFB2DD828D5B}"/>
              </a:ext>
            </a:extLst>
          </p:cNvPr>
          <p:cNvSpPr>
            <a:spLocks noGrp="1"/>
          </p:cNvSpPr>
          <p:nvPr>
            <p:ph type="title"/>
          </p:nvPr>
        </p:nvSpPr>
        <p:spPr/>
        <p:txBody>
          <a:bodyPr/>
          <a:lstStyle/>
          <a:p>
            <a:r>
              <a:rPr lang="cs-CZ" dirty="0"/>
              <a:t>Územní působnost</a:t>
            </a:r>
            <a:endParaRPr lang="en-US" dirty="0"/>
          </a:p>
        </p:txBody>
      </p:sp>
      <p:sp>
        <p:nvSpPr>
          <p:cNvPr id="5" name="Zástupný symbol pro obsah 4">
            <a:extLst>
              <a:ext uri="{FF2B5EF4-FFF2-40B4-BE49-F238E27FC236}">
                <a16:creationId xmlns:a16="http://schemas.microsoft.com/office/drawing/2014/main" id="{43384FE2-7F6C-4D5F-9664-3CF3DEF8F8D7}"/>
              </a:ext>
            </a:extLst>
          </p:cNvPr>
          <p:cNvSpPr>
            <a:spLocks noGrp="1"/>
          </p:cNvSpPr>
          <p:nvPr>
            <p:ph idx="1"/>
          </p:nvPr>
        </p:nvSpPr>
        <p:spPr>
          <a:xfrm>
            <a:off x="720000" y="1692002"/>
            <a:ext cx="10753200" cy="2435381"/>
          </a:xfrm>
          <a:solidFill>
            <a:schemeClr val="accent4">
              <a:lumMod val="20000"/>
              <a:lumOff val="80000"/>
            </a:schemeClr>
          </a:solidFill>
          <a:ln>
            <a:solidFill>
              <a:srgbClr val="0000DC"/>
            </a:solidFill>
          </a:ln>
        </p:spPr>
        <p:txBody>
          <a:bodyPr/>
          <a:lstStyle/>
          <a:p>
            <a:r>
              <a:rPr lang="cs-CZ" dirty="0"/>
              <a:t>„kde norma platí“</a:t>
            </a:r>
          </a:p>
          <a:p>
            <a:r>
              <a:rPr lang="cs-CZ" dirty="0"/>
              <a:t>místní, prostorová, teritoriální</a:t>
            </a:r>
          </a:p>
          <a:p>
            <a:r>
              <a:rPr lang="cs-CZ" dirty="0"/>
              <a:t>rozsah území, na kterém norma platí (může být i nad či pod) </a:t>
            </a:r>
          </a:p>
          <a:p>
            <a:r>
              <a:rPr lang="cs-CZ" dirty="0"/>
              <a:t>celostátní působnost (např. zákon) a lokální působnost (např. vyhláška obce, nařízení kraje apod.) – vůči všem na daném území</a:t>
            </a:r>
          </a:p>
          <a:p>
            <a:endParaRPr lang="en-US" dirty="0"/>
          </a:p>
        </p:txBody>
      </p:sp>
      <p:sp>
        <p:nvSpPr>
          <p:cNvPr id="6" name="Zástupný symbol pro obsah 4">
            <a:extLst>
              <a:ext uri="{FF2B5EF4-FFF2-40B4-BE49-F238E27FC236}">
                <a16:creationId xmlns:a16="http://schemas.microsoft.com/office/drawing/2014/main" id="{1C4A8460-6D5F-46F4-9740-046EB9A33844}"/>
              </a:ext>
            </a:extLst>
          </p:cNvPr>
          <p:cNvSpPr txBox="1">
            <a:spLocks/>
          </p:cNvSpPr>
          <p:nvPr/>
        </p:nvSpPr>
        <p:spPr>
          <a:xfrm>
            <a:off x="720000" y="4284001"/>
            <a:ext cx="10655472" cy="1395346"/>
          </a:xfrm>
          <a:prstGeom prst="rect">
            <a:avLst/>
          </a:prstGeom>
          <a:solidFill>
            <a:schemeClr val="accent2">
              <a:lumMod val="20000"/>
              <a:lumOff val="80000"/>
            </a:schemeClr>
          </a:solidFill>
          <a:ln>
            <a:solidFill>
              <a:srgbClr val="C00000"/>
            </a:solidFill>
          </a:ln>
        </p:spPr>
        <p:txBody>
          <a:bodyPr vert="horz" lIns="0" tIns="0" rIns="0" bIns="0" rtlCol="0">
            <a:noAutofit/>
          </a:bodyPr>
          <a:lstStyle>
            <a:lvl1pPr marL="252000" marR="0" indent="-180000" algn="l" defTabSz="914400" rtl="0" eaLnBrk="1" fontAlgn="base" latinLnBrk="0" hangingPunct="1">
              <a:lnSpc>
                <a:spcPts val="3600"/>
              </a:lnSpc>
              <a:spcBef>
                <a:spcPts val="0"/>
              </a:spcBef>
              <a:spcAft>
                <a:spcPct val="0"/>
              </a:spcAft>
              <a:buClr>
                <a:schemeClr val="tx2"/>
              </a:buClr>
              <a:buSzPct val="100000"/>
              <a:buFont typeface="Arial" panose="020B0604020202020204" pitchFamily="34" charset="0"/>
              <a:buChar char="̶"/>
              <a:tabLst/>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ct val="100000"/>
              </a:lnSpc>
              <a:spcBef>
                <a:spcPts val="0"/>
              </a:spcBef>
              <a:spcAft>
                <a:spcPct val="0"/>
              </a:spcAft>
              <a:buClr>
                <a:schemeClr val="folHlink"/>
              </a:buClr>
              <a:buSzPct val="80000"/>
              <a:buFontTx/>
              <a:buNone/>
              <a:defRPr sz="16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marL="72000" indent="0">
              <a:buNone/>
            </a:pPr>
            <a:r>
              <a:rPr lang="cs-CZ" sz="2400" i="1" kern="0" dirty="0"/>
              <a:t>Podmínky pro spalování suchého rostlinného materiálu v jednotlivých městských částech statutárního města Brna stanoví příloha k této vyhlášce.</a:t>
            </a:r>
          </a:p>
          <a:p>
            <a:pPr marL="72000" indent="0">
              <a:buNone/>
            </a:pPr>
            <a:r>
              <a:rPr lang="cs-CZ" sz="2400" kern="0" dirty="0"/>
              <a:t>(obecně závazná vyhláška statutárního města Brna)</a:t>
            </a:r>
            <a:endParaRPr lang="en-US" sz="2400" kern="0" dirty="0"/>
          </a:p>
        </p:txBody>
      </p:sp>
      <p:pic>
        <p:nvPicPr>
          <p:cNvPr id="1026" name="Picture 2" descr="Geografie Česka – Wikipedie">
            <a:extLst>
              <a:ext uri="{FF2B5EF4-FFF2-40B4-BE49-F238E27FC236}">
                <a16:creationId xmlns:a16="http://schemas.microsoft.com/office/drawing/2014/main" id="{21315F0C-7056-45A9-8479-93C4B2B601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181095"/>
            <a:ext cx="2544000" cy="24353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99143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9CA6D3E-8A7E-422F-A590-069EDCE59A3E}"/>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1CD8B4A0-0095-4F38-A9ED-01589FFEF330}"/>
              </a:ext>
            </a:extLst>
          </p:cNvPr>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4" name="Nadpis 3">
            <a:extLst>
              <a:ext uri="{FF2B5EF4-FFF2-40B4-BE49-F238E27FC236}">
                <a16:creationId xmlns:a16="http://schemas.microsoft.com/office/drawing/2014/main" id="{C73363CE-BDF7-4FD0-AF76-6F2B26CA5B17}"/>
              </a:ext>
            </a:extLst>
          </p:cNvPr>
          <p:cNvSpPr>
            <a:spLocks noGrp="1"/>
          </p:cNvSpPr>
          <p:nvPr>
            <p:ph type="title"/>
          </p:nvPr>
        </p:nvSpPr>
        <p:spPr/>
        <p:txBody>
          <a:bodyPr/>
          <a:lstStyle/>
          <a:p>
            <a:r>
              <a:rPr lang="cs-CZ" dirty="0"/>
              <a:t>Věcná působnost</a:t>
            </a:r>
            <a:endParaRPr lang="en-US" dirty="0"/>
          </a:p>
        </p:txBody>
      </p:sp>
      <p:sp>
        <p:nvSpPr>
          <p:cNvPr id="5" name="Zástupný symbol pro obsah 4">
            <a:extLst>
              <a:ext uri="{FF2B5EF4-FFF2-40B4-BE49-F238E27FC236}">
                <a16:creationId xmlns:a16="http://schemas.microsoft.com/office/drawing/2014/main" id="{282BDA3E-FB89-4D61-AE53-B398EB7F28EB}"/>
              </a:ext>
            </a:extLst>
          </p:cNvPr>
          <p:cNvSpPr>
            <a:spLocks noGrp="1"/>
          </p:cNvSpPr>
          <p:nvPr>
            <p:ph idx="1"/>
          </p:nvPr>
        </p:nvSpPr>
        <p:spPr>
          <a:xfrm>
            <a:off x="720000" y="1692002"/>
            <a:ext cx="10753200" cy="1000864"/>
          </a:xfrm>
          <a:solidFill>
            <a:schemeClr val="accent4">
              <a:lumMod val="20000"/>
              <a:lumOff val="80000"/>
            </a:schemeClr>
          </a:solidFill>
          <a:ln>
            <a:solidFill>
              <a:srgbClr val="0000DC"/>
            </a:solidFill>
          </a:ln>
        </p:spPr>
        <p:txBody>
          <a:bodyPr/>
          <a:lstStyle/>
          <a:p>
            <a:r>
              <a:rPr lang="cs-CZ" dirty="0"/>
              <a:t>„na co se norma vztahuje“</a:t>
            </a:r>
          </a:p>
          <a:p>
            <a:r>
              <a:rPr lang="cs-CZ" dirty="0"/>
              <a:t>vymezení případů; na jaké předměty (věci) platí</a:t>
            </a:r>
          </a:p>
          <a:p>
            <a:endParaRPr lang="en-US" dirty="0"/>
          </a:p>
        </p:txBody>
      </p:sp>
      <p:sp>
        <p:nvSpPr>
          <p:cNvPr id="6" name="Zástupný symbol pro obsah 4">
            <a:extLst>
              <a:ext uri="{FF2B5EF4-FFF2-40B4-BE49-F238E27FC236}">
                <a16:creationId xmlns:a16="http://schemas.microsoft.com/office/drawing/2014/main" id="{E74FB978-5A91-41A9-AB68-F9BBBA04F8CE}"/>
              </a:ext>
            </a:extLst>
          </p:cNvPr>
          <p:cNvSpPr txBox="1">
            <a:spLocks/>
          </p:cNvSpPr>
          <p:nvPr/>
        </p:nvSpPr>
        <p:spPr>
          <a:xfrm>
            <a:off x="720000" y="2891628"/>
            <a:ext cx="10753200" cy="2762552"/>
          </a:xfrm>
          <a:prstGeom prst="rect">
            <a:avLst/>
          </a:prstGeom>
          <a:solidFill>
            <a:schemeClr val="accent2">
              <a:lumMod val="20000"/>
              <a:lumOff val="80000"/>
            </a:schemeClr>
          </a:solidFill>
          <a:ln>
            <a:solidFill>
              <a:srgbClr val="C00000"/>
            </a:solidFill>
          </a:ln>
        </p:spPr>
        <p:txBody>
          <a:bodyPr vert="horz" lIns="0" tIns="0" rIns="0" bIns="0" rtlCol="0">
            <a:noAutofit/>
          </a:bodyPr>
          <a:lstStyle>
            <a:lvl1pPr marL="252000" marR="0" indent="-180000" algn="l" defTabSz="914400" rtl="0" eaLnBrk="1" fontAlgn="base" latinLnBrk="0" hangingPunct="1">
              <a:lnSpc>
                <a:spcPts val="3600"/>
              </a:lnSpc>
              <a:spcBef>
                <a:spcPts val="0"/>
              </a:spcBef>
              <a:spcAft>
                <a:spcPct val="0"/>
              </a:spcAft>
              <a:buClr>
                <a:schemeClr val="tx2"/>
              </a:buClr>
              <a:buSzPct val="100000"/>
              <a:buFont typeface="Arial" panose="020B0604020202020204" pitchFamily="34" charset="0"/>
              <a:buChar char="̶"/>
              <a:tabLst/>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ct val="100000"/>
              </a:lnSpc>
              <a:spcBef>
                <a:spcPts val="0"/>
              </a:spcBef>
              <a:spcAft>
                <a:spcPct val="0"/>
              </a:spcAft>
              <a:buClr>
                <a:schemeClr val="folHlink"/>
              </a:buClr>
              <a:buSzPct val="80000"/>
              <a:buFontTx/>
              <a:buNone/>
              <a:defRPr sz="16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marL="72000" indent="0">
              <a:buNone/>
            </a:pPr>
            <a:r>
              <a:rPr lang="cs-CZ" sz="2400" i="1" kern="0" dirty="0"/>
              <a:t>Tento zákon upravuje předškolní, základní, střední, vyšší odborné a některé jiné vzdělávání ve školách a školských zařízeních, stanoví podmínky, za nichž se vzdělávání a výchova (dále jen "vzdělávání") uskutečňuje, vymezuje práva a povinnosti fyzických a právnických osob při vzdělávání a stanoví působnost orgánů vykonávajících státní správu a samosprávu ve školství.</a:t>
            </a:r>
          </a:p>
          <a:p>
            <a:pPr marL="72000" indent="0">
              <a:buNone/>
            </a:pPr>
            <a:r>
              <a:rPr lang="cs-CZ" sz="2400" kern="0" dirty="0"/>
              <a:t>(§ 1 školského zákona)</a:t>
            </a:r>
            <a:endParaRPr lang="en-US" sz="2400" kern="0" dirty="0"/>
          </a:p>
        </p:txBody>
      </p:sp>
    </p:spTree>
    <p:extLst>
      <p:ext uri="{BB962C8B-B14F-4D97-AF65-F5344CB8AC3E}">
        <p14:creationId xmlns:p14="http://schemas.microsoft.com/office/powerpoint/2010/main" val="26994220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7B76530-C870-4CBE-B37C-48E879540447}"/>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84FCDD1F-59B5-4216-B1F3-0051B2AE487E}"/>
              </a:ext>
            </a:extLst>
          </p:cNvPr>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4" name="Nadpis 3">
            <a:extLst>
              <a:ext uri="{FF2B5EF4-FFF2-40B4-BE49-F238E27FC236}">
                <a16:creationId xmlns:a16="http://schemas.microsoft.com/office/drawing/2014/main" id="{A456ECE3-CD8D-48A1-80D0-74DD0B2F0DA1}"/>
              </a:ext>
            </a:extLst>
          </p:cNvPr>
          <p:cNvSpPr>
            <a:spLocks noGrp="1"/>
          </p:cNvSpPr>
          <p:nvPr>
            <p:ph type="title"/>
          </p:nvPr>
        </p:nvSpPr>
        <p:spPr/>
        <p:txBody>
          <a:bodyPr/>
          <a:lstStyle/>
          <a:p>
            <a:r>
              <a:rPr lang="cs-CZ" dirty="0"/>
              <a:t>Časová působnost</a:t>
            </a:r>
            <a:endParaRPr lang="en-US" dirty="0"/>
          </a:p>
        </p:txBody>
      </p:sp>
      <p:sp>
        <p:nvSpPr>
          <p:cNvPr id="5" name="Zástupný symbol pro obsah 4">
            <a:extLst>
              <a:ext uri="{FF2B5EF4-FFF2-40B4-BE49-F238E27FC236}">
                <a16:creationId xmlns:a16="http://schemas.microsoft.com/office/drawing/2014/main" id="{922C4841-93AA-433E-BA34-63D46B3394FF}"/>
              </a:ext>
            </a:extLst>
          </p:cNvPr>
          <p:cNvSpPr>
            <a:spLocks noGrp="1"/>
          </p:cNvSpPr>
          <p:nvPr>
            <p:ph idx="1"/>
          </p:nvPr>
        </p:nvSpPr>
        <p:spPr>
          <a:xfrm>
            <a:off x="720000" y="1692002"/>
            <a:ext cx="10753200" cy="1059587"/>
          </a:xfrm>
          <a:solidFill>
            <a:schemeClr val="accent4">
              <a:lumMod val="20000"/>
              <a:lumOff val="80000"/>
            </a:schemeClr>
          </a:solidFill>
          <a:ln>
            <a:solidFill>
              <a:srgbClr val="0000DC"/>
            </a:solidFill>
          </a:ln>
        </p:spPr>
        <p:txBody>
          <a:bodyPr/>
          <a:lstStyle/>
          <a:p>
            <a:r>
              <a:rPr lang="cs-CZ" dirty="0"/>
              <a:t>„kdy se uplatní“ </a:t>
            </a:r>
          </a:p>
          <a:p>
            <a:r>
              <a:rPr lang="cs-CZ" dirty="0"/>
              <a:t>vymezuje působení právní normy v čase – rozsah a doba platnosti</a:t>
            </a:r>
            <a:endParaRPr lang="en-US" dirty="0"/>
          </a:p>
        </p:txBody>
      </p:sp>
      <p:pic>
        <p:nvPicPr>
          <p:cNvPr id="6" name="Obrázek 5">
            <a:extLst>
              <a:ext uri="{FF2B5EF4-FFF2-40B4-BE49-F238E27FC236}">
                <a16:creationId xmlns:a16="http://schemas.microsoft.com/office/drawing/2014/main" id="{06CE5004-0F91-40A4-B6B0-D315E330F187}"/>
              </a:ext>
            </a:extLst>
          </p:cNvPr>
          <p:cNvPicPr>
            <a:picLocks noChangeAspect="1"/>
          </p:cNvPicPr>
          <p:nvPr/>
        </p:nvPicPr>
        <p:blipFill>
          <a:blip r:embed="rId2"/>
          <a:stretch>
            <a:fillRect/>
          </a:stretch>
        </p:blipFill>
        <p:spPr>
          <a:xfrm>
            <a:off x="3932059" y="3203148"/>
            <a:ext cx="3878883" cy="2614339"/>
          </a:xfrm>
          <a:prstGeom prst="rect">
            <a:avLst/>
          </a:prstGeom>
        </p:spPr>
      </p:pic>
    </p:spTree>
    <p:extLst>
      <p:ext uri="{BB962C8B-B14F-4D97-AF65-F5344CB8AC3E}">
        <p14:creationId xmlns:p14="http://schemas.microsoft.com/office/powerpoint/2010/main" val="12235132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75DA2A4-FC69-4B52-B34F-86D5845C5C37}"/>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424981A5-D72E-49E5-B24A-D09A34B83756}"/>
              </a:ext>
            </a:extLst>
          </p:cNvPr>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4" name="Nadpis 3">
            <a:extLst>
              <a:ext uri="{FF2B5EF4-FFF2-40B4-BE49-F238E27FC236}">
                <a16:creationId xmlns:a16="http://schemas.microsoft.com/office/drawing/2014/main" id="{71E08D31-B55C-4D82-A530-21895EBAEDF3}"/>
              </a:ext>
            </a:extLst>
          </p:cNvPr>
          <p:cNvSpPr>
            <a:spLocks noGrp="1"/>
          </p:cNvSpPr>
          <p:nvPr>
            <p:ph type="title"/>
          </p:nvPr>
        </p:nvSpPr>
        <p:spPr/>
        <p:txBody>
          <a:bodyPr/>
          <a:lstStyle/>
          <a:p>
            <a:r>
              <a:rPr lang="cs-CZ" dirty="0"/>
              <a:t>Platnost a účinnost právní normy</a:t>
            </a:r>
            <a:endParaRPr lang="en-US" dirty="0"/>
          </a:p>
        </p:txBody>
      </p:sp>
      <p:sp>
        <p:nvSpPr>
          <p:cNvPr id="5" name="Zástupný symbol pro obsah 4">
            <a:extLst>
              <a:ext uri="{FF2B5EF4-FFF2-40B4-BE49-F238E27FC236}">
                <a16:creationId xmlns:a16="http://schemas.microsoft.com/office/drawing/2014/main" id="{7156D52A-DA32-4C86-BACC-D443A0FE326C}"/>
              </a:ext>
            </a:extLst>
          </p:cNvPr>
          <p:cNvSpPr>
            <a:spLocks noGrp="1"/>
          </p:cNvSpPr>
          <p:nvPr>
            <p:ph idx="1"/>
          </p:nvPr>
        </p:nvSpPr>
        <p:spPr>
          <a:solidFill>
            <a:schemeClr val="accent4">
              <a:lumMod val="20000"/>
              <a:lumOff val="80000"/>
            </a:schemeClr>
          </a:solidFill>
          <a:ln>
            <a:solidFill>
              <a:schemeClr val="accent1"/>
            </a:solidFill>
          </a:ln>
        </p:spPr>
        <p:txBody>
          <a:bodyPr/>
          <a:lstStyle/>
          <a:p>
            <a:r>
              <a:rPr lang="cs-CZ" dirty="0"/>
              <a:t>právní norma musí být publikována = zveřejněna</a:t>
            </a:r>
          </a:p>
          <a:p>
            <a:r>
              <a:rPr lang="cs-CZ" dirty="0">
                <a:solidFill>
                  <a:schemeClr val="tx2"/>
                </a:solidFill>
              </a:rPr>
              <a:t>platnost</a:t>
            </a:r>
          </a:p>
          <a:p>
            <a:pPr lvl="1"/>
            <a:r>
              <a:rPr lang="cs-CZ" dirty="0"/>
              <a:t>právní norma existuje, je publikována – je platná dnem vyhlášení ve Sbírce zákonů (Sb.) nebo Sbírce mezinárodních smluv (Sb. m. s.) </a:t>
            </a:r>
          </a:p>
          <a:p>
            <a:pPr lvl="1"/>
            <a:r>
              <a:rPr lang="cs-CZ" dirty="0"/>
              <a:t>pravidla chování ještě nejsou závazná, norma nevyvolává právní účinky</a:t>
            </a:r>
          </a:p>
          <a:p>
            <a:pPr marL="324000" lvl="1" indent="0">
              <a:buNone/>
            </a:pPr>
            <a:endParaRPr lang="cs-CZ" dirty="0"/>
          </a:p>
          <a:p>
            <a:r>
              <a:rPr lang="cs-CZ" dirty="0">
                <a:solidFill>
                  <a:schemeClr val="tx2"/>
                </a:solidFill>
              </a:rPr>
              <a:t>účinnost</a:t>
            </a:r>
          </a:p>
          <a:p>
            <a:pPr lvl="1"/>
            <a:r>
              <a:rPr lang="cs-CZ" dirty="0"/>
              <a:t>právní norma se stane závaznou, vyvolává následky</a:t>
            </a:r>
          </a:p>
          <a:p>
            <a:pPr lvl="1"/>
            <a:r>
              <a:rPr lang="cs-CZ" dirty="0"/>
              <a:t>může působit i do minulosti (retroaktivita – viz příště)</a:t>
            </a:r>
          </a:p>
          <a:p>
            <a:pPr lvl="1"/>
            <a:r>
              <a:rPr lang="cs-CZ" dirty="0"/>
              <a:t>obecně 15. den po vyhlášení – lhůta může být kratší (může i splývat s dnem platnosti), nebo delší</a:t>
            </a:r>
          </a:p>
        </p:txBody>
      </p:sp>
    </p:spTree>
    <p:extLst>
      <p:ext uri="{BB962C8B-B14F-4D97-AF65-F5344CB8AC3E}">
        <p14:creationId xmlns:p14="http://schemas.microsoft.com/office/powerpoint/2010/main" val="31686929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3EDDD81-1A2E-4EA8-A673-F9DDAA327EA3}"/>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D1A43B3E-C4EF-4252-9A1E-2C8E238B1853}"/>
              </a:ext>
            </a:extLst>
          </p:cNvPr>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
        <p:nvSpPr>
          <p:cNvPr id="4" name="Nadpis 3">
            <a:extLst>
              <a:ext uri="{FF2B5EF4-FFF2-40B4-BE49-F238E27FC236}">
                <a16:creationId xmlns:a16="http://schemas.microsoft.com/office/drawing/2014/main" id="{2EAE387F-6D31-412F-B2F6-F51E6025C94C}"/>
              </a:ext>
            </a:extLst>
          </p:cNvPr>
          <p:cNvSpPr>
            <a:spLocks noGrp="1"/>
          </p:cNvSpPr>
          <p:nvPr>
            <p:ph type="title"/>
          </p:nvPr>
        </p:nvSpPr>
        <p:spPr/>
        <p:txBody>
          <a:bodyPr/>
          <a:lstStyle/>
          <a:p>
            <a:r>
              <a:rPr lang="cs-CZ" dirty="0" err="1"/>
              <a:t>Legisvakační</a:t>
            </a:r>
            <a:r>
              <a:rPr lang="cs-CZ" dirty="0"/>
              <a:t> lhůta</a:t>
            </a:r>
          </a:p>
        </p:txBody>
      </p:sp>
      <p:sp>
        <p:nvSpPr>
          <p:cNvPr id="5" name="Zástupný symbol pro obsah 4">
            <a:extLst>
              <a:ext uri="{FF2B5EF4-FFF2-40B4-BE49-F238E27FC236}">
                <a16:creationId xmlns:a16="http://schemas.microsoft.com/office/drawing/2014/main" id="{688D9219-2709-4647-AFCC-BE778048C79E}"/>
              </a:ext>
            </a:extLst>
          </p:cNvPr>
          <p:cNvSpPr>
            <a:spLocks noGrp="1"/>
          </p:cNvSpPr>
          <p:nvPr>
            <p:ph idx="1"/>
          </p:nvPr>
        </p:nvSpPr>
        <p:spPr>
          <a:xfrm>
            <a:off x="719400" y="1629789"/>
            <a:ext cx="10753200" cy="1000289"/>
          </a:xfrm>
          <a:solidFill>
            <a:schemeClr val="accent4">
              <a:lumMod val="20000"/>
              <a:lumOff val="80000"/>
            </a:schemeClr>
          </a:solidFill>
          <a:ln>
            <a:solidFill>
              <a:schemeClr val="accent1"/>
            </a:solidFill>
          </a:ln>
        </p:spPr>
        <p:txBody>
          <a:bodyPr/>
          <a:lstStyle/>
          <a:p>
            <a:pPr marL="72000" indent="0">
              <a:buNone/>
            </a:pPr>
            <a:r>
              <a:rPr lang="cs-CZ" sz="2400" dirty="0"/>
              <a:t>= doba mezi platností a účinností normy</a:t>
            </a:r>
          </a:p>
          <a:p>
            <a:r>
              <a:rPr lang="cs-CZ" sz="2400" dirty="0"/>
              <a:t>abychom se seznámili s právní normou (aneb neznalost zákona neomlouvá)</a:t>
            </a:r>
          </a:p>
          <a:p>
            <a:endParaRPr lang="cs-CZ" sz="2400" dirty="0"/>
          </a:p>
          <a:p>
            <a:endParaRPr lang="cs-CZ" sz="2400" dirty="0"/>
          </a:p>
        </p:txBody>
      </p:sp>
      <p:sp>
        <p:nvSpPr>
          <p:cNvPr id="6" name="Zástupný symbol pro obsah 4">
            <a:extLst>
              <a:ext uri="{FF2B5EF4-FFF2-40B4-BE49-F238E27FC236}">
                <a16:creationId xmlns:a16="http://schemas.microsoft.com/office/drawing/2014/main" id="{0C666BAD-7B37-4648-BFA0-D5C84B14D265}"/>
              </a:ext>
            </a:extLst>
          </p:cNvPr>
          <p:cNvSpPr txBox="1">
            <a:spLocks/>
          </p:cNvSpPr>
          <p:nvPr/>
        </p:nvSpPr>
        <p:spPr>
          <a:xfrm>
            <a:off x="719400" y="2907978"/>
            <a:ext cx="10753200" cy="3446022"/>
          </a:xfrm>
          <a:prstGeom prst="rect">
            <a:avLst/>
          </a:prstGeom>
          <a:solidFill>
            <a:schemeClr val="accent2">
              <a:lumMod val="20000"/>
              <a:lumOff val="80000"/>
            </a:schemeClr>
          </a:solidFill>
          <a:ln>
            <a:solidFill>
              <a:srgbClr val="C00000"/>
            </a:solidFill>
          </a:ln>
        </p:spPr>
        <p:txBody>
          <a:bodyPr vert="horz" lIns="0" tIns="0" rIns="0" bIns="0" rtlCol="0">
            <a:noAutofit/>
          </a:bodyPr>
          <a:lstStyle>
            <a:lvl1pPr marL="252000" marR="0" indent="-180000" algn="l" defTabSz="914400" rtl="0" eaLnBrk="1" fontAlgn="base" latinLnBrk="0" hangingPunct="1">
              <a:lnSpc>
                <a:spcPts val="3600"/>
              </a:lnSpc>
              <a:spcBef>
                <a:spcPts val="0"/>
              </a:spcBef>
              <a:spcAft>
                <a:spcPct val="0"/>
              </a:spcAft>
              <a:buClr>
                <a:schemeClr val="tx2"/>
              </a:buClr>
              <a:buSzPct val="100000"/>
              <a:buFont typeface="Arial" panose="020B0604020202020204" pitchFamily="34" charset="0"/>
              <a:buChar char="̶"/>
              <a:tabLst/>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ct val="100000"/>
              </a:lnSpc>
              <a:spcBef>
                <a:spcPts val="0"/>
              </a:spcBef>
              <a:spcAft>
                <a:spcPct val="0"/>
              </a:spcAft>
              <a:buClr>
                <a:schemeClr val="folHlink"/>
              </a:buClr>
              <a:buSzPct val="80000"/>
              <a:buFontTx/>
              <a:buNone/>
              <a:defRPr sz="16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lvl="0"/>
            <a:r>
              <a:rPr lang="cs-CZ" sz="2400" dirty="0"/>
              <a:t>Tento zákon nabývá účinnosti dnem 1. ledna 2014. (občanský zákoník)</a:t>
            </a:r>
          </a:p>
          <a:p>
            <a:pPr lvl="1"/>
            <a:r>
              <a:rPr lang="cs-CZ" sz="1800" dirty="0"/>
              <a:t>Platnost: 22.3.2012	Účinnost: 1.1.2014</a:t>
            </a:r>
          </a:p>
          <a:p>
            <a:pPr lvl="0"/>
            <a:r>
              <a:rPr lang="cs-CZ" sz="2400" dirty="0"/>
              <a:t>Tento zákon nabývá účinnosti dnem následujícím po dni jeho vyhlášení. (pandemický zákon)</a:t>
            </a:r>
          </a:p>
          <a:p>
            <a:pPr lvl="1"/>
            <a:r>
              <a:rPr lang="cs-CZ" sz="1800" dirty="0"/>
              <a:t>Platnost: 26.2.2022	Účinnost: 27.2.2022</a:t>
            </a:r>
          </a:p>
          <a:p>
            <a:pPr lvl="0"/>
            <a:r>
              <a:rPr lang="cs-CZ" sz="2400" dirty="0"/>
              <a:t>Tento zákon nabývá účinnosti dnem 1. ledna 1996. (lesní zákon)</a:t>
            </a:r>
          </a:p>
          <a:p>
            <a:pPr lvl="1"/>
            <a:r>
              <a:rPr lang="cs-CZ" sz="1800" dirty="0"/>
              <a:t>Platnost: 15.12.1995	Účinnost: 1.1.1996</a:t>
            </a:r>
          </a:p>
          <a:p>
            <a:pPr lvl="0"/>
            <a:r>
              <a:rPr lang="cs-CZ" sz="2400" dirty="0"/>
              <a:t>Tento zákon nabývá účinnosti dnem jeho vyhlášení. (zákon o léčivech)</a:t>
            </a:r>
          </a:p>
          <a:p>
            <a:pPr lvl="1"/>
            <a:r>
              <a:rPr lang="cs-CZ" sz="1800" dirty="0"/>
              <a:t>Platnost: 31.12.2007	Účinnost: 31.12.2007</a:t>
            </a:r>
            <a:endParaRPr lang="cs-CZ" dirty="0"/>
          </a:p>
        </p:txBody>
      </p:sp>
      <p:pic>
        <p:nvPicPr>
          <p:cNvPr id="2050" name="Picture 2" descr="Neznalost zákona neomlouvá - Home | Facebook">
            <a:extLst>
              <a:ext uri="{FF2B5EF4-FFF2-40B4-BE49-F238E27FC236}">
                <a16:creationId xmlns:a16="http://schemas.microsoft.com/office/drawing/2014/main" id="{5D6AB34F-2AC3-4058-950D-EBDF7C0443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8895" y="189338"/>
            <a:ext cx="4734416" cy="18939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34022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16FF7D5-AA27-45CC-B2ED-9FD040CC5953}"/>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842E2AE5-F6A8-4FA7-A758-61A1C016983D}"/>
              </a:ext>
            </a:extLst>
          </p:cNvPr>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
        <p:nvSpPr>
          <p:cNvPr id="4" name="Nadpis 3">
            <a:extLst>
              <a:ext uri="{FF2B5EF4-FFF2-40B4-BE49-F238E27FC236}">
                <a16:creationId xmlns:a16="http://schemas.microsoft.com/office/drawing/2014/main" id="{1905BCEA-995F-4C95-98A4-CDB9A1D47654}"/>
              </a:ext>
            </a:extLst>
          </p:cNvPr>
          <p:cNvSpPr>
            <a:spLocks noGrp="1"/>
          </p:cNvSpPr>
          <p:nvPr>
            <p:ph type="title"/>
          </p:nvPr>
        </p:nvSpPr>
        <p:spPr/>
        <p:txBody>
          <a:bodyPr/>
          <a:lstStyle/>
          <a:p>
            <a:r>
              <a:rPr lang="cs-CZ" dirty="0"/>
              <a:t>Zánik právní normy</a:t>
            </a:r>
            <a:endParaRPr lang="en-US" dirty="0"/>
          </a:p>
        </p:txBody>
      </p:sp>
      <p:sp>
        <p:nvSpPr>
          <p:cNvPr id="5" name="Zástupný symbol pro obsah 4">
            <a:extLst>
              <a:ext uri="{FF2B5EF4-FFF2-40B4-BE49-F238E27FC236}">
                <a16:creationId xmlns:a16="http://schemas.microsoft.com/office/drawing/2014/main" id="{D52377CA-D5F0-4583-9D60-64360E726174}"/>
              </a:ext>
            </a:extLst>
          </p:cNvPr>
          <p:cNvSpPr>
            <a:spLocks noGrp="1"/>
          </p:cNvSpPr>
          <p:nvPr>
            <p:ph idx="1"/>
          </p:nvPr>
        </p:nvSpPr>
        <p:spPr>
          <a:xfrm>
            <a:off x="720000" y="1611984"/>
            <a:ext cx="10753200" cy="2868866"/>
          </a:xfrm>
          <a:solidFill>
            <a:schemeClr val="accent4">
              <a:lumMod val="20000"/>
              <a:lumOff val="80000"/>
            </a:schemeClr>
          </a:solidFill>
          <a:ln>
            <a:solidFill>
              <a:srgbClr val="0000DC"/>
            </a:solidFill>
          </a:ln>
        </p:spPr>
        <p:txBody>
          <a:bodyPr/>
          <a:lstStyle/>
          <a:p>
            <a:pPr marL="72000" indent="0">
              <a:buNone/>
            </a:pPr>
            <a:r>
              <a:rPr lang="cs-CZ" dirty="0"/>
              <a:t>= dokdy působí právní norma</a:t>
            </a:r>
          </a:p>
          <a:p>
            <a:r>
              <a:rPr lang="cs-CZ" dirty="0">
                <a:solidFill>
                  <a:schemeClr val="tx2"/>
                </a:solidFill>
              </a:rPr>
              <a:t>derogace</a:t>
            </a:r>
          </a:p>
          <a:p>
            <a:pPr lvl="1"/>
            <a:r>
              <a:rPr lang="cs-CZ" dirty="0"/>
              <a:t>zrušení právní normy, nevyvolává právní následky</a:t>
            </a:r>
          </a:p>
          <a:p>
            <a:pPr lvl="1"/>
            <a:r>
              <a:rPr lang="cs-CZ" dirty="0"/>
              <a:t>zákon pozdější ruší zákon dřívější, zákon speciální ruší zákon obecný</a:t>
            </a:r>
            <a:endParaRPr lang="en-US" dirty="0"/>
          </a:p>
          <a:p>
            <a:r>
              <a:rPr lang="cs-CZ" dirty="0">
                <a:solidFill>
                  <a:schemeClr val="tx2"/>
                </a:solidFill>
              </a:rPr>
              <a:t>novelizace</a:t>
            </a:r>
          </a:p>
          <a:p>
            <a:pPr lvl="1"/>
            <a:r>
              <a:rPr lang="cs-CZ" dirty="0"/>
              <a:t>nahrazení právní normy jinou právní normou</a:t>
            </a:r>
          </a:p>
          <a:p>
            <a:pPr lvl="1"/>
            <a:r>
              <a:rPr lang="cs-CZ" dirty="0"/>
              <a:t>novelizuje se právní předpis, ale nikoliv celý, jen některé normy</a:t>
            </a:r>
          </a:p>
        </p:txBody>
      </p:sp>
      <p:sp>
        <p:nvSpPr>
          <p:cNvPr id="6" name="Zástupný symbol pro obsah 4">
            <a:extLst>
              <a:ext uri="{FF2B5EF4-FFF2-40B4-BE49-F238E27FC236}">
                <a16:creationId xmlns:a16="http://schemas.microsoft.com/office/drawing/2014/main" id="{27C051DA-2299-466D-A73F-C340B7DB4891}"/>
              </a:ext>
            </a:extLst>
          </p:cNvPr>
          <p:cNvSpPr txBox="1">
            <a:spLocks/>
          </p:cNvSpPr>
          <p:nvPr/>
        </p:nvSpPr>
        <p:spPr>
          <a:xfrm>
            <a:off x="719400" y="4637988"/>
            <a:ext cx="10753200" cy="1432874"/>
          </a:xfrm>
          <a:prstGeom prst="rect">
            <a:avLst/>
          </a:prstGeom>
          <a:solidFill>
            <a:schemeClr val="accent2">
              <a:lumMod val="20000"/>
              <a:lumOff val="80000"/>
            </a:schemeClr>
          </a:solidFill>
          <a:ln>
            <a:solidFill>
              <a:srgbClr val="C00000"/>
            </a:solidFill>
          </a:ln>
        </p:spPr>
        <p:txBody>
          <a:bodyPr vert="horz" lIns="0" tIns="0" rIns="0" bIns="0" rtlCol="0">
            <a:noAutofit/>
          </a:bodyPr>
          <a:lstStyle>
            <a:lvl1pPr marL="252000" marR="0" indent="-180000" algn="l" defTabSz="914400" rtl="0" eaLnBrk="1" fontAlgn="base" latinLnBrk="0" hangingPunct="1">
              <a:lnSpc>
                <a:spcPts val="3600"/>
              </a:lnSpc>
              <a:spcBef>
                <a:spcPts val="0"/>
              </a:spcBef>
              <a:spcAft>
                <a:spcPct val="0"/>
              </a:spcAft>
              <a:buClr>
                <a:schemeClr val="tx2"/>
              </a:buClr>
              <a:buSzPct val="100000"/>
              <a:buFont typeface="Arial" panose="020B0604020202020204" pitchFamily="34" charset="0"/>
              <a:buChar char="̶"/>
              <a:tabLst/>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ct val="100000"/>
              </a:lnSpc>
              <a:spcBef>
                <a:spcPts val="0"/>
              </a:spcBef>
              <a:spcAft>
                <a:spcPct val="0"/>
              </a:spcAft>
              <a:buClr>
                <a:schemeClr val="folHlink"/>
              </a:buClr>
              <a:buSzPct val="80000"/>
              <a:buFontTx/>
              <a:buNone/>
              <a:defRPr sz="16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marL="72000" lvl="0" indent="0">
              <a:buNone/>
            </a:pPr>
            <a:r>
              <a:rPr lang="cs-CZ" sz="2000" dirty="0"/>
              <a:t>Občanský zákoník</a:t>
            </a:r>
          </a:p>
          <a:p>
            <a:pPr marL="72000" lvl="0" indent="0">
              <a:buNone/>
            </a:pPr>
            <a:r>
              <a:rPr lang="cs-CZ" sz="2000" dirty="0"/>
              <a:t>Občanský zákoník, ve znění pozdějších předpisů</a:t>
            </a:r>
          </a:p>
          <a:p>
            <a:pPr marL="72000" lvl="0" indent="0">
              <a:buNone/>
            </a:pPr>
            <a:r>
              <a:rPr lang="cs-CZ" sz="2000" dirty="0"/>
              <a:t>Občanský soudní řád - </a:t>
            </a:r>
            <a:r>
              <a:rPr lang="cs-CZ" sz="2000" dirty="0">
                <a:hlinkClick r:id="rId3"/>
              </a:rPr>
              <a:t>https://www.zakonyprolidi.cz/cs/1963-99/historie</a:t>
            </a:r>
            <a:r>
              <a:rPr lang="cs-CZ" sz="2000" dirty="0"/>
              <a:t> </a:t>
            </a:r>
            <a:endParaRPr lang="cs-CZ" sz="2400" dirty="0"/>
          </a:p>
        </p:txBody>
      </p:sp>
    </p:spTree>
    <p:extLst>
      <p:ext uri="{BB962C8B-B14F-4D97-AF65-F5344CB8AC3E}">
        <p14:creationId xmlns:p14="http://schemas.microsoft.com/office/powerpoint/2010/main" val="33435579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2323F8E-8E16-47E8-9221-DA22C48E9E24}"/>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1F91E29E-525C-4DCC-8B80-C839A667DE92}"/>
              </a:ext>
            </a:extLst>
          </p:cNvPr>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6" name="Nadpis 5">
            <a:extLst>
              <a:ext uri="{FF2B5EF4-FFF2-40B4-BE49-F238E27FC236}">
                <a16:creationId xmlns:a16="http://schemas.microsoft.com/office/drawing/2014/main" id="{14B72C50-F1C5-40C8-A818-14B76231A10D}"/>
              </a:ext>
            </a:extLst>
          </p:cNvPr>
          <p:cNvSpPr>
            <a:spLocks noGrp="1"/>
          </p:cNvSpPr>
          <p:nvPr>
            <p:ph type="title"/>
          </p:nvPr>
        </p:nvSpPr>
        <p:spPr/>
        <p:txBody>
          <a:bodyPr/>
          <a:lstStyle/>
          <a:p>
            <a:r>
              <a:rPr lang="cs-CZ" dirty="0"/>
              <a:t>Děkuji za pozornost</a:t>
            </a:r>
            <a:br>
              <a:rPr lang="cs-CZ" dirty="0"/>
            </a:br>
            <a:r>
              <a:rPr lang="cs-CZ" sz="3600" dirty="0"/>
              <a:t>malachta@mail.muni.cz</a:t>
            </a:r>
            <a:endParaRPr lang="cs-CZ" dirty="0"/>
          </a:p>
        </p:txBody>
      </p:sp>
      <p:sp>
        <p:nvSpPr>
          <p:cNvPr id="7" name="Podnadpis 6">
            <a:extLst>
              <a:ext uri="{FF2B5EF4-FFF2-40B4-BE49-F238E27FC236}">
                <a16:creationId xmlns:a16="http://schemas.microsoft.com/office/drawing/2014/main" id="{C05DAB0B-16A4-4C9B-B402-1FE983AB169B}"/>
              </a:ext>
            </a:extLst>
          </p:cNvPr>
          <p:cNvSpPr>
            <a:spLocks noGrp="1"/>
          </p:cNvSpPr>
          <p:nvPr>
            <p:ph type="subTitle" idx="1"/>
          </p:nvPr>
        </p:nvSpPr>
        <p:spPr>
          <a:xfrm>
            <a:off x="266526" y="4781436"/>
            <a:ext cx="11361600" cy="698497"/>
          </a:xfrm>
        </p:spPr>
        <p:txBody>
          <a:bodyPr/>
          <a:lstStyle/>
          <a:p>
            <a:r>
              <a:rPr lang="cs-CZ" dirty="0"/>
              <a:t>Obrázky staženy z </a:t>
            </a:r>
            <a:r>
              <a:rPr lang="cs-CZ" dirty="0" err="1"/>
              <a:t>google</a:t>
            </a:r>
            <a:r>
              <a:rPr lang="cs-CZ" dirty="0"/>
              <a:t> obrázků.</a:t>
            </a:r>
          </a:p>
        </p:txBody>
      </p:sp>
    </p:spTree>
    <p:extLst>
      <p:ext uri="{BB962C8B-B14F-4D97-AF65-F5344CB8AC3E}">
        <p14:creationId xmlns:p14="http://schemas.microsoft.com/office/powerpoint/2010/main" val="1602034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08D3D4C-BE94-47A2-9134-3DDEA999CFE0}"/>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49DFA2AF-F098-4923-898F-D6E413E54CC7}"/>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FBA9559C-E044-45B5-BB03-37526DEE5929}"/>
              </a:ext>
            </a:extLst>
          </p:cNvPr>
          <p:cNvSpPr>
            <a:spLocks noGrp="1"/>
          </p:cNvSpPr>
          <p:nvPr>
            <p:ph type="title"/>
          </p:nvPr>
        </p:nvSpPr>
        <p:spPr/>
        <p:txBody>
          <a:bodyPr/>
          <a:lstStyle/>
          <a:p>
            <a:r>
              <a:rPr lang="cs-CZ" dirty="0"/>
              <a:t>Poznámka </a:t>
            </a:r>
          </a:p>
        </p:txBody>
      </p:sp>
      <p:sp>
        <p:nvSpPr>
          <p:cNvPr id="5" name="Zástupný symbol pro obsah 4">
            <a:extLst>
              <a:ext uri="{FF2B5EF4-FFF2-40B4-BE49-F238E27FC236}">
                <a16:creationId xmlns:a16="http://schemas.microsoft.com/office/drawing/2014/main" id="{6BB7AF24-79AB-49CA-9DD7-0650C45F0CED}"/>
              </a:ext>
            </a:extLst>
          </p:cNvPr>
          <p:cNvSpPr>
            <a:spLocks noGrp="1"/>
          </p:cNvSpPr>
          <p:nvPr>
            <p:ph idx="1"/>
          </p:nvPr>
        </p:nvSpPr>
        <p:spPr>
          <a:xfrm>
            <a:off x="720000" y="1692001"/>
            <a:ext cx="10753200" cy="2521411"/>
          </a:xfrm>
          <a:solidFill>
            <a:schemeClr val="accent4">
              <a:lumMod val="20000"/>
              <a:lumOff val="80000"/>
            </a:schemeClr>
          </a:solidFill>
          <a:ln>
            <a:solidFill>
              <a:schemeClr val="accent1"/>
            </a:solidFill>
          </a:ln>
        </p:spPr>
        <p:txBody>
          <a:bodyPr/>
          <a:lstStyle/>
          <a:p>
            <a:pPr marL="72000" indent="0">
              <a:buNone/>
            </a:pPr>
            <a:endParaRPr lang="cs-CZ" i="1" dirty="0"/>
          </a:p>
          <a:p>
            <a:pPr marL="72000" indent="0">
              <a:buNone/>
            </a:pPr>
            <a:endParaRPr lang="cs-CZ" i="1" dirty="0"/>
          </a:p>
          <a:p>
            <a:pPr marL="72000" indent="0">
              <a:buNone/>
            </a:pPr>
            <a:r>
              <a:rPr lang="cs-CZ" i="1" dirty="0"/>
              <a:t>Čeká nás pár abstraktních a obecných právních výrazů – samozřejmě postačí, když je popíšete svými slovy, co tím chápete</a:t>
            </a:r>
          </a:p>
          <a:p>
            <a:endParaRPr lang="cs-CZ" dirty="0"/>
          </a:p>
          <a:p>
            <a:endParaRPr lang="cs-CZ" dirty="0"/>
          </a:p>
        </p:txBody>
      </p:sp>
      <p:pic>
        <p:nvPicPr>
          <p:cNvPr id="1028" name="Picture 4" descr="Dominik Feri (@DominikFeri) / Twitter">
            <a:extLst>
              <a:ext uri="{FF2B5EF4-FFF2-40B4-BE49-F238E27FC236}">
                <a16:creationId xmlns:a16="http://schemas.microsoft.com/office/drawing/2014/main" id="{4EAF3443-9637-4A87-9F20-A7319E743A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3354" y="3685862"/>
            <a:ext cx="2465292" cy="128831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Dominik Feri (@DominikFeri) / Twitter">
            <a:extLst>
              <a:ext uri="{FF2B5EF4-FFF2-40B4-BE49-F238E27FC236}">
                <a16:creationId xmlns:a16="http://schemas.microsoft.com/office/drawing/2014/main" id="{68AC3B3C-D067-4ADC-802F-82977E6D4B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3354" y="1171576"/>
            <a:ext cx="2465292" cy="12883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4708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3967719-2635-4354-87E8-C3A19821A04C}"/>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52D02F26-A3C3-48BA-93A2-55FB37239F98}"/>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51BB9AB9-5CFA-4572-A0F2-A5A2F71D7205}"/>
              </a:ext>
            </a:extLst>
          </p:cNvPr>
          <p:cNvSpPr>
            <a:spLocks noGrp="1"/>
          </p:cNvSpPr>
          <p:nvPr>
            <p:ph type="title"/>
          </p:nvPr>
        </p:nvSpPr>
        <p:spPr/>
        <p:txBody>
          <a:bodyPr/>
          <a:lstStyle/>
          <a:p>
            <a:r>
              <a:rPr lang="cs-CZ" dirty="0"/>
              <a:t>Materiální znaky právní normy</a:t>
            </a:r>
          </a:p>
        </p:txBody>
      </p:sp>
      <p:sp>
        <p:nvSpPr>
          <p:cNvPr id="5" name="Zástupný symbol pro obsah 4">
            <a:extLst>
              <a:ext uri="{FF2B5EF4-FFF2-40B4-BE49-F238E27FC236}">
                <a16:creationId xmlns:a16="http://schemas.microsoft.com/office/drawing/2014/main" id="{5EB5727D-CEAE-4790-99A2-E8377B91A7B9}"/>
              </a:ext>
            </a:extLst>
          </p:cNvPr>
          <p:cNvSpPr>
            <a:spLocks noGrp="1"/>
          </p:cNvSpPr>
          <p:nvPr>
            <p:ph idx="1"/>
          </p:nvPr>
        </p:nvSpPr>
        <p:spPr>
          <a:xfrm>
            <a:off x="720000" y="1692002"/>
            <a:ext cx="10753200" cy="451576"/>
          </a:xfrm>
        </p:spPr>
        <p:txBody>
          <a:bodyPr/>
          <a:lstStyle/>
          <a:p>
            <a:r>
              <a:rPr lang="cs-CZ" dirty="0"/>
              <a:t>vlastní znaky právní normy, obsah, </a:t>
            </a:r>
            <a:r>
              <a:rPr lang="cs-CZ" i="1" dirty="0"/>
              <a:t>„vnitro“</a:t>
            </a:r>
          </a:p>
          <a:p>
            <a:pPr marL="72000" indent="0">
              <a:buNone/>
            </a:pPr>
            <a:endParaRPr lang="cs-CZ" i="1" dirty="0"/>
          </a:p>
        </p:txBody>
      </p:sp>
      <p:graphicFrame>
        <p:nvGraphicFramePr>
          <p:cNvPr id="8" name="Diagram 7">
            <a:extLst>
              <a:ext uri="{FF2B5EF4-FFF2-40B4-BE49-F238E27FC236}">
                <a16:creationId xmlns:a16="http://schemas.microsoft.com/office/drawing/2014/main" id="{AD87B757-1E53-4699-A9EF-E6D3EAF91CD6}"/>
              </a:ext>
            </a:extLst>
          </p:cNvPr>
          <p:cNvGraphicFramePr/>
          <p:nvPr>
            <p:extLst>
              <p:ext uri="{D42A27DB-BD31-4B8C-83A1-F6EECF244321}">
                <p14:modId xmlns:p14="http://schemas.microsoft.com/office/powerpoint/2010/main" val="624058690"/>
              </p:ext>
            </p:extLst>
          </p:nvPr>
        </p:nvGraphicFramePr>
        <p:xfrm>
          <a:off x="2608728" y="2233245"/>
          <a:ext cx="6439647" cy="39947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8065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9A970DC-6266-437F-A8AA-CCFF814C32E6}"/>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B70A793B-E206-40B2-BF56-A07EFA06CD91}"/>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430B0D97-88ED-410D-9EC8-0E605855E46F}"/>
              </a:ext>
            </a:extLst>
          </p:cNvPr>
          <p:cNvSpPr>
            <a:spLocks noGrp="1"/>
          </p:cNvSpPr>
          <p:nvPr>
            <p:ph type="title"/>
          </p:nvPr>
        </p:nvSpPr>
        <p:spPr/>
        <p:txBody>
          <a:bodyPr/>
          <a:lstStyle/>
          <a:p>
            <a:r>
              <a:rPr lang="cs-CZ" dirty="0"/>
              <a:t>Materiální znaky právní normy</a:t>
            </a:r>
          </a:p>
        </p:txBody>
      </p:sp>
      <p:sp>
        <p:nvSpPr>
          <p:cNvPr id="5" name="Zástupný symbol pro obsah 4">
            <a:extLst>
              <a:ext uri="{FF2B5EF4-FFF2-40B4-BE49-F238E27FC236}">
                <a16:creationId xmlns:a16="http://schemas.microsoft.com/office/drawing/2014/main" id="{157B239F-916A-48F0-95F7-3457E724F9FA}"/>
              </a:ext>
            </a:extLst>
          </p:cNvPr>
          <p:cNvSpPr>
            <a:spLocks noGrp="1"/>
          </p:cNvSpPr>
          <p:nvPr>
            <p:ph idx="1"/>
          </p:nvPr>
        </p:nvSpPr>
        <p:spPr>
          <a:xfrm>
            <a:off x="720000" y="1692002"/>
            <a:ext cx="10753200" cy="3641998"/>
          </a:xfrm>
          <a:solidFill>
            <a:schemeClr val="accent4">
              <a:lumMod val="20000"/>
              <a:lumOff val="80000"/>
            </a:schemeClr>
          </a:solidFill>
          <a:ln>
            <a:solidFill>
              <a:schemeClr val="accent1"/>
            </a:solidFill>
          </a:ln>
        </p:spPr>
        <p:txBody>
          <a:bodyPr/>
          <a:lstStyle/>
          <a:p>
            <a:r>
              <a:rPr lang="cs-CZ" dirty="0">
                <a:solidFill>
                  <a:schemeClr val="tx2"/>
                </a:solidFill>
              </a:rPr>
              <a:t>normativnost (regulativnost)</a:t>
            </a:r>
          </a:p>
          <a:p>
            <a:pPr lvl="1"/>
            <a:r>
              <a:rPr lang="cs-CZ" dirty="0"/>
              <a:t>reguluje určité chování, stanovuje meze takovému chování</a:t>
            </a:r>
          </a:p>
          <a:p>
            <a:pPr lvl="1"/>
            <a:r>
              <a:rPr lang="cs-CZ" dirty="0"/>
              <a:t>reguluje chování těch osob, kterým je norma určena (tzv. adresátům)</a:t>
            </a:r>
          </a:p>
          <a:p>
            <a:pPr lvl="1"/>
            <a:r>
              <a:rPr lang="cs-CZ" dirty="0"/>
              <a:t>stanovuje příkaz, zákaz či oprávnění (dovolení) 	normy přikazující</a:t>
            </a:r>
          </a:p>
          <a:p>
            <a:pPr lvl="2"/>
            <a:r>
              <a:rPr lang="cs-CZ" dirty="0"/>
              <a:t>						</a:t>
            </a:r>
            <a:r>
              <a:rPr lang="cs-CZ" sz="2000" dirty="0"/>
              <a:t>normy zakazující</a:t>
            </a:r>
          </a:p>
          <a:p>
            <a:pPr lvl="2"/>
            <a:r>
              <a:rPr lang="cs-CZ" sz="2000" dirty="0"/>
              <a:t>						normy povolující (dovolující) </a:t>
            </a:r>
          </a:p>
          <a:p>
            <a:r>
              <a:rPr lang="cs-CZ" dirty="0">
                <a:solidFill>
                  <a:schemeClr val="tx2"/>
                </a:solidFill>
              </a:rPr>
              <a:t>právní závaznost</a:t>
            </a:r>
          </a:p>
          <a:p>
            <a:pPr lvl="1"/>
            <a:r>
              <a:rPr lang="cs-CZ" dirty="0"/>
              <a:t>musí takové být – nejedná se jen o doporučení či návrh</a:t>
            </a:r>
          </a:p>
          <a:p>
            <a:pPr lvl="1"/>
            <a:r>
              <a:rPr lang="cs-CZ" dirty="0"/>
              <a:t>odlišuje právní normy od jiných norem (morálních)</a:t>
            </a:r>
          </a:p>
          <a:p>
            <a:pPr lvl="1"/>
            <a:r>
              <a:rPr lang="cs-CZ" dirty="0"/>
              <a:t>pro všechny, kterým je norma určena</a:t>
            </a:r>
          </a:p>
          <a:p>
            <a:pPr lvl="2"/>
            <a:endParaRPr lang="cs-CZ" sz="2000" dirty="0"/>
          </a:p>
          <a:p>
            <a:pPr lvl="2"/>
            <a:r>
              <a:rPr lang="cs-CZ" sz="2000" dirty="0"/>
              <a:t> </a:t>
            </a:r>
            <a:r>
              <a:rPr lang="cs-CZ" dirty="0"/>
              <a:t>	</a:t>
            </a:r>
          </a:p>
        </p:txBody>
      </p:sp>
      <p:sp>
        <p:nvSpPr>
          <p:cNvPr id="6" name="Šipka: doprava 5">
            <a:extLst>
              <a:ext uri="{FF2B5EF4-FFF2-40B4-BE49-F238E27FC236}">
                <a16:creationId xmlns:a16="http://schemas.microsoft.com/office/drawing/2014/main" id="{C9A76583-FBF2-43EA-85B1-F33C0D0BCDDA}"/>
              </a:ext>
            </a:extLst>
          </p:cNvPr>
          <p:cNvSpPr/>
          <p:nvPr/>
        </p:nvSpPr>
        <p:spPr bwMode="auto">
          <a:xfrm>
            <a:off x="6615953" y="2779059"/>
            <a:ext cx="466165" cy="322729"/>
          </a:xfrm>
          <a:prstGeom prst="rightArrow">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dirty="0" err="1">
              <a:ln>
                <a:noFill/>
              </a:ln>
              <a:solidFill>
                <a:schemeClr val="bg1"/>
              </a:solidFill>
              <a:effectLst/>
              <a:latin typeface="+mn-lt"/>
            </a:endParaRPr>
          </a:p>
        </p:txBody>
      </p:sp>
    </p:spTree>
    <p:extLst>
      <p:ext uri="{BB962C8B-B14F-4D97-AF65-F5344CB8AC3E}">
        <p14:creationId xmlns:p14="http://schemas.microsoft.com/office/powerpoint/2010/main" val="389102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5FCAE6E-5093-49BB-AF74-DFC16D763169}"/>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9B3CCD7B-7D80-4A94-87FB-044670A963EA}"/>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B7C65C53-BB26-4954-B7A1-1618C9E082AC}"/>
              </a:ext>
            </a:extLst>
          </p:cNvPr>
          <p:cNvSpPr>
            <a:spLocks noGrp="1"/>
          </p:cNvSpPr>
          <p:nvPr>
            <p:ph type="title"/>
          </p:nvPr>
        </p:nvSpPr>
        <p:spPr/>
        <p:txBody>
          <a:bodyPr/>
          <a:lstStyle/>
          <a:p>
            <a:r>
              <a:rPr lang="cs-CZ" dirty="0"/>
              <a:t>Materiální znaky právní normy </a:t>
            </a:r>
          </a:p>
        </p:txBody>
      </p:sp>
      <p:sp>
        <p:nvSpPr>
          <p:cNvPr id="5" name="Zástupný symbol pro obsah 4">
            <a:extLst>
              <a:ext uri="{FF2B5EF4-FFF2-40B4-BE49-F238E27FC236}">
                <a16:creationId xmlns:a16="http://schemas.microsoft.com/office/drawing/2014/main" id="{056024E3-F2EC-433E-BA12-301CDED402A3}"/>
              </a:ext>
            </a:extLst>
          </p:cNvPr>
          <p:cNvSpPr>
            <a:spLocks noGrp="1"/>
          </p:cNvSpPr>
          <p:nvPr>
            <p:ph idx="1"/>
          </p:nvPr>
        </p:nvSpPr>
        <p:spPr>
          <a:xfrm>
            <a:off x="720000" y="1566496"/>
            <a:ext cx="10753200" cy="4445998"/>
          </a:xfrm>
          <a:solidFill>
            <a:schemeClr val="accent4">
              <a:lumMod val="20000"/>
              <a:lumOff val="80000"/>
            </a:schemeClr>
          </a:solidFill>
          <a:ln>
            <a:solidFill>
              <a:schemeClr val="accent1"/>
            </a:solidFill>
          </a:ln>
        </p:spPr>
        <p:txBody>
          <a:bodyPr/>
          <a:lstStyle/>
          <a:p>
            <a:r>
              <a:rPr lang="cs-CZ" dirty="0">
                <a:solidFill>
                  <a:schemeClr val="tx2"/>
                </a:solidFill>
              </a:rPr>
              <a:t>obecnost</a:t>
            </a:r>
          </a:p>
          <a:p>
            <a:pPr lvl="1"/>
            <a:r>
              <a:rPr lang="cs-CZ" dirty="0"/>
              <a:t>nejsou konkrétně namířeny proti někomu ani na nějaký konkrétní případ</a:t>
            </a:r>
          </a:p>
          <a:p>
            <a:pPr lvl="1"/>
            <a:r>
              <a:rPr lang="cs-CZ" dirty="0"/>
              <a:t>obecná = dopadá na neurčitý počet subjektů a neurčitý počet případů</a:t>
            </a:r>
          </a:p>
          <a:p>
            <a:pPr lvl="1"/>
            <a:r>
              <a:rPr lang="cs-CZ" i="1" dirty="0"/>
              <a:t>příklad: </a:t>
            </a:r>
            <a:r>
              <a:rPr lang="cs-CZ" dirty="0"/>
              <a:t>na všechny, na pedagogické pracovníky, na členy vlády, na poskytovatele zdravotních služeb, na starostu obce atd. – typové znaky (druhově určené) skupiny lidí či o jednotlivce (ale obecně)</a:t>
            </a:r>
          </a:p>
          <a:p>
            <a:pPr lvl="1"/>
            <a:r>
              <a:rPr lang="cs-CZ" i="1" dirty="0"/>
              <a:t>příklad: </a:t>
            </a:r>
            <a:r>
              <a:rPr lang="cs-CZ" dirty="0"/>
              <a:t>na krádeže, na ambulantní případy apod.  </a:t>
            </a:r>
          </a:p>
          <a:p>
            <a:pPr marL="324000" lvl="1" indent="0">
              <a:buNone/>
            </a:pPr>
            <a:endParaRPr lang="cs-CZ" dirty="0"/>
          </a:p>
          <a:p>
            <a:r>
              <a:rPr lang="cs-CZ" dirty="0">
                <a:solidFill>
                  <a:schemeClr val="tx2"/>
                </a:solidFill>
              </a:rPr>
              <a:t>vynutitelnost</a:t>
            </a:r>
          </a:p>
          <a:p>
            <a:pPr lvl="1"/>
            <a:r>
              <a:rPr lang="cs-CZ" dirty="0"/>
              <a:t>státní donucení (státem či jeho orgány)</a:t>
            </a:r>
          </a:p>
          <a:p>
            <a:pPr lvl="1"/>
            <a:r>
              <a:rPr lang="cs-CZ" dirty="0"/>
              <a:t>sankce může v normě chybět</a:t>
            </a:r>
          </a:p>
          <a:p>
            <a:pPr lvl="1"/>
            <a:r>
              <a:rPr lang="cs-CZ" dirty="0"/>
              <a:t>soud, policejní orgán, správní úřad</a:t>
            </a:r>
          </a:p>
          <a:p>
            <a:pPr lvl="1"/>
            <a:r>
              <a:rPr lang="cs-CZ" dirty="0"/>
              <a:t>další z odlišení od jiných norem (morálních)</a:t>
            </a:r>
          </a:p>
        </p:txBody>
      </p:sp>
    </p:spTree>
    <p:extLst>
      <p:ext uri="{BB962C8B-B14F-4D97-AF65-F5344CB8AC3E}">
        <p14:creationId xmlns:p14="http://schemas.microsoft.com/office/powerpoint/2010/main" val="961599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8F6AFD0-4851-4936-8669-6009946DC982}"/>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21C03C6C-1F31-41EF-8697-269A2FC66349}"/>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28FD57B8-89AE-4BCE-9DB0-740A6AB5A7D6}"/>
              </a:ext>
            </a:extLst>
          </p:cNvPr>
          <p:cNvSpPr>
            <a:spLocks noGrp="1"/>
          </p:cNvSpPr>
          <p:nvPr>
            <p:ph type="title"/>
          </p:nvPr>
        </p:nvSpPr>
        <p:spPr/>
        <p:txBody>
          <a:bodyPr/>
          <a:lstStyle/>
          <a:p>
            <a:r>
              <a:rPr lang="cs-CZ" dirty="0"/>
              <a:t>Formální znaky právní normy</a:t>
            </a:r>
          </a:p>
        </p:txBody>
      </p:sp>
      <p:sp>
        <p:nvSpPr>
          <p:cNvPr id="5" name="Zástupný symbol pro obsah 4">
            <a:extLst>
              <a:ext uri="{FF2B5EF4-FFF2-40B4-BE49-F238E27FC236}">
                <a16:creationId xmlns:a16="http://schemas.microsoft.com/office/drawing/2014/main" id="{5053F776-B4E7-434B-A0B9-58395497B1C5}"/>
              </a:ext>
            </a:extLst>
          </p:cNvPr>
          <p:cNvSpPr>
            <a:spLocks noGrp="1"/>
          </p:cNvSpPr>
          <p:nvPr>
            <p:ph idx="1"/>
          </p:nvPr>
        </p:nvSpPr>
        <p:spPr>
          <a:xfrm>
            <a:off x="677576" y="1629789"/>
            <a:ext cx="10753200" cy="1032729"/>
          </a:xfrm>
        </p:spPr>
        <p:txBody>
          <a:bodyPr/>
          <a:lstStyle/>
          <a:p>
            <a:r>
              <a:rPr lang="cs-CZ" dirty="0"/>
              <a:t>proces utváření právní normy, </a:t>
            </a:r>
            <a:r>
              <a:rPr lang="cs-CZ" i="1" dirty="0"/>
              <a:t>„vně“</a:t>
            </a:r>
          </a:p>
          <a:p>
            <a:r>
              <a:rPr lang="cs-CZ" dirty="0"/>
              <a:t>aby lidé věděli, že stát vydal nějakou právní normu</a:t>
            </a:r>
          </a:p>
          <a:p>
            <a:pPr marL="72000" indent="0">
              <a:buNone/>
            </a:pPr>
            <a:endParaRPr lang="cs-CZ" dirty="0"/>
          </a:p>
        </p:txBody>
      </p:sp>
      <p:graphicFrame>
        <p:nvGraphicFramePr>
          <p:cNvPr id="8" name="Diagram 7">
            <a:extLst>
              <a:ext uri="{FF2B5EF4-FFF2-40B4-BE49-F238E27FC236}">
                <a16:creationId xmlns:a16="http://schemas.microsoft.com/office/drawing/2014/main" id="{1F3E16C3-055C-4623-93E0-68DFBD7F5297}"/>
              </a:ext>
            </a:extLst>
          </p:cNvPr>
          <p:cNvGraphicFramePr/>
          <p:nvPr>
            <p:extLst>
              <p:ext uri="{D42A27DB-BD31-4B8C-83A1-F6EECF244321}">
                <p14:modId xmlns:p14="http://schemas.microsoft.com/office/powerpoint/2010/main" val="1007590566"/>
              </p:ext>
            </p:extLst>
          </p:nvPr>
        </p:nvGraphicFramePr>
        <p:xfrm>
          <a:off x="2393575" y="2832514"/>
          <a:ext cx="6771341" cy="33054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797258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7EF6B13-8ED7-4131-BD00-32344A3C7C6B}"/>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F6700F89-3586-4940-A205-E79E58D4FCAD}"/>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52FE5984-4901-43D3-91FC-270A40017C45}"/>
              </a:ext>
            </a:extLst>
          </p:cNvPr>
          <p:cNvSpPr>
            <a:spLocks noGrp="1"/>
          </p:cNvSpPr>
          <p:nvPr>
            <p:ph type="title"/>
          </p:nvPr>
        </p:nvSpPr>
        <p:spPr/>
        <p:txBody>
          <a:bodyPr/>
          <a:lstStyle/>
          <a:p>
            <a:r>
              <a:rPr lang="cs-CZ" dirty="0"/>
              <a:t>Formální znaky právní normy</a:t>
            </a:r>
          </a:p>
        </p:txBody>
      </p:sp>
      <p:sp>
        <p:nvSpPr>
          <p:cNvPr id="5" name="Zástupný symbol pro obsah 4">
            <a:extLst>
              <a:ext uri="{FF2B5EF4-FFF2-40B4-BE49-F238E27FC236}">
                <a16:creationId xmlns:a16="http://schemas.microsoft.com/office/drawing/2014/main" id="{AFF87ADD-577E-490E-9FBB-B34D595868D7}"/>
              </a:ext>
            </a:extLst>
          </p:cNvPr>
          <p:cNvSpPr>
            <a:spLocks noGrp="1"/>
          </p:cNvSpPr>
          <p:nvPr>
            <p:ph idx="1"/>
          </p:nvPr>
        </p:nvSpPr>
        <p:spPr>
          <a:xfrm>
            <a:off x="720000" y="1692002"/>
            <a:ext cx="10753200" cy="3014469"/>
          </a:xfrm>
          <a:solidFill>
            <a:schemeClr val="accent4">
              <a:lumMod val="20000"/>
              <a:lumOff val="80000"/>
            </a:schemeClr>
          </a:solidFill>
          <a:ln>
            <a:solidFill>
              <a:schemeClr val="accent1"/>
            </a:solidFill>
          </a:ln>
        </p:spPr>
        <p:txBody>
          <a:bodyPr/>
          <a:lstStyle/>
          <a:p>
            <a:r>
              <a:rPr lang="cs-CZ" dirty="0">
                <a:solidFill>
                  <a:schemeClr val="tx2"/>
                </a:solidFill>
              </a:rPr>
              <a:t>forma</a:t>
            </a:r>
          </a:p>
          <a:p>
            <a:pPr lvl="1"/>
            <a:r>
              <a:rPr lang="cs-CZ" dirty="0"/>
              <a:t>vyjádření právní normy navenek – v podobě například zákona, nařízení vlády, vyhlášky obce apod. (prameny práva – 4. seminář)</a:t>
            </a:r>
          </a:p>
          <a:p>
            <a:pPr lvl="1"/>
            <a:r>
              <a:rPr lang="cs-CZ" dirty="0"/>
              <a:t>souvisí s </a:t>
            </a:r>
            <a:r>
              <a:rPr lang="cs-CZ" dirty="0">
                <a:solidFill>
                  <a:schemeClr val="tx2"/>
                </a:solidFill>
              </a:rPr>
              <a:t>publikací (vyhlášením) </a:t>
            </a:r>
            <a:r>
              <a:rPr lang="cs-CZ" dirty="0"/>
              <a:t>– musíme se s ní seznámit (adresáti)</a:t>
            </a:r>
          </a:p>
          <a:p>
            <a:pPr marL="324000" lvl="1" indent="0">
              <a:buNone/>
            </a:pPr>
            <a:endParaRPr lang="cs-CZ" dirty="0"/>
          </a:p>
          <a:p>
            <a:r>
              <a:rPr lang="cs-CZ" dirty="0">
                <a:solidFill>
                  <a:schemeClr val="tx2"/>
                </a:solidFill>
              </a:rPr>
              <a:t>pravomoc</a:t>
            </a:r>
          </a:p>
          <a:p>
            <a:pPr lvl="1"/>
            <a:r>
              <a:rPr lang="cs-CZ" dirty="0"/>
              <a:t>ten, kdo je oprávněný k vydání norem</a:t>
            </a:r>
          </a:p>
          <a:p>
            <a:pPr lvl="1"/>
            <a:r>
              <a:rPr lang="cs-CZ" dirty="0"/>
              <a:t>legislativní činnost normotvůrce (stát a jeho orgány)</a:t>
            </a:r>
          </a:p>
        </p:txBody>
      </p:sp>
    </p:spTree>
    <p:extLst>
      <p:ext uri="{BB962C8B-B14F-4D97-AF65-F5344CB8AC3E}">
        <p14:creationId xmlns:p14="http://schemas.microsoft.com/office/powerpoint/2010/main" val="742111114"/>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ped-prezentace-16-9-cz-v11.potx" id="{BF980F82-0351-4C4C-85E7-AC1CF4DBE477}" vid="{193BAAB5-9875-4D70-AE35-2537A0D5A484}"/>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muni-ped-prezentace-16-9-cz-v11</Template>
  <TotalTime>0</TotalTime>
  <Words>2971</Words>
  <Application>Microsoft Office PowerPoint</Application>
  <PresentationFormat>Širokoúhlá obrazovka</PresentationFormat>
  <Paragraphs>384</Paragraphs>
  <Slides>36</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36</vt:i4>
      </vt:variant>
    </vt:vector>
  </HeadingPairs>
  <TitlesOfParts>
    <vt:vector size="42" baseType="lpstr">
      <vt:lpstr>MS Mincho</vt:lpstr>
      <vt:lpstr>Arial</vt:lpstr>
      <vt:lpstr>Tahoma</vt:lpstr>
      <vt:lpstr>Times New Roman</vt:lpstr>
      <vt:lpstr>Wingdings</vt:lpstr>
      <vt:lpstr>Prezentace_MU_CZ</vt:lpstr>
      <vt:lpstr>Právní normy</vt:lpstr>
      <vt:lpstr>Opakovací příklad ze zadání na seminář</vt:lpstr>
      <vt:lpstr>Pojem právní norma</vt:lpstr>
      <vt:lpstr>Poznámka </vt:lpstr>
      <vt:lpstr>Materiální znaky právní normy</vt:lpstr>
      <vt:lpstr>Materiální znaky právní normy</vt:lpstr>
      <vt:lpstr>Materiální znaky právní normy </vt:lpstr>
      <vt:lpstr>Formální znaky právní normy</vt:lpstr>
      <vt:lpstr>Formální znaky právní normy</vt:lpstr>
      <vt:lpstr>Struktura právních norem</vt:lpstr>
      <vt:lpstr>Struktura právních norem</vt:lpstr>
      <vt:lpstr>Struktura právních norem</vt:lpstr>
      <vt:lpstr>Jen teoretická záležitost…. </vt:lpstr>
      <vt:lpstr>Příklad 5 ze zadání na seminář</vt:lpstr>
      <vt:lpstr>Prezentace aplikace PowerPoint</vt:lpstr>
      <vt:lpstr>Dělení právních norem</vt:lpstr>
      <vt:lpstr>Kogentní a dispozitivní právní normy</vt:lpstr>
      <vt:lpstr>Příklad 1 ze zadání na seminář</vt:lpstr>
      <vt:lpstr>Příklad 1 ze zadání – nadstandard</vt:lpstr>
      <vt:lpstr>Blanketové a odkazující právní normy</vt:lpstr>
      <vt:lpstr>Příklad 3 ze zadání na seminář</vt:lpstr>
      <vt:lpstr>Kolizní normy</vt:lpstr>
      <vt:lpstr>Příklad 4 ze zadání na seminář</vt:lpstr>
      <vt:lpstr>Normy s taxativním a demonstrativním výčtem</vt:lpstr>
      <vt:lpstr>Příklad 2 ze zadání na seminář</vt:lpstr>
      <vt:lpstr>Prezentace aplikace PowerPoint</vt:lpstr>
      <vt:lpstr>Prezentace aplikace PowerPoint</vt:lpstr>
      <vt:lpstr>Působnost právní normy</vt:lpstr>
      <vt:lpstr>Osobní působnost</vt:lpstr>
      <vt:lpstr>Územní působnost</vt:lpstr>
      <vt:lpstr>Věcná působnost</vt:lpstr>
      <vt:lpstr>Časová působnost</vt:lpstr>
      <vt:lpstr>Platnost a účinnost právní normy</vt:lpstr>
      <vt:lpstr>Legisvakační lhůta</vt:lpstr>
      <vt:lpstr>Zánik právní normy</vt:lpstr>
      <vt:lpstr>Děkuji za pozornost malachta@mail.muni.cz</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Občan a právo Úvodní seminář</dc:title>
  <dc:creator>Radovan Malachta</dc:creator>
  <cp:lastModifiedBy>Radovan Malachta</cp:lastModifiedBy>
  <cp:revision>121</cp:revision>
  <cp:lastPrinted>1601-01-01T00:00:00Z</cp:lastPrinted>
  <dcterms:created xsi:type="dcterms:W3CDTF">2022-02-12T19:12:13Z</dcterms:created>
  <dcterms:modified xsi:type="dcterms:W3CDTF">2022-02-26T21:28:34Z</dcterms:modified>
</cp:coreProperties>
</file>