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82" r:id="rId8"/>
    <p:sldId id="279" r:id="rId9"/>
    <p:sldId id="283" r:id="rId10"/>
    <p:sldId id="277" r:id="rId11"/>
    <p:sldId id="262" r:id="rId12"/>
    <p:sldId id="261" r:id="rId13"/>
    <p:sldId id="263" r:id="rId14"/>
    <p:sldId id="280" r:id="rId15"/>
    <p:sldId id="281" r:id="rId16"/>
    <p:sldId id="264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90800" y="1987295"/>
            <a:ext cx="7010399" cy="194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5116" y="574039"/>
            <a:ext cx="24617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4660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670"/>
              </a:spcBef>
            </a:pPr>
            <a:r>
              <a:rPr dirty="0"/>
              <a:t>Jean</a:t>
            </a:r>
            <a:r>
              <a:rPr spc="-110" dirty="0"/>
              <a:t> </a:t>
            </a:r>
            <a:r>
              <a:rPr dirty="0"/>
              <a:t>Jacques</a:t>
            </a:r>
            <a:r>
              <a:rPr spc="-95" dirty="0"/>
              <a:t> </a:t>
            </a:r>
            <a:r>
              <a:rPr spc="-25" dirty="0"/>
              <a:t>Rousseau</a:t>
            </a:r>
          </a:p>
          <a:p>
            <a:pPr marL="1270" algn="ctr">
              <a:lnSpc>
                <a:spcPct val="100000"/>
              </a:lnSpc>
              <a:spcBef>
                <a:spcPts val="1425"/>
              </a:spcBef>
            </a:pPr>
            <a:r>
              <a:rPr sz="2400" b="0" spc="-5" dirty="0">
                <a:latin typeface="Calibri"/>
                <a:cs typeface="Calibri"/>
              </a:rPr>
              <a:t>Netypický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príklad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osvietenectva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4223" y="4790694"/>
            <a:ext cx="197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Sl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í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Lesňák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DC10B-C1BE-4422-BEA4-CC0F9ACA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857" y="533400"/>
            <a:ext cx="4812283" cy="677108"/>
          </a:xfrm>
        </p:spPr>
        <p:txBody>
          <a:bodyPr/>
          <a:lstStyle/>
          <a:p>
            <a:r>
              <a:rPr lang="cs-CZ" dirty="0" err="1"/>
              <a:t>Prirodzený</a:t>
            </a:r>
            <a:r>
              <a:rPr lang="cs-CZ" dirty="0"/>
              <a:t> </a:t>
            </a:r>
            <a:r>
              <a:rPr lang="cs-CZ" dirty="0" err="1"/>
              <a:t>človek</a:t>
            </a:r>
            <a:r>
              <a:rPr lang="cs-CZ" dirty="0"/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AC18A6-6CFD-4C2D-AB8C-1E30303A0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CDCAE-C14F-4A2C-8724-B17A0308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25" t="15902" r="39375" b="17778"/>
          <a:stretch/>
        </p:blipFill>
        <p:spPr>
          <a:xfrm>
            <a:off x="609600" y="1725478"/>
            <a:ext cx="2743200" cy="45482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7B54612-A6A0-475F-987F-14EF977A30F1}"/>
              </a:ext>
            </a:extLst>
          </p:cNvPr>
          <p:cNvSpPr txBox="1"/>
          <p:nvPr/>
        </p:nvSpPr>
        <p:spPr>
          <a:xfrm>
            <a:off x="381000" y="6477000"/>
            <a:ext cx="67082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https://en.wikipedia.org/wiki/1775%E2%80%931795_in_Western_fashion#/media/File:Francisco_Cabarr%C3%BAs.jpg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C87ACD2-4E2C-4BCE-9CE7-6151995B4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41" y="1878336"/>
            <a:ext cx="3220938" cy="416725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066945-6272-459F-A683-3F57699AD2F2}"/>
              </a:ext>
            </a:extLst>
          </p:cNvPr>
          <p:cNvSpPr txBox="1"/>
          <p:nvPr/>
        </p:nvSpPr>
        <p:spPr>
          <a:xfrm>
            <a:off x="4434663" y="6219335"/>
            <a:ext cx="77715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https://en.wikipedia.org/wiki/1750%E2%80%931775_in_Western_fashion#/media/File:Denner_-_Queen_Charlotte,_1761.jpg</a:t>
            </a:r>
          </a:p>
        </p:txBody>
      </p:sp>
      <p:pic>
        <p:nvPicPr>
          <p:cNvPr id="13" name="Obrázek 12" descr="Obsah obrázku text, interiér&#10;&#10;Popis byl vytvořen automaticky">
            <a:extLst>
              <a:ext uri="{FF2B5EF4-FFF2-40B4-BE49-F238E27FC236}">
                <a16:creationId xmlns:a16="http://schemas.microsoft.com/office/drawing/2014/main" id="{8DF91FEB-5B95-4AC9-A71B-11D409A0E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43075"/>
            <a:ext cx="3657600" cy="423777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874EB2-4A3B-4017-911A-8CFF59E8B35F}"/>
              </a:ext>
            </a:extLst>
          </p:cNvPr>
          <p:cNvSpPr txBox="1"/>
          <p:nvPr/>
        </p:nvSpPr>
        <p:spPr>
          <a:xfrm>
            <a:off x="7467600" y="6465556"/>
            <a:ext cx="61030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https://en.wikipedia.org/wiki/Noble_savage</a:t>
            </a:r>
          </a:p>
        </p:txBody>
      </p:sp>
    </p:spTree>
    <p:extLst>
      <p:ext uri="{BB962C8B-B14F-4D97-AF65-F5344CB8AC3E}">
        <p14:creationId xmlns:p14="http://schemas.microsoft.com/office/powerpoint/2010/main" val="119178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146" y="574039"/>
            <a:ext cx="4507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Ľudská</a:t>
            </a:r>
            <a:r>
              <a:rPr spc="-145" dirty="0"/>
              <a:t> </a:t>
            </a:r>
            <a:r>
              <a:rPr spc="-25" dirty="0"/>
              <a:t>prirodzenosť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716786"/>
            <a:ext cx="10970565" cy="410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Nezanechal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celostnú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systematickú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koncepciu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20" dirty="0">
                <a:latin typeface="Calibri"/>
                <a:cs typeface="Calibri"/>
              </a:rPr>
              <a:t>Človek </a:t>
            </a:r>
            <a:r>
              <a:rPr sz="2600" b="1" dirty="0">
                <a:latin typeface="Calibri"/>
                <a:cs typeface="Calibri"/>
              </a:rPr>
              <a:t>sa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narodil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60" dirty="0">
                <a:latin typeface="Calibri"/>
                <a:cs typeface="Calibri"/>
              </a:rPr>
              <a:t>slobodný,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ale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je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všade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v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40" dirty="0" err="1">
                <a:latin typeface="Calibri"/>
                <a:cs typeface="Calibri"/>
              </a:rPr>
              <a:t>okovách</a:t>
            </a:r>
            <a:endParaRPr sz="2600" b="1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5" dirty="0">
                <a:latin typeface="Calibri"/>
                <a:cs typeface="Calibri"/>
              </a:rPr>
              <a:t>Ten,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považuje</a:t>
            </a:r>
            <a:r>
              <a:rPr sz="2600" spc="-35" dirty="0">
                <a:latin typeface="Calibri"/>
                <a:cs typeface="Calibri"/>
              </a:rPr>
              <a:t> za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pána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ostatných,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stáva</a:t>
            </a:r>
            <a:r>
              <a:rPr sz="2600" dirty="0">
                <a:latin typeface="Calibri"/>
                <a:cs typeface="Calibri"/>
              </a:rPr>
              <a:t> sa </a:t>
            </a:r>
            <a:r>
              <a:rPr sz="2600" spc="-5" dirty="0">
                <a:latin typeface="Calibri"/>
                <a:cs typeface="Calibri"/>
              </a:rPr>
              <a:t>väčším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otrokom,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než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oni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společenské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smlouvě... </a:t>
            </a:r>
            <a:r>
              <a:rPr sz="2600" dirty="0">
                <a:latin typeface="Calibri"/>
                <a:cs typeface="Calibri"/>
              </a:rPr>
              <a:t>1949,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s. </a:t>
            </a:r>
            <a:r>
              <a:rPr sz="2600" dirty="0">
                <a:latin typeface="Calibri"/>
                <a:cs typeface="Calibri"/>
              </a:rPr>
              <a:t>223)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 dirty="0">
              <a:latin typeface="Calibri"/>
              <a:cs typeface="Calibri"/>
            </a:endParaRPr>
          </a:p>
          <a:p>
            <a:pPr marL="241300" marR="527050" indent="-228600">
              <a:lnSpc>
                <a:spcPct val="701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Sloboda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výsledkom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prirodzenosti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človeka,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vzdať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prirodzenosti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ľudských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práv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vzdanie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sa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slobody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–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nezlučiteľné</a:t>
            </a:r>
            <a:r>
              <a:rPr sz="2600" b="1" spc="-1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našou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podstatou</a:t>
            </a:r>
            <a:endParaRPr sz="2600" b="1" dirty="0">
              <a:latin typeface="Calibri"/>
              <a:cs typeface="Calibri"/>
            </a:endParaRPr>
          </a:p>
          <a:p>
            <a:pPr marL="241300" indent="-228600">
              <a:lnSpc>
                <a:spcPts val="308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Sloboda,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sila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20" dirty="0">
                <a:latin typeface="Calibri"/>
                <a:cs typeface="Calibri"/>
              </a:rPr>
              <a:t>vôľa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prvé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nástroje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sebazáchovy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Sloboda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prirodzená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(medze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tvoria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jedinca)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občianska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(hranice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635"/>
              </a:lnSpc>
            </a:pPr>
            <a:r>
              <a:rPr sz="2600" spc="-10" dirty="0">
                <a:latin typeface="Calibri"/>
                <a:cs typeface="Calibri"/>
              </a:rPr>
              <a:t>všeobecnej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vôle)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0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Mravná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sloboda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ako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jediná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robí</a:t>
            </a:r>
            <a:r>
              <a:rPr sz="2600" spc="-25" dirty="0">
                <a:latin typeface="Calibri"/>
                <a:cs typeface="Calibri"/>
              </a:rPr>
              <a:t> človeka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pánom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seba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samého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523157"/>
            <a:ext cx="10591800" cy="5920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80108"/>
            <a:ext cx="10077450" cy="33426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Sloboda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spontaneity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tam,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človek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nezávislý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právnych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noriem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(sloboda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ľubovôle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VS.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lang="sk-SK" sz="2800" spc="-10" dirty="0">
                <a:latin typeface="Calibri"/>
                <a:cs typeface="Calibri"/>
              </a:rPr>
              <a:t>s</a:t>
            </a:r>
            <a:r>
              <a:rPr sz="2800" spc="-10" dirty="0" err="1">
                <a:latin typeface="Calibri"/>
                <a:cs typeface="Calibri"/>
              </a:rPr>
              <a:t>loboda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právna)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100" dirty="0">
              <a:latin typeface="Calibri"/>
              <a:cs typeface="Calibri"/>
            </a:endParaRPr>
          </a:p>
          <a:p>
            <a:pPr marL="241300" marR="311785" indent="-228600">
              <a:lnSpc>
                <a:spcPts val="3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Spoločenskou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zmluvou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človek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stráca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prirodzenú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slobodu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neobmedzené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právo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všetko,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 </a:t>
            </a:r>
            <a:r>
              <a:rPr sz="2800" spc="-5" dirty="0">
                <a:latin typeface="Calibri"/>
                <a:cs typeface="Calibri"/>
              </a:rPr>
              <a:t>ho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zvádza...a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môže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dosiahnuť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Získa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občiansku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slobodu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vlastnícke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právo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všetko,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10" dirty="0">
                <a:latin typeface="Calibri"/>
                <a:cs typeface="Calibri"/>
              </a:rPr>
              <a:t> má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(1949,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28,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223)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413F2EA-94A7-4F52-8770-20312BA77642}"/>
              </a:ext>
            </a:extLst>
          </p:cNvPr>
          <p:cNvSpPr txBox="1"/>
          <p:nvPr/>
        </p:nvSpPr>
        <p:spPr>
          <a:xfrm>
            <a:off x="685800" y="2551837"/>
            <a:ext cx="10287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Jakmile se (zvířata) stanou domácími -  ztrácejí polovinu svých výhod...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ejně  i s člověkem: když se stane společenským a otrokem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slabým, bázlivým, plazivým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měkký a zženštilý způsob života, zničí jeho sílu a odvahu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slyšel-li někdo, že by volného divocha vůbec napadlo stěžovat si na svůj život a spáchat sebevraždu. 103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C2311D-5BF8-421F-8AB1-94142293A167}"/>
              </a:ext>
            </a:extLst>
          </p:cNvPr>
          <p:cNvSpPr txBox="1"/>
          <p:nvPr/>
        </p:nvSpPr>
        <p:spPr>
          <a:xfrm>
            <a:off x="4375312" y="990600"/>
            <a:ext cx="2907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400" dirty="0" err="1"/>
              <a:t>Degenerace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508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13661-A5DD-4302-9C04-5AC0D326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533400"/>
            <a:ext cx="7707884" cy="677108"/>
          </a:xfrm>
        </p:spPr>
        <p:txBody>
          <a:bodyPr/>
          <a:lstStyle/>
          <a:p>
            <a:pPr algn="ctr"/>
            <a:r>
              <a:rPr lang="sk-SK" dirty="0" err="1"/>
              <a:t>Osvícenství</a:t>
            </a:r>
            <a:r>
              <a:rPr lang="sk-SK" dirty="0"/>
              <a:t>: </a:t>
            </a:r>
            <a:r>
              <a:rPr lang="sk-SK" dirty="0" err="1"/>
              <a:t>věk</a:t>
            </a:r>
            <a:r>
              <a:rPr lang="sk-SK" dirty="0"/>
              <a:t> rozumu?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26F00B-6336-44E1-83F6-CD168FEA0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51706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 soustřeďuje člověka na sebe sama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oddaluje ho od všeho, co ho tíží a trápí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edinou přirozenou cnost –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soucit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pozorujeme její sotva znatelné projevy i u zvířat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vznešené zásady rozumového vlastnictví :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čiň druhému to, co chceš, aby on učinil tobě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Soucit vnuká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všem lidem zásadu přirozeného dobra: </a:t>
            </a:r>
            <a:r>
              <a:rPr lang="cs-CZ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konej své dobro tak, abys co možná nejméně uškodil druhému</a:t>
            </a:r>
            <a:endParaRPr lang="cs-CZ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049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635" y="574039"/>
            <a:ext cx="8453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Prirodzený</a:t>
            </a:r>
            <a:r>
              <a:rPr spc="5" dirty="0"/>
              <a:t> </a:t>
            </a:r>
            <a:r>
              <a:rPr spc="-25" dirty="0"/>
              <a:t>človek</a:t>
            </a:r>
            <a:r>
              <a:rPr spc="6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sám</a:t>
            </a:r>
            <a:r>
              <a:rPr spc="-25" dirty="0"/>
              <a:t> </a:t>
            </a:r>
            <a:r>
              <a:rPr dirty="0"/>
              <a:t>sebe</a:t>
            </a:r>
            <a:r>
              <a:rPr spc="-15" dirty="0"/>
              <a:t> </a:t>
            </a:r>
            <a:r>
              <a:rPr dirty="0"/>
              <a:t>všetkým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44217"/>
            <a:ext cx="10894365" cy="393171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marR="484505" indent="-228600">
              <a:lnSpc>
                <a:spcPts val="27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Najdôležitejšími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prostriedkami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sebazáchovy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vášne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samozrejme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pudy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inštinkty)</a:t>
            </a:r>
            <a:endParaRPr sz="2800" dirty="0">
              <a:latin typeface="Calibri"/>
              <a:cs typeface="Calibri"/>
            </a:endParaRPr>
          </a:p>
          <a:p>
            <a:pPr marL="241300" marR="139065" indent="-228600">
              <a:lnSpc>
                <a:spcPts val="27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Oproti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stoikom,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Hobbesovi: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všetko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predsa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svoje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miesto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poriadku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svete!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Dôležité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 </a:t>
            </a:r>
            <a:r>
              <a:rPr sz="2800" spc="-25" dirty="0">
                <a:latin typeface="Calibri"/>
                <a:cs typeface="Calibri"/>
              </a:rPr>
              <a:t>človeku</a:t>
            </a:r>
            <a:r>
              <a:rPr sz="2800" spc="-20" dirty="0">
                <a:latin typeface="Calibri"/>
                <a:cs typeface="Calibri"/>
              </a:rPr>
              <a:t> vyznačiť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jeho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miesto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pripútať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naň</a:t>
            </a:r>
            <a:endParaRPr sz="2800" dirty="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Usmerniť </a:t>
            </a:r>
            <a:r>
              <a:rPr sz="2400" spc="-25" dirty="0">
                <a:latin typeface="Calibri"/>
                <a:cs typeface="Calibri"/>
              </a:rPr>
              <a:t>vášne človeka </a:t>
            </a:r>
            <a:r>
              <a:rPr sz="2400" spc="-10" dirty="0">
                <a:latin typeface="Calibri"/>
                <a:cs typeface="Calibri"/>
              </a:rPr>
              <a:t>podľa </a:t>
            </a:r>
            <a:r>
              <a:rPr sz="2400" spc="-5" dirty="0">
                <a:latin typeface="Calibri"/>
                <a:cs typeface="Calibri"/>
              </a:rPr>
              <a:t>jeho </a:t>
            </a:r>
            <a:r>
              <a:rPr sz="2400" spc="-30" dirty="0">
                <a:latin typeface="Calibri"/>
                <a:cs typeface="Calibri"/>
              </a:rPr>
              <a:t>založenia </a:t>
            </a:r>
            <a:r>
              <a:rPr sz="2400" spc="-5" dirty="0">
                <a:latin typeface="Calibri"/>
                <a:cs typeface="Calibri"/>
              </a:rPr>
              <a:t>(Emil, </a:t>
            </a:r>
            <a:r>
              <a:rPr sz="2400" spc="-10" dirty="0">
                <a:latin typeface="Calibri"/>
                <a:cs typeface="Calibri"/>
              </a:rPr>
              <a:t>2002, </a:t>
            </a:r>
            <a:r>
              <a:rPr sz="2400" spc="-5" dirty="0">
                <a:latin typeface="Calibri"/>
                <a:cs typeface="Calibri"/>
              </a:rPr>
              <a:t>s. 65, </a:t>
            </a:r>
            <a:r>
              <a:rPr sz="2400" spc="-10" dirty="0">
                <a:latin typeface="Calibri"/>
                <a:cs typeface="Calibri"/>
              </a:rPr>
              <a:t>DEM </a:t>
            </a:r>
            <a:r>
              <a:rPr sz="2400" spc="-5" dirty="0">
                <a:latin typeface="Calibri"/>
                <a:cs typeface="Calibri"/>
              </a:rPr>
              <a:t>s. </a:t>
            </a:r>
            <a:r>
              <a:rPr sz="2400" spc="-10" dirty="0">
                <a:latin typeface="Calibri"/>
                <a:cs typeface="Calibri"/>
              </a:rPr>
              <a:t>223)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jeho </a:t>
            </a:r>
            <a:r>
              <a:rPr sz="2400" spc="-25" dirty="0">
                <a:latin typeface="Calibri"/>
                <a:cs typeface="Calibri"/>
              </a:rPr>
              <a:t>kalvinistická </a:t>
            </a:r>
            <a:r>
              <a:rPr sz="2400" spc="-20" dirty="0">
                <a:latin typeface="Calibri"/>
                <a:cs typeface="Calibri"/>
              </a:rPr>
              <a:t>viera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výchova...(vášne </a:t>
            </a:r>
            <a:r>
              <a:rPr sz="2400" spc="-15" dirty="0">
                <a:latin typeface="Calibri"/>
                <a:cs typeface="Calibri"/>
              </a:rPr>
              <a:t>však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Kalvinizme </a:t>
            </a:r>
            <a:r>
              <a:rPr sz="2400" spc="-30" dirty="0">
                <a:latin typeface="Calibri"/>
                <a:cs typeface="Calibri"/>
              </a:rPr>
              <a:t>zakázané, </a:t>
            </a:r>
            <a:r>
              <a:rPr sz="2400" spc="-5" dirty="0">
                <a:latin typeface="Calibri"/>
                <a:cs typeface="Calibri"/>
              </a:rPr>
              <a:t>jedine </a:t>
            </a:r>
            <a:r>
              <a:rPr sz="2400" dirty="0">
                <a:latin typeface="Calibri"/>
                <a:cs typeface="Calibri"/>
              </a:rPr>
              <a:t>k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práci!)</a:t>
            </a:r>
            <a:endParaRPr sz="2400" dirty="0">
              <a:latin typeface="Calibri"/>
              <a:cs typeface="Calibri"/>
            </a:endParaRPr>
          </a:p>
          <a:p>
            <a:pPr marL="698500" lvl="1" indent="-229235" algn="just">
              <a:lnSpc>
                <a:spcPts val="2755"/>
              </a:lnSpc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Nevieme,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ako </a:t>
            </a:r>
            <a:r>
              <a:rPr sz="2400" spc="-5" dirty="0" err="1">
                <a:latin typeface="Calibri"/>
                <a:cs typeface="Calibri"/>
              </a:rPr>
              <a:t>padne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5" dirty="0" err="1">
                <a:latin typeface="Calibri"/>
                <a:cs typeface="Calibri"/>
              </a:rPr>
              <a:t>kocka</a:t>
            </a:r>
            <a:r>
              <a:rPr lang="sk-SK" sz="2400" spc="-55" dirty="0">
                <a:latin typeface="Calibri"/>
                <a:cs typeface="Calibri"/>
              </a:rPr>
              <a:t> (</a:t>
            </a:r>
            <a:r>
              <a:rPr lang="sk-SK" sz="2400" spc="-55" dirty="0" err="1">
                <a:latin typeface="Calibri"/>
                <a:cs typeface="Calibri"/>
              </a:rPr>
              <a:t>kostka</a:t>
            </a:r>
            <a:r>
              <a:rPr lang="sk-SK" sz="2400" spc="-5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41300" marR="2019935" indent="-228600" algn="just">
              <a:lnSpc>
                <a:spcPts val="27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Naša </a:t>
            </a:r>
            <a:r>
              <a:rPr sz="2800" spc="-10" dirty="0">
                <a:latin typeface="Calibri"/>
                <a:cs typeface="Calibri"/>
              </a:rPr>
              <a:t>bieda </a:t>
            </a:r>
            <a:r>
              <a:rPr sz="2800" spc="-20" dirty="0">
                <a:latin typeface="Calibri"/>
                <a:cs typeface="Calibri"/>
              </a:rPr>
              <a:t>spočíva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25" dirty="0">
                <a:latin typeface="Calibri"/>
                <a:cs typeface="Calibri"/>
              </a:rPr>
              <a:t>nepomere </a:t>
            </a:r>
            <a:r>
              <a:rPr sz="2800" spc="-5" dirty="0">
                <a:latin typeface="Calibri"/>
                <a:cs typeface="Calibri"/>
              </a:rPr>
              <a:t>medzi </a:t>
            </a:r>
            <a:r>
              <a:rPr sz="2800" spc="-10" dirty="0">
                <a:latin typeface="Calibri"/>
                <a:cs typeface="Calibri"/>
              </a:rPr>
              <a:t>túžbami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našimi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schopnosťami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80108"/>
            <a:ext cx="9772650" cy="343789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Zvieratá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také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schopnosti,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ktoré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potrebujú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20" dirty="0">
                <a:latin typeface="Calibri"/>
                <a:cs typeface="Calibri"/>
              </a:rPr>
              <a:t>sebazáchovu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Človek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nadbytok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schopností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nevyužívame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však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náš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prospech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Prirodzená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vášeň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sebaláska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Sama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osebe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užitočná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20" dirty="0">
                <a:latin typeface="Calibri"/>
                <a:cs typeface="Calibri"/>
              </a:rPr>
              <a:t>Dobrá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láska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samému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Zlá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egoisticky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sebecká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9135" algn="l"/>
                <a:tab pos="4150360" algn="l"/>
              </a:tabLst>
            </a:pPr>
            <a:r>
              <a:rPr sz="2400" spc="-25" dirty="0">
                <a:latin typeface="Calibri"/>
                <a:cs typeface="Calibri"/>
              </a:rPr>
              <a:t>Podľa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toho,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ako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užívame	</a:t>
            </a:r>
            <a:r>
              <a:rPr sz="2400" spc="-5" dirty="0">
                <a:latin typeface="Calibri"/>
                <a:cs typeface="Calibri"/>
              </a:rPr>
              <a:t>-podľa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vzťahov,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aké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jej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schopní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poskytnúť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  <a:tab pos="7835900" algn="l"/>
              </a:tabLst>
            </a:pPr>
            <a:r>
              <a:rPr sz="2400" spc="-5" dirty="0">
                <a:latin typeface="Calibri"/>
                <a:cs typeface="Calibri"/>
              </a:rPr>
              <a:t>Usmerní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rozum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súhrn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všetkých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ostatných</a:t>
            </a:r>
            <a:r>
              <a:rPr sz="2400" spc="-20" dirty="0">
                <a:latin typeface="Calibri"/>
                <a:cs typeface="Calibri"/>
              </a:rPr>
              <a:t> schopností	</a:t>
            </a:r>
            <a:r>
              <a:rPr sz="2400" spc="-5" dirty="0">
                <a:latin typeface="Calibri"/>
                <a:cs typeface="Calibri"/>
              </a:rPr>
              <a:t>(Emil,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98142"/>
            <a:ext cx="10050145" cy="43300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Niektorí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celí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život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zlými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veršotepcami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neposlúžia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ľudstvu,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naopak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poslanie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niečom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úplne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inom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(kalvinizmus)</a:t>
            </a:r>
            <a:endParaRPr sz="2800">
              <a:latin typeface="Calibri"/>
              <a:cs typeface="Calibri"/>
            </a:endParaRPr>
          </a:p>
          <a:p>
            <a:pPr marL="241300" marR="313055" indent="-228600">
              <a:lnSpc>
                <a:spcPts val="27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Len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časť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vedcov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predurčená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hľadať,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poznať,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vysvetľovať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zákonitosti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prírody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miesta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človeka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25" dirty="0">
                <a:latin typeface="Calibri"/>
                <a:cs typeface="Calibri"/>
              </a:rPr>
              <a:t>živote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0" dirty="0">
                <a:latin typeface="Calibri"/>
                <a:cs typeface="Calibri"/>
              </a:rPr>
              <a:t>Vedy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slúžia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zakrytie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ospravedlnenie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spoločenskej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závislosti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Potláčajú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pocit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pôvodnej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Osvietenectvo: Človek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dostáva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temnoty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upadá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mravne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20" dirty="0">
                <a:latin typeface="Calibri"/>
                <a:cs typeface="Calibri"/>
              </a:rPr>
              <a:t>(prílišné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upriamenie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rozvoj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vied)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3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0" dirty="0">
                <a:latin typeface="Calibri"/>
                <a:cs typeface="Calibri"/>
              </a:rPr>
              <a:t>Veda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pozitívna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keď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vyzdvihuje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ľudské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šťastie,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keď</a:t>
            </a:r>
            <a:r>
              <a:rPr sz="2800" spc="-25" dirty="0">
                <a:latin typeface="Calibri"/>
                <a:cs typeface="Calibri"/>
              </a:rPr>
              <a:t> pracuje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blaho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30"/>
              </a:lnSpc>
            </a:pPr>
            <a:r>
              <a:rPr sz="2800" spc="-30" dirty="0">
                <a:latin typeface="Calibri"/>
                <a:cs typeface="Calibri"/>
              </a:rPr>
              <a:t>ľudského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rodu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782" y="574039"/>
            <a:ext cx="7778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Osvietenský</a:t>
            </a:r>
            <a:r>
              <a:rPr spc="-85" dirty="0"/>
              <a:t> </a:t>
            </a:r>
            <a:r>
              <a:rPr dirty="0"/>
              <a:t>deizmus</a:t>
            </a:r>
            <a:r>
              <a:rPr spc="-50" dirty="0"/>
              <a:t> </a:t>
            </a:r>
            <a:r>
              <a:rPr dirty="0"/>
              <a:t>u</a:t>
            </a:r>
            <a:r>
              <a:rPr spc="15" dirty="0"/>
              <a:t> </a:t>
            </a:r>
            <a:r>
              <a:rPr spc="-15" dirty="0"/>
              <a:t>Rousseau-a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85950"/>
            <a:ext cx="10163175" cy="43072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Fiktívny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savojský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vikár:</a:t>
            </a:r>
            <a:endParaRPr sz="2800">
              <a:latin typeface="Calibri"/>
              <a:cs typeface="Calibri"/>
            </a:endParaRPr>
          </a:p>
          <a:p>
            <a:pPr marL="12700" marR="79375">
              <a:lnSpc>
                <a:spcPts val="2690"/>
              </a:lnSpc>
              <a:spcBef>
                <a:spcPts val="1045"/>
              </a:spcBef>
              <a:tabLst>
                <a:tab pos="6752590" algn="l"/>
              </a:tabLst>
            </a:pPr>
            <a:r>
              <a:rPr sz="2800" spc="-20" dirty="0">
                <a:latin typeface="Calibri"/>
                <a:cs typeface="Calibri"/>
              </a:rPr>
              <a:t>Vidím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Boha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všetkých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jeho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dielach,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cítim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	v </a:t>
            </a:r>
            <a:r>
              <a:rPr sz="2800" spc="-10" dirty="0">
                <a:latin typeface="Calibri"/>
                <a:cs typeface="Calibri"/>
              </a:rPr>
              <a:t>sebe, </a:t>
            </a:r>
            <a:r>
              <a:rPr sz="2800" spc="-20" dirty="0">
                <a:latin typeface="Calibri"/>
                <a:cs typeface="Calibri"/>
              </a:rPr>
              <a:t>vidím </a:t>
            </a:r>
            <a:r>
              <a:rPr sz="2800" spc="-5" dirty="0">
                <a:latin typeface="Calibri"/>
                <a:cs typeface="Calibri"/>
              </a:rPr>
              <a:t>ho </a:t>
            </a:r>
            <a:r>
              <a:rPr sz="2800" spc="-45" dirty="0">
                <a:latin typeface="Calibri"/>
                <a:cs typeface="Calibri"/>
              </a:rPr>
              <a:t>okolo 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seba,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chcem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pozorovať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jeho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samého,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spc="-5" dirty="0">
                <a:latin typeface="Calibri"/>
                <a:cs typeface="Calibri"/>
              </a:rPr>
              <a:t> chcem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zistiť,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kde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čím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uniká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môj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rozpačitý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duch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nič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nepozoruje.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(Emil,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351)</a:t>
            </a:r>
            <a:endParaRPr sz="2800">
              <a:latin typeface="Calibri"/>
              <a:cs typeface="Calibri"/>
            </a:endParaRPr>
          </a:p>
          <a:p>
            <a:pPr marL="241300" marR="59309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sa„narodil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cirkvi,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ktorá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všetkom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rozhoduje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nepripúšťa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nikajú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pochybnosť“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(DEM,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225)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5" dirty="0">
                <a:latin typeface="Calibri"/>
                <a:cs typeface="Calibri"/>
              </a:rPr>
              <a:t>Nikto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mi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mojich</a:t>
            </a:r>
            <a:r>
              <a:rPr sz="2800" b="1" spc="-25" dirty="0">
                <a:latin typeface="Calibri"/>
                <a:cs typeface="Calibri"/>
              </a:rPr>
              <a:t> úmysloch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nedokáže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zabrániť</a:t>
            </a:r>
            <a:r>
              <a:rPr sz="2800" spc="-35" dirty="0">
                <a:latin typeface="Calibri"/>
                <a:cs typeface="Calibri"/>
              </a:rPr>
              <a:t>: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reptať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proti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Bohu,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že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nezamedzuje </a:t>
            </a:r>
            <a:r>
              <a:rPr sz="2800" spc="-45" dirty="0">
                <a:latin typeface="Calibri"/>
                <a:cs typeface="Calibri"/>
              </a:rPr>
              <a:t>konať </a:t>
            </a:r>
            <a:r>
              <a:rPr sz="2800" spc="-35" dirty="0">
                <a:latin typeface="Calibri"/>
                <a:cs typeface="Calibri"/>
              </a:rPr>
              <a:t>zlo,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ako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reptať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proti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tomu,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že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obdaril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ľudskú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prirodzenosť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takými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skvelými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prednosťami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že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vložil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ľudských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skutkov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mravnosť,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ktorá</a:t>
            </a:r>
            <a:r>
              <a:rPr sz="2800" spc="-20" dirty="0">
                <a:latin typeface="Calibri"/>
                <a:cs typeface="Calibri"/>
              </a:rPr>
              <a:t> zušľachťuje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55" dirty="0">
                <a:latin typeface="Calibri"/>
                <a:cs typeface="Calibri"/>
              </a:rPr>
              <a:t>že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právo</a:t>
            </a:r>
            <a:r>
              <a:rPr sz="2800" spc="-5" dirty="0">
                <a:latin typeface="Calibri"/>
                <a:cs typeface="Calibri"/>
              </a:rPr>
              <a:t> na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cnosť.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(Emil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357,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226)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 dirty="0">
                <a:latin typeface="+mj-lt"/>
                <a:cs typeface="+mj-cs"/>
              </a:rPr>
              <a:t>171</a:t>
            </a:r>
            <a:r>
              <a:rPr lang="en-US" sz="5400" kern="1200" spc="-15" dirty="0">
                <a:latin typeface="+mj-lt"/>
                <a:cs typeface="+mj-cs"/>
              </a:rPr>
              <a:t>2</a:t>
            </a:r>
            <a:r>
              <a:rPr lang="en-US" sz="5400" kern="1200" spc="-5" dirty="0">
                <a:latin typeface="+mj-lt"/>
                <a:cs typeface="+mj-cs"/>
              </a:rPr>
              <a:t>-</a:t>
            </a:r>
            <a:r>
              <a:rPr lang="en-US" sz="5400" kern="1200" dirty="0">
                <a:latin typeface="+mj-lt"/>
                <a:cs typeface="+mj-cs"/>
              </a:rPr>
              <a:t>1</a:t>
            </a:r>
            <a:r>
              <a:rPr lang="en-US" sz="5400" kern="1200" spc="-15" dirty="0">
                <a:latin typeface="+mj-lt"/>
                <a:cs typeface="+mj-cs"/>
              </a:rPr>
              <a:t>7</a:t>
            </a:r>
            <a:r>
              <a:rPr lang="en-US" sz="5400" kern="1200" dirty="0">
                <a:latin typeface="+mj-lt"/>
                <a:cs typeface="+mj-cs"/>
              </a:rPr>
              <a:t>78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205A30-98CB-4855-9104-535B43EAE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r="2591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5"/>
              <a:t>Ženeva,</a:t>
            </a:r>
            <a:r>
              <a:rPr lang="en-US" sz="1700" spc="-75"/>
              <a:t> </a:t>
            </a:r>
            <a:r>
              <a:rPr lang="en-US" sz="1700" spc="-25"/>
              <a:t>syn</a:t>
            </a:r>
            <a:r>
              <a:rPr lang="en-US" sz="1700" spc="-45"/>
              <a:t> </a:t>
            </a:r>
            <a:r>
              <a:rPr lang="en-US" sz="1700" spc="-20"/>
              <a:t>hodinára </a:t>
            </a:r>
            <a:r>
              <a:rPr lang="en-US" sz="1700" spc="-10"/>
              <a:t>kalvinistu</a:t>
            </a:r>
            <a:r>
              <a:rPr lang="en-US" sz="1700" spc="-60"/>
              <a:t> </a:t>
            </a:r>
            <a:r>
              <a:rPr lang="en-US" sz="1700"/>
              <a:t>a</a:t>
            </a:r>
            <a:r>
              <a:rPr lang="en-US" sz="1700" spc="5"/>
              <a:t> </a:t>
            </a:r>
            <a:r>
              <a:rPr lang="en-US" sz="1700"/>
              <a:t>dcéry</a:t>
            </a:r>
            <a:r>
              <a:rPr lang="en-US" sz="1700" spc="-20"/>
              <a:t> </a:t>
            </a:r>
            <a:r>
              <a:rPr lang="en-US" sz="1700" spc="-25"/>
              <a:t>pastora,</a:t>
            </a:r>
            <a:r>
              <a:rPr lang="en-US" sz="1700" spc="-65"/>
              <a:t> </a:t>
            </a:r>
            <a:r>
              <a:rPr lang="en-US" sz="1700"/>
              <a:t>po</a:t>
            </a:r>
            <a:r>
              <a:rPr lang="en-US" sz="1700" spc="-15"/>
              <a:t> </a:t>
            </a:r>
            <a:r>
              <a:rPr lang="en-US" sz="1700" spc="-20"/>
              <a:t>pôrode </a:t>
            </a:r>
            <a:r>
              <a:rPr lang="en-US" sz="1700" spc="-25"/>
              <a:t>zomrela</a:t>
            </a:r>
            <a:endParaRPr lang="en-US" sz="1700"/>
          </a:p>
          <a:p>
            <a:pPr marL="317500" indent="-228600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316865" algn="l"/>
                <a:tab pos="317500" algn="l"/>
              </a:tabLst>
            </a:pPr>
            <a:r>
              <a:rPr lang="en-US" sz="1700" spc="-25"/>
              <a:t>Ni</a:t>
            </a:r>
            <a:r>
              <a:rPr lang="en-US" sz="1700" spc="-95"/>
              <a:t>k</a:t>
            </a:r>
            <a:r>
              <a:rPr lang="en-US" sz="1700" spc="-25"/>
              <a:t>d</a:t>
            </a:r>
            <a:r>
              <a:rPr lang="en-US" sz="1700"/>
              <a:t>y</a:t>
            </a:r>
            <a:r>
              <a:rPr lang="en-US" sz="1700" spc="-40"/>
              <a:t> </a:t>
            </a:r>
            <a:r>
              <a:rPr lang="en-US" sz="1700" spc="-25"/>
              <a:t>nen</a:t>
            </a:r>
            <a:r>
              <a:rPr lang="en-US" sz="1700" spc="-75"/>
              <a:t>a</a:t>
            </a:r>
            <a:r>
              <a:rPr lang="en-US" sz="1700" spc="-40"/>
              <a:t>v</a:t>
            </a:r>
            <a:r>
              <a:rPr lang="en-US" sz="1700" spc="-50"/>
              <a:t>š</a:t>
            </a:r>
            <a:r>
              <a:rPr lang="en-US" sz="1700" spc="-45"/>
              <a:t>t</a:t>
            </a:r>
            <a:r>
              <a:rPr lang="en-US" sz="1700" spc="-40"/>
              <a:t>e</a:t>
            </a:r>
            <a:r>
              <a:rPr lang="en-US" sz="1700" spc="-50"/>
              <a:t>v</a:t>
            </a:r>
            <a:r>
              <a:rPr lang="en-US" sz="1700" spc="-40"/>
              <a:t>o</a:t>
            </a:r>
            <a:r>
              <a:rPr lang="en-US" sz="1700" spc="-60"/>
              <a:t>v</a:t>
            </a:r>
            <a:r>
              <a:rPr lang="en-US" sz="1700" spc="-25"/>
              <a:t>a</a:t>
            </a:r>
            <a:r>
              <a:rPr lang="en-US" sz="1700"/>
              <a:t>l</a:t>
            </a:r>
            <a:r>
              <a:rPr lang="en-US" sz="1700" spc="-35"/>
              <a:t> </a:t>
            </a:r>
            <a:r>
              <a:rPr lang="en-US" sz="1700" spc="-40"/>
              <a:t>v</a:t>
            </a:r>
            <a:r>
              <a:rPr lang="en-US" sz="1700" spc="-15"/>
              <a:t>e</a:t>
            </a:r>
            <a:r>
              <a:rPr lang="en-US" sz="1700" spc="-45"/>
              <a:t>r</a:t>
            </a:r>
            <a:r>
              <a:rPr lang="en-US" sz="1700" spc="-15"/>
              <a:t>ejn</a:t>
            </a:r>
            <a:r>
              <a:rPr lang="en-US" sz="1700"/>
              <a:t>é</a:t>
            </a:r>
            <a:r>
              <a:rPr lang="en-US" sz="1700" spc="-65"/>
              <a:t> </a:t>
            </a:r>
            <a:r>
              <a:rPr lang="en-US" sz="1700" spc="-45"/>
              <a:t>š</a:t>
            </a:r>
            <a:r>
              <a:rPr lang="en-US" sz="1700" spc="-130"/>
              <a:t>k</a:t>
            </a:r>
            <a:r>
              <a:rPr lang="en-US" sz="1700" spc="-55"/>
              <a:t>o</a:t>
            </a:r>
            <a:r>
              <a:rPr lang="en-US" sz="1700" spc="-50"/>
              <a:t>l</a:t>
            </a:r>
            <a:r>
              <a:rPr lang="en-US" sz="1700" spc="-229"/>
              <a:t>y</a:t>
            </a:r>
            <a:r>
              <a:rPr lang="en-US" sz="1700"/>
              <a:t>,</a:t>
            </a:r>
            <a:r>
              <a:rPr lang="en-US" sz="1700" spc="-80"/>
              <a:t> </a:t>
            </a:r>
            <a:r>
              <a:rPr lang="en-US" sz="1700" spc="-5"/>
              <a:t>samouk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/>
              <a:t>Matka i milenka: Madame de Warens (vplyv – konvertovanie ku katolicizmu)</a:t>
            </a:r>
          </a:p>
          <a:p>
            <a:pPr marL="241300" indent="-228600">
              <a:lnSpc>
                <a:spcPct val="9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30"/>
              <a:t>Neskôr </a:t>
            </a:r>
            <a:r>
              <a:rPr lang="en-US" sz="1700" spc="-40"/>
              <a:t>späť ku kalvinizmu...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5"/>
              <a:t>Prvé</a:t>
            </a:r>
            <a:r>
              <a:rPr lang="en-US" sz="1700" spc="-70"/>
              <a:t> </a:t>
            </a:r>
            <a:r>
              <a:rPr lang="en-US" sz="1700" spc="-5"/>
              <a:t>dielo</a:t>
            </a:r>
            <a:r>
              <a:rPr lang="en-US" sz="1700" spc="-45"/>
              <a:t> </a:t>
            </a:r>
            <a:r>
              <a:rPr lang="en-US" sz="1700" spc="-5"/>
              <a:t>divadelná</a:t>
            </a:r>
            <a:r>
              <a:rPr lang="en-US" sz="1700" spc="-105"/>
              <a:t> </a:t>
            </a:r>
            <a:r>
              <a:rPr lang="en-US" sz="1700" spc="-25"/>
              <a:t>komédia</a:t>
            </a:r>
            <a:r>
              <a:rPr lang="en-US" sz="1700" spc="-70"/>
              <a:t> </a:t>
            </a:r>
            <a:r>
              <a:rPr lang="en-US" sz="1700" spc="-5"/>
              <a:t>Narcis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0"/>
              <a:t>Opera</a:t>
            </a:r>
            <a:r>
              <a:rPr lang="en-US" sz="1700" spc="-80"/>
              <a:t> </a:t>
            </a:r>
            <a:r>
              <a:rPr lang="en-US" sz="1700" spc="-5"/>
              <a:t>Galantné</a:t>
            </a:r>
            <a:r>
              <a:rPr lang="en-US" sz="1700" spc="-110"/>
              <a:t> </a:t>
            </a:r>
            <a:r>
              <a:rPr lang="en-US" sz="1700" spc="-5"/>
              <a:t>múzy (získal pozornosť)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0"/>
              <a:t>Návrh</a:t>
            </a:r>
            <a:r>
              <a:rPr lang="en-US" sz="1700" spc="-25"/>
              <a:t> </a:t>
            </a:r>
            <a:r>
              <a:rPr lang="en-US" sz="1700" spc="-5"/>
              <a:t>na</a:t>
            </a:r>
            <a:r>
              <a:rPr lang="en-US" sz="1700" spc="-35"/>
              <a:t> </a:t>
            </a:r>
            <a:r>
              <a:rPr lang="en-US" sz="1700" spc="-20"/>
              <a:t>nové</a:t>
            </a:r>
            <a:r>
              <a:rPr lang="en-US" sz="1700" spc="-55"/>
              <a:t> </a:t>
            </a:r>
            <a:r>
              <a:rPr lang="en-US" sz="1700" spc="-5"/>
              <a:t>hudobné</a:t>
            </a:r>
            <a:r>
              <a:rPr lang="en-US" sz="1700" spc="-105"/>
              <a:t> </a:t>
            </a:r>
            <a:r>
              <a:rPr lang="en-US" sz="1700" spc="-5"/>
              <a:t>značky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50"/>
              <a:t>Tajomník</a:t>
            </a:r>
            <a:r>
              <a:rPr lang="en-US" sz="1700" spc="-70"/>
              <a:t> </a:t>
            </a:r>
            <a:r>
              <a:rPr lang="en-US" sz="1700" spc="-20"/>
              <a:t>veľvyslanca</a:t>
            </a:r>
            <a:endParaRPr lang="en-US" sz="1700"/>
          </a:p>
          <a:p>
            <a:pPr marL="241300" indent="-228600">
              <a:lnSpc>
                <a:spcPct val="9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20"/>
              <a:t>Botanika</a:t>
            </a:r>
            <a:endParaRPr lang="en-US" sz="1700"/>
          </a:p>
          <a:p>
            <a:pPr marL="241300" marR="5080" indent="-228600">
              <a:lnSpc>
                <a:spcPct val="9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1700" spc="-40"/>
              <a:t>Kontakt</a:t>
            </a:r>
            <a:r>
              <a:rPr lang="en-US" sz="1700" spc="25"/>
              <a:t> </a:t>
            </a:r>
            <a:r>
              <a:rPr lang="en-US" sz="1700"/>
              <a:t>s</a:t>
            </a:r>
            <a:r>
              <a:rPr lang="en-US" sz="1700" spc="10"/>
              <a:t> </a:t>
            </a:r>
            <a:r>
              <a:rPr lang="en-US" sz="1700" spc="-10"/>
              <a:t>encyklopedistami</a:t>
            </a:r>
            <a:r>
              <a:rPr lang="en-US" sz="1700" spc="-45"/>
              <a:t> </a:t>
            </a:r>
            <a:r>
              <a:rPr lang="en-US" sz="1700" spc="-35"/>
              <a:t>(D.</a:t>
            </a:r>
            <a:r>
              <a:rPr lang="en-US" sz="1700" spc="-70"/>
              <a:t> </a:t>
            </a:r>
            <a:r>
              <a:rPr lang="en-US" sz="1700" spc="-10"/>
              <a:t>Diderot,</a:t>
            </a:r>
            <a:r>
              <a:rPr lang="en-US" sz="1700" spc="-50"/>
              <a:t> </a:t>
            </a:r>
            <a:r>
              <a:rPr lang="en-US" sz="1700" spc="-20"/>
              <a:t>E.Condillacom,</a:t>
            </a:r>
            <a:r>
              <a:rPr lang="en-US" sz="1700" spc="40"/>
              <a:t> </a:t>
            </a:r>
            <a:r>
              <a:rPr lang="en-US" sz="1700" spc="-15"/>
              <a:t>vydali</a:t>
            </a:r>
            <a:r>
              <a:rPr lang="en-US" sz="1700" spc="20"/>
              <a:t> </a:t>
            </a:r>
            <a:r>
              <a:rPr lang="en-US" sz="1700"/>
              <a:t>30</a:t>
            </a:r>
            <a:r>
              <a:rPr lang="en-US" sz="1700" spc="-5"/>
              <a:t> </a:t>
            </a:r>
            <a:r>
              <a:rPr lang="en-US" sz="1700" spc="-45"/>
              <a:t>zväzkov </a:t>
            </a:r>
            <a:r>
              <a:rPr lang="en-US" sz="1700" spc="-570"/>
              <a:t> </a:t>
            </a:r>
            <a:r>
              <a:rPr lang="en-US" sz="1700" spc="-20"/>
              <a:t>prác)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3CC1D0-7CF3-4EB1-A5F3-986462D9A95C}"/>
              </a:ext>
            </a:extLst>
          </p:cNvPr>
          <p:cNvSpPr txBox="1"/>
          <p:nvPr/>
        </p:nvSpPr>
        <p:spPr>
          <a:xfrm>
            <a:off x="5316" y="6553625"/>
            <a:ext cx="61509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https://en.wikipedia.org/wiki/History_of_watches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73681"/>
            <a:ext cx="9937115" cy="412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8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Mravnosť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našich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skutkov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spočíva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úsudku,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ktorý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nich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sami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0" dirty="0">
                <a:latin typeface="Calibri"/>
                <a:cs typeface="Calibri"/>
              </a:rPr>
              <a:t>vytvoríme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dobro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dobrom,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musí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ním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byť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srdci</a:t>
            </a:r>
            <a:r>
              <a:rPr sz="2800" spc="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Výchovný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postup: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manipuláciu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vychovávaných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súlade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našimi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0" dirty="0">
                <a:latin typeface="Calibri"/>
                <a:cs typeface="Calibri"/>
              </a:rPr>
              <a:t>potrebami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Prirodzená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výchova: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pestovať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vytrvalosť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dosahovaní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cieľa,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pevnosť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5" dirty="0">
                <a:latin typeface="Calibri"/>
                <a:cs typeface="Calibri"/>
              </a:rPr>
              <a:t>charakteru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Mravné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ponaučenie: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nikdy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nikomu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neubližovať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2659" y="574039"/>
            <a:ext cx="2639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Sociálne</a:t>
            </a:r>
            <a:r>
              <a:rPr spc="-150" dirty="0"/>
              <a:t> </a:t>
            </a:r>
            <a:r>
              <a:rPr dirty="0"/>
              <a:t>zlo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35074"/>
            <a:ext cx="9523095" cy="409003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2382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Hypotetická fikcia </a:t>
            </a:r>
            <a:r>
              <a:rPr sz="2600" spc="-10" dirty="0">
                <a:latin typeface="Calibri"/>
                <a:cs typeface="Calibri"/>
              </a:rPr>
              <a:t>prírodného </a:t>
            </a:r>
            <a:r>
              <a:rPr sz="2600" spc="-25" dirty="0">
                <a:latin typeface="Calibri"/>
                <a:cs typeface="Calibri"/>
              </a:rPr>
              <a:t>človeka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20" dirty="0">
                <a:latin typeface="Calibri"/>
                <a:cs typeface="Calibri"/>
              </a:rPr>
              <a:t>neustále </a:t>
            </a:r>
            <a:r>
              <a:rPr sz="2600" spc="-35" dirty="0">
                <a:latin typeface="Calibri"/>
                <a:cs typeface="Calibri"/>
              </a:rPr>
              <a:t>naráža </a:t>
            </a:r>
            <a:r>
              <a:rPr sz="2600" spc="-5" dirty="0">
                <a:latin typeface="Calibri"/>
                <a:cs typeface="Calibri"/>
              </a:rPr>
              <a:t>na </a:t>
            </a:r>
            <a:r>
              <a:rPr sz="2600" spc="-20" dirty="0">
                <a:latin typeface="Calibri"/>
                <a:cs typeface="Calibri"/>
              </a:rPr>
              <a:t>praktiky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predsudky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absolutistickej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spoločnosti</a:t>
            </a:r>
            <a:r>
              <a:rPr sz="2600" spc="-60" dirty="0">
                <a:latin typeface="Calibri"/>
                <a:cs typeface="Calibri"/>
              </a:rPr>
              <a:t> rokoka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07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60" dirty="0">
                <a:latin typeface="Calibri"/>
                <a:cs typeface="Calibri"/>
              </a:rPr>
              <a:t>R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f</a:t>
            </a:r>
            <a:r>
              <a:rPr sz="2600" spc="-10" dirty="0">
                <a:latin typeface="Calibri"/>
                <a:cs typeface="Calibri"/>
              </a:rPr>
              <a:t>l</a:t>
            </a:r>
            <a:r>
              <a:rPr sz="2600" spc="-5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x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individual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tu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Ekonomicky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nezávislý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Politicky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slobodný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Mravne </a:t>
            </a:r>
            <a:r>
              <a:rPr sz="2600" spc="-40" dirty="0">
                <a:latin typeface="Calibri"/>
                <a:cs typeface="Calibri"/>
              </a:rPr>
              <a:t>rýdzo </a:t>
            </a:r>
            <a:r>
              <a:rPr sz="2600" spc="-25" dirty="0">
                <a:latin typeface="Calibri"/>
                <a:cs typeface="Calibri"/>
              </a:rPr>
              <a:t>prírodný </a:t>
            </a:r>
            <a:r>
              <a:rPr sz="2600" spc="-10" dirty="0">
                <a:latin typeface="Calibri"/>
                <a:cs typeface="Calibri"/>
              </a:rPr>
              <a:t>človek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boj </a:t>
            </a:r>
            <a:r>
              <a:rPr sz="2600" spc="-30" dirty="0">
                <a:latin typeface="Calibri"/>
                <a:cs typeface="Calibri"/>
              </a:rPr>
              <a:t>všetkému </a:t>
            </a:r>
            <a:r>
              <a:rPr sz="2600" spc="-20" dirty="0">
                <a:latin typeface="Calibri"/>
                <a:cs typeface="Calibri"/>
              </a:rPr>
              <a:t>čo </a:t>
            </a:r>
            <a:r>
              <a:rPr sz="2600" spc="-10" dirty="0">
                <a:latin typeface="Calibri"/>
                <a:cs typeface="Calibri"/>
              </a:rPr>
              <a:t>spôsobuje trápenie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korumpovanie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človeka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odcudzovanie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čl.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085"/>
              </a:lnSpc>
              <a:buFont typeface="Arial"/>
              <a:buChar char="•"/>
              <a:tabLst>
                <a:tab pos="241300" algn="l"/>
                <a:tab pos="4051300" algn="l"/>
                <a:tab pos="5345430" algn="l"/>
              </a:tabLst>
            </a:pPr>
            <a:r>
              <a:rPr sz="2600" spc="-30" dirty="0">
                <a:latin typeface="Calibri"/>
                <a:cs typeface="Calibri"/>
              </a:rPr>
              <a:t>Prirodzený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stav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izolovaných	</a:t>
            </a:r>
            <a:r>
              <a:rPr sz="2600" dirty="0">
                <a:latin typeface="Calibri"/>
                <a:cs typeface="Calibri"/>
              </a:rPr>
              <a:t>indivíduí	-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zmluva: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zrod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spoločnosti</a:t>
            </a:r>
            <a:endParaRPr sz="2600">
              <a:latin typeface="Calibri"/>
              <a:cs typeface="Calibri"/>
            </a:endParaRPr>
          </a:p>
          <a:p>
            <a:pPr marL="241300" marR="398145" indent="-228600">
              <a:lnSpc>
                <a:spcPct val="70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Predracionálny </a:t>
            </a:r>
            <a:r>
              <a:rPr sz="2600" spc="-15" dirty="0">
                <a:latin typeface="Calibri"/>
                <a:cs typeface="Calibri"/>
              </a:rPr>
              <a:t>divoch: </a:t>
            </a:r>
            <a:r>
              <a:rPr sz="2600" spc="-60" dirty="0">
                <a:latin typeface="Calibri"/>
                <a:cs typeface="Calibri"/>
              </a:rPr>
              <a:t>dobrý, súcitný, </a:t>
            </a:r>
            <a:r>
              <a:rPr sz="2600" spc="-10" dirty="0">
                <a:latin typeface="Calibri"/>
                <a:cs typeface="Calibri"/>
              </a:rPr>
              <a:t>neprešiel socializáciou, </a:t>
            </a:r>
            <a:r>
              <a:rPr sz="2600" spc="-5" dirty="0">
                <a:latin typeface="Calibri"/>
                <a:cs typeface="Calibri"/>
              </a:rPr>
              <a:t>nie je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civilizovaným...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307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Len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vykonávanie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potrieb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sebazáchove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938" y="574039"/>
            <a:ext cx="4798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Dva</a:t>
            </a:r>
            <a:r>
              <a:rPr spc="-70" dirty="0"/>
              <a:t> </a:t>
            </a:r>
            <a:r>
              <a:rPr spc="-10" dirty="0"/>
              <a:t>druhy</a:t>
            </a:r>
            <a:r>
              <a:rPr spc="-120" dirty="0"/>
              <a:t> </a:t>
            </a:r>
            <a:r>
              <a:rPr spc="-15" dirty="0"/>
              <a:t>nerovnosti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98142"/>
            <a:ext cx="10253345" cy="43160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Prirodzená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(telesná):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vek,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zdravie,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telesné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duševné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sily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Mravná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(politická):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dohovoru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súhlasu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jednotlivcov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3460115" algn="l"/>
              </a:tabLst>
            </a:pPr>
            <a:r>
              <a:rPr sz="2800" spc="-45" dirty="0">
                <a:latin typeface="Calibri"/>
                <a:cs typeface="Calibri"/>
              </a:rPr>
              <a:t>Majetková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nerovnosť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prvým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východiskom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spoločenskej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nerovnosti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329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Druhý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stupeň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fixovaný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vznik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štátu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75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Nerovnosť,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ktorá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narastá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medzi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ľudom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vladármi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prenáša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241300" marR="551815">
              <a:lnSpc>
                <a:spcPts val="2690"/>
              </a:lnSpc>
              <a:spcBef>
                <a:spcPts val="495"/>
              </a:spcBef>
            </a:pPr>
            <a:r>
              <a:rPr sz="2800" spc="-20" dirty="0">
                <a:latin typeface="Calibri"/>
                <a:cs typeface="Calibri"/>
              </a:rPr>
              <a:t>rýchlo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medzi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jednotlivcov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utvára</a:t>
            </a:r>
            <a:r>
              <a:rPr sz="2800" spc="-5" dirty="0">
                <a:latin typeface="Calibri"/>
                <a:cs typeface="Calibri"/>
              </a:rPr>
              <a:t> sa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tisícorakým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spôsobom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(DEM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226)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3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Calibri"/>
                <a:cs typeface="Calibri"/>
              </a:rPr>
              <a:t>Tretím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stupňom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premena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zákonnej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moci na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despotizmus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(despota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30"/>
              </a:lnSpc>
              <a:tabLst>
                <a:tab pos="3228340" algn="l"/>
              </a:tabLst>
            </a:pPr>
            <a:r>
              <a:rPr sz="2800" spc="-15" dirty="0">
                <a:latin typeface="Calibri"/>
                <a:cs typeface="Calibri"/>
              </a:rPr>
              <a:t>podmaňuje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zákony)	</a:t>
            </a:r>
            <a:r>
              <a:rPr sz="2800" spc="-50" dirty="0">
                <a:latin typeface="Calibri"/>
                <a:cs typeface="Calibri"/>
              </a:rPr>
              <a:t>-právo</a:t>
            </a:r>
            <a:r>
              <a:rPr sz="2800" spc="-20" dirty="0">
                <a:latin typeface="Calibri"/>
                <a:cs typeface="Calibri"/>
              </a:rPr>
              <a:t> ľudu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40" dirty="0">
                <a:latin typeface="Calibri"/>
                <a:cs typeface="Calibri"/>
              </a:rPr>
              <a:t>revoltu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73681"/>
            <a:ext cx="10142220" cy="3630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8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Príčina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nerovnosti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ekonomickom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postavení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obyvateľstva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5" dirty="0">
                <a:latin typeface="Calibri"/>
                <a:cs typeface="Calibri"/>
              </a:rPr>
              <a:t>vzájomnej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závislosti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Spôsobuje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deľba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práce,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závislosť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vývoja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civilizácie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(neskôr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5" dirty="0">
                <a:latin typeface="Calibri"/>
                <a:cs typeface="Calibri"/>
              </a:rPr>
              <a:t>Marx)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Zodpovednosť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spoločenskú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neslobodu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nesie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človek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sám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Prirodzený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stav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neidealizoval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(človek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stroj-ako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zviera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slobodnou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20" dirty="0">
                <a:latin typeface="Calibri"/>
                <a:cs typeface="Calibri"/>
              </a:rPr>
              <a:t>vôľou,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egoista)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70379"/>
            <a:ext cx="9502775" cy="4160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Nájsť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formu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združenia,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ktoré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chránilo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spoločnou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silou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osobu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majetok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každého,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,ale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každý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mohol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počúvať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</a:t>
            </a:r>
            <a:r>
              <a:rPr sz="2800" spc="-10" dirty="0">
                <a:latin typeface="Calibri"/>
                <a:cs typeface="Calibri"/>
              </a:rPr>
              <a:t> seba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(Spol.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zmluva</a:t>
            </a:r>
            <a:r>
              <a:rPr sz="2800" spc="-10" dirty="0">
                <a:latin typeface="Calibri"/>
                <a:cs typeface="Calibri"/>
              </a:rPr>
              <a:t> 1949,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22)</a:t>
            </a:r>
            <a:endParaRPr sz="2800">
              <a:latin typeface="Calibri"/>
              <a:cs typeface="Calibri"/>
            </a:endParaRPr>
          </a:p>
          <a:p>
            <a:pPr marL="241300" marR="800100" indent="-228600">
              <a:lnSpc>
                <a:spcPts val="3000"/>
              </a:lnSpc>
              <a:spcBef>
                <a:spcPts val="1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Spoločenská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zmluva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zjednotenie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vôli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volonté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générale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podriadená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individuálnym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vôľam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Dosahuje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všeobecný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zaujme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všetkých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strán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Občania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sme</a:t>
            </a:r>
            <a:r>
              <a:rPr sz="2800" spc="-5" dirty="0">
                <a:latin typeface="Calibri"/>
                <a:cs typeface="Calibri"/>
              </a:rPr>
              <a:t> 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máme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účasť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25" dirty="0">
                <a:latin typeface="Calibri"/>
                <a:cs typeface="Calibri"/>
              </a:rPr>
              <a:t>zvrchovanej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moci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Poddaní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dirty="0">
                <a:latin typeface="Calibri"/>
                <a:cs typeface="Calibri"/>
              </a:rPr>
              <a:t>ak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podrobení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zákonom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štátu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760" y="574039"/>
            <a:ext cx="6098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Spojenie</a:t>
            </a:r>
            <a:r>
              <a:rPr spc="-40" dirty="0"/>
              <a:t> </a:t>
            </a:r>
            <a:r>
              <a:rPr spc="-25" dirty="0"/>
              <a:t>ekonomiky</a:t>
            </a:r>
            <a:r>
              <a:rPr spc="-7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etiky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80108"/>
            <a:ext cx="7708900" cy="26060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Prostriedok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dosiahnutiu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nezávislosti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osudu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Nezávislosť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všetkého,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nemôžeme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mať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vplyv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Ideálom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agrárny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štát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Skeptický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postoj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technických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vymožeností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Odmietnutie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princípu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rastu,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konkurencie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9541" y="574039"/>
            <a:ext cx="1230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</a:t>
            </a:r>
            <a:r>
              <a:rPr spc="-20" dirty="0"/>
              <a:t>p</a:t>
            </a:r>
            <a:r>
              <a:rPr spc="-30" dirty="0"/>
              <a:t>l</a:t>
            </a:r>
            <a:r>
              <a:rPr spc="-25" dirty="0"/>
              <a:t>y</a:t>
            </a:r>
            <a:r>
              <a:rPr dirty="0"/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16786"/>
            <a:ext cx="649541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Éra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romantizmu: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goethe,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Schiller, </a:t>
            </a:r>
            <a:r>
              <a:rPr sz="2600" spc="-25" dirty="0">
                <a:latin typeface="Calibri"/>
                <a:cs typeface="Calibri"/>
              </a:rPr>
              <a:t>Byron,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Puškin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aj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65" dirty="0">
                <a:latin typeface="Calibri"/>
                <a:cs typeface="Calibri"/>
              </a:rPr>
              <a:t>T</a:t>
            </a:r>
            <a:r>
              <a:rPr sz="2600" spc="-4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l</a:t>
            </a:r>
            <a:r>
              <a:rPr sz="2600" spc="-60" dirty="0">
                <a:latin typeface="Calibri"/>
                <a:cs typeface="Calibri"/>
              </a:rPr>
              <a:t>st</a:t>
            </a:r>
            <a:r>
              <a:rPr sz="2600" spc="-4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j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st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j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ki</a:t>
            </a:r>
            <a:r>
              <a:rPr sz="2600" dirty="0">
                <a:latin typeface="Calibri"/>
                <a:cs typeface="Calibri"/>
              </a:rPr>
              <a:t>j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Vplyv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Marxa,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RAWLSA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Praotec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literárneho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sentimentalizmu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Hlavný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princíp: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súcit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Zástanca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priamej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demokracie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:Valach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Proti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pokroku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(Jonas)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2401" y="4697348"/>
            <a:ext cx="5801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Rousseau,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J.J.: Rozpravy.</a:t>
            </a:r>
            <a:r>
              <a:rPr sz="1800" dirty="0">
                <a:latin typeface="Calibri"/>
                <a:cs typeface="Calibri"/>
              </a:rPr>
              <a:t> Nakladatelství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Svoboda,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Praha,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1989.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Dejiny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etického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myslenia</a:t>
            </a:r>
            <a:r>
              <a:rPr sz="1800" dirty="0">
                <a:latin typeface="Calibri"/>
                <a:cs typeface="Calibri"/>
              </a:rPr>
              <a:t> 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Európe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Bratislava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2008.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Etický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slovník.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680108"/>
            <a:ext cx="7611109" cy="3095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Po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rokoch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spolužitia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ženba</a:t>
            </a:r>
            <a:r>
              <a:rPr lang="sk-SK" sz="2800" spc="-30" dirty="0">
                <a:latin typeface="Calibri"/>
                <a:cs typeface="Calibri"/>
              </a:rPr>
              <a:t> (už opäť kalvinista)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detí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nevychovával,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sirotince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1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om</a:t>
            </a:r>
            <a:r>
              <a:rPr sz="2800" spc="-50" dirty="0">
                <a:latin typeface="Calibri"/>
                <a:cs typeface="Calibri"/>
              </a:rPr>
              <a:t>á</a:t>
            </a:r>
            <a:r>
              <a:rPr sz="2800" spc="-110" dirty="0">
                <a:latin typeface="Calibri"/>
                <a:cs typeface="Calibri"/>
              </a:rPr>
              <a:t>n</a:t>
            </a:r>
            <a:r>
              <a:rPr sz="2800" spc="-26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7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Vyznania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(podobne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ako</a:t>
            </a:r>
            <a:r>
              <a:rPr sz="2800" spc="-25" dirty="0">
                <a:latin typeface="Calibri"/>
                <a:cs typeface="Calibri"/>
              </a:rPr>
              <a:t> Augustín)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sebaľútostné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Prechádzky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snívajúceho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samotára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smrti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10" dirty="0">
                <a:latin typeface="Calibri"/>
                <a:cs typeface="Calibri"/>
              </a:rPr>
              <a:t>1778)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635" y="1750567"/>
            <a:ext cx="9725025" cy="1374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279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Očarený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Plutarchom,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študoval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R.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Descartesa,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210" dirty="0">
                <a:latin typeface="Calibri"/>
                <a:cs typeface="Calibri"/>
              </a:rPr>
              <a:t>T.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Hobbesa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J.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Locka,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279"/>
              </a:lnSpc>
            </a:pPr>
            <a:r>
              <a:rPr sz="2800" spc="-130" dirty="0">
                <a:latin typeface="Calibri"/>
                <a:cs typeface="Calibri"/>
              </a:rPr>
              <a:t>G</a:t>
            </a:r>
            <a:r>
              <a:rPr sz="2800" spc="-315" dirty="0">
                <a:latin typeface="Calibri"/>
                <a:cs typeface="Calibri"/>
              </a:rPr>
              <a:t>.</a:t>
            </a:r>
            <a:r>
              <a:rPr sz="2800" spc="-409" dirty="0">
                <a:latin typeface="Calibri"/>
                <a:cs typeface="Calibri"/>
              </a:rPr>
              <a:t>W</a:t>
            </a:r>
            <a:r>
              <a:rPr sz="2800" spc="-125" dirty="0">
                <a:latin typeface="Calibri"/>
                <a:cs typeface="Calibri"/>
              </a:rPr>
              <a:t>.</a:t>
            </a:r>
            <a:r>
              <a:rPr sz="2800" spc="-39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Le</a:t>
            </a:r>
            <a:r>
              <a:rPr sz="2800" spc="-25" dirty="0">
                <a:latin typeface="Calibri"/>
                <a:cs typeface="Calibri"/>
              </a:rPr>
              <a:t>ibni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S</a:t>
            </a:r>
            <a:r>
              <a:rPr sz="2800" spc="-25" dirty="0" err="1">
                <a:latin typeface="Calibri"/>
                <a:cs typeface="Calibri"/>
              </a:rPr>
              <a:t>ha</a:t>
            </a:r>
            <a:r>
              <a:rPr sz="2800" spc="-20" dirty="0" err="1">
                <a:latin typeface="Calibri"/>
                <a:cs typeface="Calibri"/>
              </a:rPr>
              <a:t>f</a:t>
            </a:r>
            <a:r>
              <a:rPr sz="2800" spc="-45" dirty="0" err="1">
                <a:latin typeface="Calibri"/>
                <a:cs typeface="Calibri"/>
              </a:rPr>
              <a:t>t</a:t>
            </a:r>
            <a:r>
              <a:rPr sz="2800" spc="-20" dirty="0" err="1">
                <a:latin typeface="Calibri"/>
                <a:cs typeface="Calibri"/>
              </a:rPr>
              <a:t>es</a:t>
            </a:r>
            <a:r>
              <a:rPr sz="2800" spc="-25" dirty="0" err="1">
                <a:latin typeface="Calibri"/>
                <a:cs typeface="Calibri"/>
              </a:rPr>
              <a:t>bu</a:t>
            </a:r>
            <a:r>
              <a:rPr sz="2800" spc="-5" dirty="0" err="1">
                <a:latin typeface="Calibri"/>
                <a:cs typeface="Calibri"/>
              </a:rPr>
              <a:t>r</a:t>
            </a:r>
            <a:r>
              <a:rPr sz="2800" spc="-30" dirty="0" err="1">
                <a:latin typeface="Calibri"/>
                <a:cs typeface="Calibri"/>
              </a:rPr>
              <a:t>y</a:t>
            </a:r>
            <a:r>
              <a:rPr sz="2800" spc="-25" dirty="0" err="1">
                <a:latin typeface="Calibri"/>
                <a:cs typeface="Calibri"/>
              </a:rPr>
              <a:t>h</a:t>
            </a:r>
            <a:r>
              <a:rPr sz="2800" spc="-5" dirty="0" err="1">
                <a:latin typeface="Calibri"/>
                <a:cs typeface="Calibri"/>
              </a:rPr>
              <a:t>o</a:t>
            </a:r>
            <a:r>
              <a:rPr lang="sk-SK" sz="2800" spc="-5" dirty="0">
                <a:latin typeface="Calibri"/>
                <a:cs typeface="Calibri"/>
              </a:rPr>
              <a:t>, </a:t>
            </a:r>
            <a:r>
              <a:rPr lang="sk-SK" sz="2800" b="1" spc="-5" dirty="0">
                <a:latin typeface="Calibri"/>
                <a:cs typeface="Calibri"/>
              </a:rPr>
              <a:t>D. </a:t>
            </a:r>
            <a:r>
              <a:rPr lang="sk-SK" sz="2800" b="1" spc="-5" dirty="0" err="1">
                <a:latin typeface="Calibri"/>
                <a:cs typeface="Calibri"/>
              </a:rPr>
              <a:t>Huma</a:t>
            </a:r>
            <a:endParaRPr sz="2800" b="1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Skúmanie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človeka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ako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prírodnej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bytosti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nedostatočne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preskúmané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0821" y="574039"/>
            <a:ext cx="3599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Občan</a:t>
            </a:r>
            <a:r>
              <a:rPr spc="-110" dirty="0"/>
              <a:t> </a:t>
            </a:r>
            <a:r>
              <a:rPr spc="-15" dirty="0"/>
              <a:t>ženevský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16786"/>
            <a:ext cx="10224135" cy="4944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podnet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Akadémie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Dijone: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lang="sk-SK" sz="2600" spc="-40" dirty="0">
                <a:latin typeface="Calibri"/>
                <a:cs typeface="Calibri"/>
              </a:rPr>
              <a:t>Prispel pokrok vied a umenia k zlepšeniu mravov? </a:t>
            </a: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k-SK" sz="2600" spc="-40" dirty="0">
                <a:latin typeface="Calibri"/>
                <a:cs typeface="Calibri"/>
              </a:rPr>
              <a:t>Odpoveď JJR: </a:t>
            </a:r>
            <a:r>
              <a:rPr sz="2600" spc="-60" dirty="0" err="1">
                <a:latin typeface="Calibri"/>
                <a:cs typeface="Calibri"/>
              </a:rPr>
              <a:t>Rozprava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vedách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umení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(1755)</a:t>
            </a:r>
            <a:r>
              <a:rPr lang="sk-SK" sz="2600" spc="-10" dirty="0">
                <a:latin typeface="Calibri"/>
                <a:cs typeface="Calibri"/>
              </a:rPr>
              <a:t> – </a:t>
            </a:r>
            <a:r>
              <a:rPr lang="sk-SK" sz="2600" b="1" spc="-10" dirty="0">
                <a:latin typeface="Calibri"/>
                <a:cs typeface="Calibri"/>
              </a:rPr>
              <a:t>NIE, neprispeli</a:t>
            </a:r>
            <a:endParaRPr sz="2600" b="1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60" dirty="0">
                <a:latin typeface="Calibri"/>
                <a:cs typeface="Calibri"/>
              </a:rPr>
              <a:t>Rozprava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pôvode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príčinách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nerovnosti </a:t>
            </a:r>
            <a:r>
              <a:rPr sz="2600" dirty="0">
                <a:latin typeface="Calibri"/>
                <a:cs typeface="Calibri"/>
              </a:rPr>
              <a:t>medzi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ľuďmi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(1755)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Listy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morálke </a:t>
            </a:r>
            <a:r>
              <a:rPr sz="2600" spc="-5" dirty="0">
                <a:latin typeface="Calibri"/>
                <a:cs typeface="Calibri"/>
              </a:rPr>
              <a:t>(1757-8)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Romány: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Nová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Heloise;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Júlia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(1761)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650" dirty="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Spoločenská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zmluva </a:t>
            </a:r>
            <a:r>
              <a:rPr sz="2600" spc="-10" dirty="0">
                <a:latin typeface="Calibri"/>
                <a:cs typeface="Calibri"/>
              </a:rPr>
              <a:t>(1762)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(aplikácie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náčrte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Korziku,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úvahy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ústave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</a:p>
          <a:p>
            <a:pPr marL="241300">
              <a:lnSpc>
                <a:spcPts val="2650"/>
              </a:lnSpc>
            </a:pPr>
            <a:r>
              <a:rPr sz="2600" spc="-25" dirty="0">
                <a:latin typeface="Calibri"/>
                <a:cs typeface="Calibri"/>
              </a:rPr>
              <a:t>Poľsku)</a:t>
            </a:r>
            <a:endParaRPr sz="2600" dirty="0">
              <a:latin typeface="Calibri"/>
              <a:cs typeface="Calibri"/>
            </a:endParaRPr>
          </a:p>
          <a:p>
            <a:pPr marL="241300" marR="6946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Emil </a:t>
            </a:r>
            <a:r>
              <a:rPr sz="2600" dirty="0">
                <a:latin typeface="Calibri"/>
                <a:cs typeface="Calibri"/>
              </a:rPr>
              <a:t>alebo o </a:t>
            </a:r>
            <a:r>
              <a:rPr sz="2600" spc="-20" dirty="0">
                <a:latin typeface="Calibri"/>
                <a:cs typeface="Calibri"/>
              </a:rPr>
              <a:t>výchove </a:t>
            </a:r>
            <a:r>
              <a:rPr sz="2600" spc="-5" dirty="0">
                <a:latin typeface="Calibri"/>
                <a:cs typeface="Calibri"/>
              </a:rPr>
              <a:t>(1762)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30" dirty="0">
                <a:latin typeface="Calibri"/>
                <a:cs typeface="Calibri"/>
              </a:rPr>
              <a:t>zakázané </a:t>
            </a:r>
            <a:r>
              <a:rPr sz="2600" spc="-20" dirty="0">
                <a:latin typeface="Calibri"/>
                <a:cs typeface="Calibri"/>
              </a:rPr>
              <a:t>dielo, </a:t>
            </a:r>
            <a:r>
              <a:rPr sz="2600" spc="-45" dirty="0">
                <a:latin typeface="Calibri"/>
                <a:cs typeface="Calibri"/>
              </a:rPr>
              <a:t>rozchod 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20" dirty="0">
                <a:latin typeface="Calibri"/>
                <a:cs typeface="Calibri"/>
              </a:rPr>
              <a:t>osvietencami,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zatýkač, </a:t>
            </a:r>
            <a:r>
              <a:rPr sz="2600" spc="-15" dirty="0">
                <a:latin typeface="Calibri"/>
                <a:cs typeface="Calibri"/>
              </a:rPr>
              <a:t>útek </a:t>
            </a:r>
            <a:r>
              <a:rPr sz="2600" dirty="0">
                <a:latin typeface="Calibri"/>
                <a:cs typeface="Calibri"/>
              </a:rPr>
              <a:t>z </a:t>
            </a:r>
            <a:r>
              <a:rPr sz="2600" spc="-25" dirty="0">
                <a:latin typeface="Calibri"/>
                <a:cs typeface="Calibri"/>
              </a:rPr>
              <a:t>Francúzska </a:t>
            </a:r>
            <a:r>
              <a:rPr sz="2600" spc="-5" dirty="0">
                <a:latin typeface="Calibri"/>
                <a:cs typeface="Calibri"/>
              </a:rPr>
              <a:t>(v Anglicku </a:t>
            </a:r>
            <a:r>
              <a:rPr sz="2600" spc="-20" dirty="0">
                <a:latin typeface="Calibri"/>
                <a:cs typeface="Calibri"/>
              </a:rPr>
              <a:t>spolupráca </a:t>
            </a:r>
            <a:r>
              <a:rPr sz="2600" dirty="0">
                <a:latin typeface="Calibri"/>
                <a:cs typeface="Calibri"/>
              </a:rPr>
              <a:t>s </a:t>
            </a:r>
            <a:r>
              <a:rPr sz="2600" spc="-45" dirty="0">
                <a:latin typeface="Calibri"/>
                <a:cs typeface="Calibri"/>
              </a:rPr>
              <a:t>D. </a:t>
            </a:r>
            <a:r>
              <a:rPr sz="2600" spc="-5" dirty="0">
                <a:latin typeface="Calibri"/>
                <a:cs typeface="Calibri"/>
              </a:rPr>
              <a:t>Humom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parazitoval?)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085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Listy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písané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 </a:t>
            </a:r>
            <a:r>
              <a:rPr sz="2600" spc="-5" dirty="0">
                <a:latin typeface="Calibri"/>
                <a:cs typeface="Calibri"/>
              </a:rPr>
              <a:t>hôr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(obhajoba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slobody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presvedčenia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vyznania)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spálené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731A7-16C5-48EC-BD99-7DCE17CD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9" y="685800"/>
            <a:ext cx="6172200" cy="696594"/>
          </a:xfrm>
        </p:spPr>
        <p:txBody>
          <a:bodyPr/>
          <a:lstStyle/>
          <a:p>
            <a:pPr algn="ctr"/>
            <a:r>
              <a:rPr lang="sk-SK" dirty="0" err="1"/>
              <a:t>Přínos</a:t>
            </a:r>
            <a:r>
              <a:rPr lang="sk-SK" dirty="0"/>
              <a:t> </a:t>
            </a:r>
            <a:r>
              <a:rPr lang="sk-SK" dirty="0" err="1"/>
              <a:t>umění</a:t>
            </a:r>
            <a:r>
              <a:rPr lang="sk-SK" dirty="0"/>
              <a:t>?!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081C6-7695-48D1-A3CB-2E4F7776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24000"/>
            <a:ext cx="10358729" cy="4431983"/>
          </a:xfrm>
        </p:spPr>
        <p:txBody>
          <a:bodyPr/>
          <a:lstStyle/>
          <a:p>
            <a:r>
              <a:rPr lang="cs-CZ" sz="3200" dirty="0"/>
              <a:t>Literatura a umění: vštěpují lidem lásku k vlastnímu otroctví</a:t>
            </a:r>
          </a:p>
          <a:p>
            <a:r>
              <a:rPr lang="cs-CZ" sz="3200" dirty="0"/>
              <a:t>vytvářejí z nich „civilizované národy“</a:t>
            </a:r>
          </a:p>
          <a:p>
            <a:r>
              <a:rPr lang="cs-CZ" sz="3200" dirty="0"/>
              <a:t> Potřeba vztyčila trůny, vědy a umění ji upevnily</a:t>
            </a:r>
          </a:p>
          <a:p>
            <a:endParaRPr lang="cs-CZ" sz="3200" dirty="0"/>
          </a:p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krásné - kdyby se ve vnějším chování pokaždé odráželo rozpoložení srdce…</a:t>
            </a:r>
          </a:p>
          <a:p>
            <a:r>
              <a:rPr lang="cs-CZ" sz="3200" dirty="0"/>
              <a:t>Jednoduchost a chudoba: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....Jak bychom mohli ujařmit lidi, kteří nic nepotřebují? </a:t>
            </a:r>
          </a:p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5806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A2EB0-E6C6-4A50-95E2-CACC17E7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74039"/>
            <a:ext cx="8382000" cy="2708434"/>
          </a:xfrm>
        </p:spPr>
        <p:txBody>
          <a:bodyPr/>
          <a:lstStyle/>
          <a:p>
            <a:r>
              <a:rPr lang="sk-SK" dirty="0" err="1"/>
              <a:t>Farizejství</a:t>
            </a:r>
            <a:r>
              <a:rPr lang="sk-SK" dirty="0"/>
              <a:t> </a:t>
            </a:r>
            <a:r>
              <a:rPr lang="sk-SK" dirty="0" err="1"/>
              <a:t>zdvořilosti</a:t>
            </a:r>
            <a:r>
              <a:rPr lang="sk-SK" dirty="0"/>
              <a:t> a autenticita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4E938-A378-4B55-8CA7-D217B1C20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4431983"/>
          </a:xfrm>
        </p:spPr>
        <p:txBody>
          <a:bodyPr/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Neustále se podřizujeme zvyklostem, nikdy vlastní hlavě!</a:t>
            </a:r>
          </a:p>
          <a:p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Neodvažujeme se být sami sebou (jevit tím, čím jsme, a pod takovým ustavičným nátlakem učiní lidé, tvořící stádo)</a:t>
            </a:r>
          </a:p>
          <a:p>
            <a:endParaRPr lang="cs-CZ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závojem zdvořilosti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 podezření, nedůvěra, obavy,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chlad, rezervovanost, nenávist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zrada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aše duše se kazily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úměrně  s pokrokem  věd a umění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904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8EA64-6A82-4F5A-BBE6-4241668F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74039"/>
            <a:ext cx="6934200" cy="677108"/>
          </a:xfrm>
        </p:spPr>
        <p:txBody>
          <a:bodyPr/>
          <a:lstStyle/>
          <a:p>
            <a:r>
              <a:rPr lang="sk-SK" dirty="0"/>
              <a:t>Sokrates </a:t>
            </a:r>
            <a:r>
              <a:rPr lang="sk-SK" dirty="0" err="1"/>
              <a:t>chválí</a:t>
            </a:r>
            <a:r>
              <a:rPr lang="sk-SK" dirty="0"/>
              <a:t> </a:t>
            </a:r>
            <a:r>
              <a:rPr lang="sk-SK" dirty="0" err="1"/>
              <a:t>neznalost</a:t>
            </a:r>
            <a:r>
              <a:rPr lang="sk-SK" dirty="0"/>
              <a:t>!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EB948B-E792-4ECE-A478-FE443F74F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59093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by pohrdal našimi prázdnými vědami, spoustou knih z každé strany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jediný návod - vzpomínka na vlastní cnost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ťastné národy neznají  slovo neřest – lepší než „civilizace“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nejosvícenější práce našich vědců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k jen malému užitku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podružní spisovatelé a leniví literáti - </a:t>
            </a:r>
            <a:r>
              <a:rPr lang="cs-CZ" sz="3200" dirty="0" err="1"/>
              <a:t>zbůhzdarma</a:t>
            </a:r>
            <a:r>
              <a:rPr lang="cs-CZ" sz="3200" dirty="0"/>
              <a:t> uhryzávají ze substance státu....šíří zhoubné paradoxy, ... podkopávají základy víry a ničí cnost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zničili a zohavili vše, co je člověku svaté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pěstování věd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škodí bojovým kvalitám i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morálním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168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D7CFF-600F-445E-9106-2C7AA6F9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Školy škodí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2087BB-8AEC-4D28-B73D-387FFC0B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635" y="1716786"/>
            <a:ext cx="10358729" cy="3939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nesmyslná výchova zdobí ducha a kazí úsudek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n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erozpoznají pravdu od omylu - ale lichými argumenty ji zatemňují druhým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odměny udělujeme krasoduchům  -  cnost zůstává bez pocty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Verulamové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Descartesové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Newtonové – neměli učitele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hledat štěstí v cizí mínění, můžeme-li je nalézt sami v sobě? </a:t>
            </a:r>
            <a:endParaRPr lang="cs-CZ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967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1721</Words>
  <Application>Microsoft Office PowerPoint</Application>
  <PresentationFormat>Širokoúhlá obrazovka</PresentationFormat>
  <Paragraphs>189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Jean Jacques Rousseau Netypický príklad osvietenectva</vt:lpstr>
      <vt:lpstr>1712-1778</vt:lpstr>
      <vt:lpstr>Prezentace aplikace PowerPoint</vt:lpstr>
      <vt:lpstr>Prezentace aplikace PowerPoint</vt:lpstr>
      <vt:lpstr>Občan ženevský</vt:lpstr>
      <vt:lpstr>Přínos umění?!</vt:lpstr>
      <vt:lpstr>Farizejství zdvořilosti a autenticita</vt:lpstr>
      <vt:lpstr>Sokrates chválí neznalost!</vt:lpstr>
      <vt:lpstr>Školy škodí</vt:lpstr>
      <vt:lpstr>Prirodzený človek?</vt:lpstr>
      <vt:lpstr>Ľudská prirodzenosť</vt:lpstr>
      <vt:lpstr>Prezentace aplikace PowerPoint</vt:lpstr>
      <vt:lpstr>Prezentace aplikace PowerPoint</vt:lpstr>
      <vt:lpstr>Prezentace aplikace PowerPoint</vt:lpstr>
      <vt:lpstr>Osvícenství: věk rozumu?</vt:lpstr>
      <vt:lpstr>Prirodzený človek - sám sebe všetkým</vt:lpstr>
      <vt:lpstr>Prezentace aplikace PowerPoint</vt:lpstr>
      <vt:lpstr>Prezentace aplikace PowerPoint</vt:lpstr>
      <vt:lpstr>Osvietenský deizmus u Rousseau-a</vt:lpstr>
      <vt:lpstr>Prezentace aplikace PowerPoint</vt:lpstr>
      <vt:lpstr>Sociálne zlo</vt:lpstr>
      <vt:lpstr>Dva druhy nerovnosti</vt:lpstr>
      <vt:lpstr>Prezentace aplikace PowerPoint</vt:lpstr>
      <vt:lpstr>Prezentace aplikace PowerPoint</vt:lpstr>
      <vt:lpstr>Spojenie ekonomiky a etiky</vt:lpstr>
      <vt:lpstr>Vplyv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Jacques Rousseau</dc:title>
  <dc:creator>Slavo</dc:creator>
  <cp:lastModifiedBy>Slavomír Lesňák</cp:lastModifiedBy>
  <cp:revision>1</cp:revision>
  <dcterms:created xsi:type="dcterms:W3CDTF">2022-05-02T10:55:40Z</dcterms:created>
  <dcterms:modified xsi:type="dcterms:W3CDTF">2022-05-02T13:14:33Z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2021-05-13T00:00:00Z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2022-05-02T00:00:00Z</vt:filetime>
  </property>
</Properties>
</file>