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80" r:id="rId3"/>
    <p:sldId id="281" r:id="rId4"/>
    <p:sldId id="282" r:id="rId5"/>
    <p:sldId id="318" r:id="rId6"/>
    <p:sldId id="312" r:id="rId7"/>
    <p:sldId id="283" r:id="rId8"/>
    <p:sldId id="285" r:id="rId9"/>
    <p:sldId id="286" r:id="rId10"/>
    <p:sldId id="287" r:id="rId11"/>
    <p:sldId id="284" r:id="rId12"/>
    <p:sldId id="288" r:id="rId13"/>
    <p:sldId id="290" r:id="rId14"/>
    <p:sldId id="289" r:id="rId15"/>
    <p:sldId id="291" r:id="rId16"/>
    <p:sldId id="311" r:id="rId17"/>
    <p:sldId id="292" r:id="rId18"/>
    <p:sldId id="298" r:id="rId19"/>
    <p:sldId id="299" r:id="rId20"/>
    <p:sldId id="300" r:id="rId21"/>
    <p:sldId id="310" r:id="rId22"/>
    <p:sldId id="293" r:id="rId23"/>
    <p:sldId id="301" r:id="rId24"/>
    <p:sldId id="302" r:id="rId25"/>
    <p:sldId id="303" r:id="rId26"/>
    <p:sldId id="307" r:id="rId27"/>
    <p:sldId id="294" r:id="rId28"/>
    <p:sldId id="304" r:id="rId29"/>
    <p:sldId id="308" r:id="rId30"/>
    <p:sldId id="295" r:id="rId31"/>
    <p:sldId id="305" r:id="rId32"/>
    <p:sldId id="306" r:id="rId33"/>
    <p:sldId id="309" r:id="rId34"/>
    <p:sldId id="296" r:id="rId35"/>
    <p:sldId id="313" r:id="rId36"/>
    <p:sldId id="297" r:id="rId37"/>
    <p:sldId id="314" r:id="rId38"/>
    <p:sldId id="315" r:id="rId39"/>
    <p:sldId id="316" r:id="rId40"/>
    <p:sldId id="317" r:id="rId41"/>
    <p:sldId id="279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9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Charakteristika právnických povolání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2022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11.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CC6872-3D5B-4B03-81DC-C6502A98ED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70D78A-A1F8-44B0-B0D1-FC27AA60B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E54D45-3BE0-4E9C-A10E-F5F4CE24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Nezávislost soudců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3B68B-F823-4109-A44A-906ABBF76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702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rozhoduje jen na základě zákona a mezinárodních smluv, které jsou součástí českého právního řádu</a:t>
            </a:r>
          </a:p>
          <a:p>
            <a:r>
              <a:rPr lang="cs-CZ" sz="2400" dirty="0"/>
              <a:t>rozhodnutí soudu přezkoumává soud</a:t>
            </a:r>
          </a:p>
          <a:p>
            <a:r>
              <a:rPr lang="cs-CZ" sz="2400" dirty="0"/>
              <a:t>nestrannost</a:t>
            </a:r>
          </a:p>
          <a:p>
            <a:pPr lvl="1"/>
            <a:r>
              <a:rPr lang="cs-CZ" dirty="0"/>
              <a:t>k tomu má sloužit i výše platu a také neslučitelnost funkcí</a:t>
            </a:r>
          </a:p>
          <a:p>
            <a:r>
              <a:rPr lang="cs-CZ" sz="2400" dirty="0"/>
              <a:t>realita?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C29FE0A9-8FFA-413B-8D15-2C58C3E4BB58}"/>
              </a:ext>
            </a:extLst>
          </p:cNvPr>
          <p:cNvSpPr txBox="1">
            <a:spLocks/>
          </p:cNvSpPr>
          <p:nvPr/>
        </p:nvSpPr>
        <p:spPr>
          <a:xfrm>
            <a:off x="720000" y="4496499"/>
            <a:ext cx="10753200" cy="5117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zachování důstojnosti soudcovské funkce i mimo „pracovní dobu“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C2F5CD4-CAA8-422D-A914-E32CA17C3926}"/>
              </a:ext>
            </a:extLst>
          </p:cNvPr>
          <p:cNvSpPr txBox="1"/>
          <p:nvPr/>
        </p:nvSpPr>
        <p:spPr>
          <a:xfrm>
            <a:off x="719999" y="5289123"/>
            <a:ext cx="1075319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doplnění: mlčenlivost, a to i po zániku funkce soudce (výjimky) 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6919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3CD1BB-BB0A-4444-A52B-DC7B6667A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56154A-AC97-4821-8383-E64BED8E3A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61564D-C9DD-45AA-A210-B722B0D0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 – plat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43B82B-8D37-4DE6-92EC-F1A4B2437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753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pro rok 2022 je základ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100872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mělo být 106 986 Kč, ale došlo ke zmrazení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snahy soudců o vyšší plat (nezmrazení) přerušila ukrajinsko-ruská válka</a:t>
            </a:r>
          </a:p>
          <a:p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odvíjí se od pozice, soudu a délky praxe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okresního soudu do 5 let započtené doby – 88 800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okresního soudu s 6 lety započtené doby – 101 900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okresního soudu s 30 lety započtené doby – 152 400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krajského soudu do 5 let započtené doby – 96 900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krajského soudu s 30 lety započtené doby – 168 500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soudce Nejvyššího soudu – 185 700 Kč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předseda Nejvyššího soudu – 252 200 Kč</a:t>
            </a: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  <p:pic>
        <p:nvPicPr>
          <p:cNvPr id="3078" name="Picture 6" descr="Co musíte ráno vědět (16. prosince) – Investiční web">
            <a:extLst>
              <a:ext uri="{FF2B5EF4-FFF2-40B4-BE49-F238E27FC236}">
                <a16:creationId xmlns:a16="http://schemas.microsoft.com/office/drawing/2014/main" id="{4A4FA77A-D3D7-4D17-A770-2058413D9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38" y="147975"/>
            <a:ext cx="3513462" cy="233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691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BF8EB1-02B8-4B84-A109-29E2B2AC67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98FCD-A7FD-4DEC-8162-C8ECB8ED9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690C44-B225-4BDA-982B-84FCA6AE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 – doplnění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40541-D6B6-44B6-A154-9F315F651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227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u státnic využijte vše, co již znáte</a:t>
            </a:r>
          </a:p>
          <a:p>
            <a:pPr lvl="1"/>
            <a:r>
              <a:rPr lang="cs-CZ" dirty="0"/>
              <a:t>soudci civilních soudů, trestních soudů, správních soudů, Ústavního soudu</a:t>
            </a:r>
          </a:p>
          <a:p>
            <a:pPr lvl="1"/>
            <a:r>
              <a:rPr lang="cs-CZ" dirty="0"/>
              <a:t>jak rozhodují (rozsudek, usnesení)</a:t>
            </a:r>
          </a:p>
          <a:p>
            <a:pPr lvl="1"/>
            <a:r>
              <a:rPr lang="cs-CZ" dirty="0"/>
              <a:t>kdo to je samosoudce, co to je senát</a:t>
            </a:r>
          </a:p>
          <a:p>
            <a:pPr lvl="1"/>
            <a:r>
              <a:rPr lang="cs-CZ" dirty="0"/>
              <a:t>atd. </a:t>
            </a:r>
          </a:p>
        </p:txBody>
      </p:sp>
      <p:pic>
        <p:nvPicPr>
          <p:cNvPr id="4098" name="Picture 2" descr="Hot tip seal stock vector. Illustration of creative - 119299030">
            <a:extLst>
              <a:ext uri="{FF2B5EF4-FFF2-40B4-BE49-F238E27FC236}">
                <a16:creationId xmlns:a16="http://schemas.microsoft.com/office/drawing/2014/main" id="{8A630824-8807-44B1-A4A6-05639C5BF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2813288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799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8F9E7B-FA69-4E41-9732-6B6D5CBAE6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27873E-1D70-49FB-9090-1B6F150051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D32389-2FEF-4EA6-AE96-948627D11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Asistent soudce vs. justiční kandidát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761780-E3E6-4157-B530-404D461EC30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justiční kandidát = do r. 2021 justiční čekatel</a:t>
            </a:r>
          </a:p>
          <a:p>
            <a:pPr lvl="1"/>
            <a:r>
              <a:rPr lang="cs-CZ" dirty="0"/>
              <a:t>probíhají výběrová řízení (vyhlašuje předseda krajského soudu se souhlasem ministerstva) – písemná, ústní zkouška a psychologické vyšetření </a:t>
            </a:r>
          </a:p>
          <a:p>
            <a:pPr lvl="1"/>
            <a:r>
              <a:rPr lang="cs-CZ" dirty="0"/>
              <a:t>velmi málo míst</a:t>
            </a:r>
          </a:p>
          <a:p>
            <a:pPr lvl="1"/>
            <a:r>
              <a:rPr lang="cs-CZ" dirty="0"/>
              <a:t>„větší jistota“, že se stane soudcem </a:t>
            </a:r>
          </a:p>
          <a:p>
            <a:pPr lvl="1"/>
            <a:r>
              <a:rPr lang="cs-CZ" dirty="0"/>
              <a:t>stejné podmínky jako pro soudce s výjimkou věku</a:t>
            </a:r>
          </a:p>
          <a:p>
            <a:r>
              <a:rPr lang="cs-CZ" sz="2400" dirty="0"/>
              <a:t>asistent soudce</a:t>
            </a:r>
          </a:p>
          <a:p>
            <a:pPr lvl="1"/>
            <a:r>
              <a:rPr lang="cs-CZ" dirty="0"/>
              <a:t>asistuje soudci – dělá rešerše, právní analýzu, připravuje jednání atd. </a:t>
            </a:r>
          </a:p>
          <a:p>
            <a:pPr lvl="1"/>
            <a:r>
              <a:rPr lang="cs-CZ" dirty="0"/>
              <a:t>výběrové řízení si dělá každý soud sám</a:t>
            </a:r>
          </a:p>
          <a:p>
            <a:pPr lvl="1"/>
            <a:r>
              <a:rPr lang="cs-CZ" dirty="0"/>
              <a:t>poměrně častá volná pracovní pozice</a:t>
            </a:r>
          </a:p>
          <a:p>
            <a:pPr lvl="1"/>
            <a:r>
              <a:rPr lang="cs-CZ" dirty="0"/>
              <a:t>„menší jistota“, že se stane soudcem</a:t>
            </a:r>
          </a:p>
          <a:p>
            <a:pPr lvl="1"/>
            <a:r>
              <a:rPr lang="cs-CZ" dirty="0"/>
              <a:t>plat jako vyšší justiční úředník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54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3CD448-9F43-4E6D-892B-8CF5EBA3FF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FDAA80-1AF1-4476-989D-94D61F612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EB65C4-716C-483C-893A-7FC9232BD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Vyšší justiční úředník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70815B-5ABB-412C-8343-DA0728B5C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8"/>
            <a:ext cx="10753200" cy="459821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souhrnné označení pro vyššího úředníka u soudu a státního zastupitelství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zákon o vyšších </a:t>
            </a:r>
            <a:r>
              <a:rPr lang="cs-CZ" sz="2000" b="1" dirty="0">
                <a:solidFill>
                  <a:schemeClr val="tx2"/>
                </a:solidFill>
              </a:rPr>
              <a:t>soudních</a:t>
            </a:r>
            <a:r>
              <a:rPr lang="cs-CZ" sz="2000" dirty="0">
                <a:solidFill>
                  <a:schemeClr val="tx2"/>
                </a:solidFill>
              </a:rPr>
              <a:t> úřednících a vyšších úřednících </a:t>
            </a:r>
            <a:r>
              <a:rPr lang="cs-CZ" sz="2000" b="1" dirty="0">
                <a:solidFill>
                  <a:schemeClr val="tx2"/>
                </a:solidFill>
              </a:rPr>
              <a:t>státního zastupitelství</a:t>
            </a:r>
          </a:p>
          <a:p>
            <a:pPr lvl="1"/>
            <a:r>
              <a:rPr lang="cs-CZ" dirty="0"/>
              <a:t>zákon svěřuje úkony, které může provádět („namísto“ soudce)</a:t>
            </a:r>
          </a:p>
          <a:p>
            <a:pPr lvl="1"/>
            <a:r>
              <a:rPr lang="cs-CZ" dirty="0"/>
              <a:t>nemůže ale vést jednání ve věci samé a nemůže rozhodovat formou rozsudku</a:t>
            </a:r>
          </a:p>
          <a:p>
            <a:pPr lvl="1"/>
            <a:r>
              <a:rPr lang="cs-CZ" dirty="0"/>
              <a:t>například vydání platebního rozkazu</a:t>
            </a:r>
          </a:p>
          <a:p>
            <a:r>
              <a:rPr lang="cs-CZ" sz="2000" dirty="0">
                <a:solidFill>
                  <a:schemeClr val="tx2"/>
                </a:solidFill>
              </a:rPr>
              <a:t>kdo jím může být?</a:t>
            </a:r>
          </a:p>
          <a:p>
            <a:pPr lvl="1"/>
            <a:r>
              <a:rPr lang="cs-CZ" dirty="0"/>
              <a:t>občan ČR</a:t>
            </a:r>
          </a:p>
          <a:p>
            <a:pPr lvl="1"/>
            <a:r>
              <a:rPr lang="cs-CZ" dirty="0"/>
              <a:t>bezúhonnost</a:t>
            </a:r>
          </a:p>
          <a:p>
            <a:pPr lvl="1"/>
            <a:r>
              <a:rPr lang="cs-CZ" dirty="0"/>
              <a:t>úspěšné ukončení studia vyššího soudního úředníka (vyššího úředníka státního zastupitelství) – poslední podmínku lze nahradit bakalářským studiem na právnické fakultě (specializované obory) nebo samozřejmě pětiletým Mgr. studiem </a:t>
            </a:r>
          </a:p>
          <a:p>
            <a:r>
              <a:rPr lang="cs-CZ" sz="2000" dirty="0"/>
              <a:t>plat – dle tabulky – 12. třída </a:t>
            </a:r>
          </a:p>
          <a:p>
            <a:pPr lvl="1"/>
            <a:r>
              <a:rPr lang="cs-CZ" dirty="0"/>
              <a:t>bez praxe 24 770 Kč, s 32 lety praxe 36 470 Kč </a:t>
            </a:r>
          </a:p>
        </p:txBody>
      </p:sp>
    </p:spTree>
    <p:extLst>
      <p:ext uri="{BB962C8B-B14F-4D97-AF65-F5344CB8AC3E}">
        <p14:creationId xmlns:p14="http://schemas.microsoft.com/office/powerpoint/2010/main" val="3133037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CBBD1-2E59-458F-9A43-D0C4DDCE52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ADC255-945F-421D-A54E-CF17FDAA3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04016-6F3C-4A03-B804-D8A7D261F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soudce – rozdíly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BC65E-17C1-492C-8BC3-EA4E560A5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988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minimální věk 40 let + 10 let praxe v právnické profesi (ne nutně soudce)</a:t>
            </a:r>
          </a:p>
          <a:p>
            <a:r>
              <a:rPr lang="cs-CZ" sz="2400" dirty="0"/>
              <a:t>jmenuje prezident republiky se souhlasem Senátu</a:t>
            </a:r>
          </a:p>
          <a:p>
            <a:r>
              <a:rPr lang="cs-CZ" sz="2400" dirty="0"/>
              <a:t>jmenováni na 10 let, opakování možné</a:t>
            </a:r>
          </a:p>
        </p:txBody>
      </p:sp>
      <p:pic>
        <p:nvPicPr>
          <p:cNvPr id="5122" name="Picture 2" descr="Pavel Rychetský - GEN | Česká televize">
            <a:extLst>
              <a:ext uri="{FF2B5EF4-FFF2-40B4-BE49-F238E27FC236}">
                <a16:creationId xmlns:a16="http://schemas.microsoft.com/office/drawing/2014/main" id="{3DCAB46A-692B-4A88-8E57-90A3D7E0A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095" y="3600186"/>
            <a:ext cx="4081809" cy="22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864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9585DF-5D46-429B-8EDF-56090E7A63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D4EFD2-BEE0-4DB7-8A91-8B522A2947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9B9689E-084D-4473-BB6B-FAEE9152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Státní zástupce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9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4F60C5-EF6F-45A3-84C2-C333B529D0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502E68-8730-4633-8E06-6EDD38E09B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47A17C-CA4E-4C41-BEA8-8013A50F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zástupce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89AC7-3373-4F9C-B367-E97A3D4A2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551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zákon o státním zastupitelství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kdo může být státní zástupce v ČR?</a:t>
            </a:r>
          </a:p>
          <a:p>
            <a:pPr lvl="1"/>
            <a:r>
              <a:rPr lang="cs-CZ" dirty="0"/>
              <a:t>státní občan ČR</a:t>
            </a:r>
          </a:p>
          <a:p>
            <a:pPr lvl="1"/>
            <a:r>
              <a:rPr lang="cs-CZ" dirty="0"/>
              <a:t>svéprávný a bezúhonný</a:t>
            </a:r>
          </a:p>
          <a:p>
            <a:pPr lvl="1"/>
            <a:r>
              <a:rPr lang="cs-CZ" dirty="0"/>
              <a:t>25 let ke dni jmenování (prakticky ale nelze tak brzy kvůli 5 let studia + 3 roky praxe)</a:t>
            </a:r>
          </a:p>
          <a:p>
            <a:pPr lvl="1"/>
            <a:r>
              <a:rPr lang="cs-CZ" dirty="0"/>
              <a:t>VŠ právní vzdělání Mgr. studium v ČR</a:t>
            </a:r>
          </a:p>
          <a:p>
            <a:pPr lvl="1"/>
            <a:r>
              <a:rPr lang="cs-CZ" dirty="0"/>
              <a:t>složení závěrečné zkoušky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morální vlastnosti, které dávají záruku, že bude funkci řádně zastávat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 se svým jmenováním do funkce státního zástupce a s přidělením k určitému státnímu zastupitelství</a:t>
            </a:r>
            <a:endParaRPr lang="cs-CZ" dirty="0"/>
          </a:p>
          <a:p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97A3987-DDC1-4208-8594-EE905507AD35}"/>
              </a:ext>
            </a:extLst>
          </p:cNvPr>
          <p:cNvSpPr txBox="1"/>
          <p:nvPr/>
        </p:nvSpPr>
        <p:spPr>
          <a:xfrm>
            <a:off x="720000" y="5437615"/>
            <a:ext cx="107532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dirty="0"/>
              <a:t>dříve: státní prokuratura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57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6898A3-6461-4CB9-8891-6865858EE2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5C5AB7-DB3F-4EFA-9476-D9AA44ED62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E4FE4C-CFBC-40DD-A35D-D964621D4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zástupce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FC5D82-05F2-408E-9743-125F794FD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0"/>
            <a:ext cx="10753200" cy="401251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jmenuje ministr spravedlnosti na návrh nejvyššího státního zástupce</a:t>
            </a:r>
          </a:p>
          <a:p>
            <a:r>
              <a:rPr lang="cs-CZ" sz="2400" dirty="0"/>
              <a:t>skládá slib</a:t>
            </a:r>
          </a:p>
          <a:p>
            <a:r>
              <a:rPr lang="cs-CZ" sz="2400" dirty="0"/>
              <a:t>důvody zániku obdobné jako u soudce </a:t>
            </a:r>
          </a:p>
          <a:p>
            <a:pPr lvl="1"/>
            <a:r>
              <a:rPr lang="cs-CZ" sz="1600" dirty="0"/>
              <a:t>ne však stejné – stejný je například zánik na základě věku</a:t>
            </a:r>
          </a:p>
          <a:p>
            <a:r>
              <a:rPr lang="cs-CZ" sz="2400" dirty="0"/>
              <a:t>neslučitelnost funkcí </a:t>
            </a:r>
          </a:p>
          <a:p>
            <a:r>
              <a:rPr lang="cs-CZ" sz="2400" dirty="0"/>
              <a:t>nezávislost a nestrannost</a:t>
            </a:r>
          </a:p>
          <a:p>
            <a:r>
              <a:rPr lang="cs-CZ" sz="2400" dirty="0">
                <a:solidFill>
                  <a:srgbClr val="0000DC"/>
                </a:solidFill>
              </a:rPr>
              <a:t>ale jsou skutečně nezávislí? – jde totiž o orgán moci výkonné – jmenuje je ministr spravedlnosti!</a:t>
            </a:r>
          </a:p>
          <a:p>
            <a:pPr lvl="1"/>
            <a:r>
              <a:rPr lang="cs-CZ" sz="1600" dirty="0"/>
              <a:t>nejvyššího státního zástupce pak vláda na návrh ministra</a:t>
            </a:r>
          </a:p>
        </p:txBody>
      </p:sp>
      <p:pic>
        <p:nvPicPr>
          <p:cNvPr id="7170" name="Picture 2" descr="Státní zástupce – Wikipedie">
            <a:extLst>
              <a:ext uri="{FF2B5EF4-FFF2-40B4-BE49-F238E27FC236}">
                <a16:creationId xmlns:a16="http://schemas.microsoft.com/office/drawing/2014/main" id="{292321B4-C67C-4E94-9541-4A6EC0334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461" y="2231471"/>
            <a:ext cx="1481599" cy="197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64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134869-68D0-4D91-A871-927150EF2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400F72-EA3E-41ED-9702-C8421BC499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C6208E-09D5-4B72-A20E-38854862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státní zástupce?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B07513-1C23-494B-9A2F-EF06956A0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4569"/>
            <a:ext cx="10753200" cy="395927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b="1" dirty="0">
                <a:solidFill>
                  <a:schemeClr val="tx2"/>
                </a:solidFill>
              </a:rPr>
              <a:t>podání obžaloby v trestním řízení! (orgán veřejné žaloby)</a:t>
            </a:r>
          </a:p>
          <a:p>
            <a:pPr lvl="1"/>
            <a:r>
              <a:rPr lang="cs-CZ" dirty="0"/>
              <a:t>k</a:t>
            </a:r>
            <a:r>
              <a:rPr lang="cs-CZ" sz="2000" dirty="0"/>
              <a:t> tomu státní zástupce „úkoluje“ policejní orgán</a:t>
            </a:r>
          </a:p>
          <a:p>
            <a:pPr lvl="1"/>
            <a:r>
              <a:rPr lang="cs-CZ" dirty="0"/>
              <a:t>sám může předvolávat osoby k podání vysvětlení v souvislosti s plněním úkolů státního zástupce</a:t>
            </a:r>
          </a:p>
          <a:p>
            <a:pPr lvl="1"/>
            <a:r>
              <a:rPr lang="cs-CZ" dirty="0"/>
              <a:t>s obžalobou pak předstupuje před soudce do hlavního líčení</a:t>
            </a:r>
          </a:p>
          <a:p>
            <a:pPr lvl="1"/>
            <a:r>
              <a:rPr lang="cs-CZ" dirty="0"/>
              <a:t>součástí je i návrh trestu, u TOS výše trestu – jak se počítá?</a:t>
            </a:r>
          </a:p>
          <a:p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 dozor nad dodržováním právních předpisů v místech, kde je omezována osobní svoboda (vazba, vězení – TOS, ochranná léčení, zabezpečovací detence atd.) 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působí v jiném než trestním řízení – může být u civilního řízení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také je vázán 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</a:rPr>
              <a:t>mlčenlivostí </a:t>
            </a:r>
          </a:p>
        </p:txBody>
      </p:sp>
    </p:spTree>
    <p:extLst>
      <p:ext uri="{BB962C8B-B14F-4D97-AF65-F5344CB8AC3E}">
        <p14:creationId xmlns:p14="http://schemas.microsoft.com/office/powerpoint/2010/main" val="164480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642E10-0175-457F-B279-E4B075636C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F78213-3F32-43FC-97D6-6E370943D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5B9F6-C28B-4CC4-AC6C-DCDE88F3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Právník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7D6AF1-3F15-4D51-9A61-6C954463A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1587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ten, kdo absolvuje vysokoškolské právnické vzdělání – v ČR pouze pětiletý jednooborový magisterský studijní program (obor právo a právní věda)</a:t>
            </a:r>
          </a:p>
          <a:p>
            <a:r>
              <a:rPr lang="cs-CZ" sz="2400" dirty="0"/>
              <a:t>titul Mgr.</a:t>
            </a:r>
          </a:p>
          <a:p>
            <a:r>
              <a:rPr lang="cs-CZ" sz="2400" dirty="0"/>
              <a:t>v ČR: Brno, Praha, Olomouc, Plzeň </a:t>
            </a:r>
          </a:p>
          <a:p>
            <a:endParaRPr lang="cs-CZ" sz="24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3E3EC1B-E442-45B9-B5D9-3C5175BED68A}"/>
              </a:ext>
            </a:extLst>
          </p:cNvPr>
          <p:cNvSpPr txBox="1">
            <a:spLocks/>
          </p:cNvSpPr>
          <p:nvPr/>
        </p:nvSpPr>
        <p:spPr>
          <a:xfrm>
            <a:off x="720000" y="3791699"/>
            <a:ext cx="10753200" cy="20703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řada bakalářských studijních programů</a:t>
            </a:r>
          </a:p>
          <a:p>
            <a:r>
              <a:rPr lang="cs-CZ" sz="2400" kern="0" dirty="0"/>
              <a:t>nejsou právníci</a:t>
            </a:r>
          </a:p>
          <a:p>
            <a:r>
              <a:rPr lang="cs-CZ" sz="2400" kern="0" dirty="0"/>
              <a:t>vyšší justiční úředník – může vykonávat úkony u soudu či státního zastupitelství – viz dále</a:t>
            </a:r>
          </a:p>
        </p:txBody>
      </p:sp>
    </p:spTree>
    <p:extLst>
      <p:ext uri="{BB962C8B-B14F-4D97-AF65-F5344CB8AC3E}">
        <p14:creationId xmlns:p14="http://schemas.microsoft.com/office/powerpoint/2010/main" val="2978744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69F53-8C0B-45EF-8B34-23BF76D06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EDA1F8-2A6F-4829-92F5-3FA8E259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CBDC41-262F-43E7-B696-7C530413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zastupitelství – doplnění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17E456-FF5E-4266-991B-5CECC2204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5082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soustava odpovídá soustavě soudců</a:t>
            </a:r>
          </a:p>
          <a:p>
            <a:pPr lvl="1"/>
            <a:r>
              <a:rPr lang="cs-CZ" dirty="0"/>
              <a:t>Nejvyšší státní zastupitelství (Brno)</a:t>
            </a:r>
          </a:p>
          <a:p>
            <a:pPr lvl="1"/>
            <a:r>
              <a:rPr lang="cs-CZ" dirty="0"/>
              <a:t>vrchní státní zastupitelství (Praha, Olomouc)</a:t>
            </a:r>
          </a:p>
          <a:p>
            <a:pPr lvl="1"/>
            <a:r>
              <a:rPr lang="cs-CZ" dirty="0"/>
              <a:t>krajská státní zastupitelství (v Praze se nazývá Městské)</a:t>
            </a:r>
          </a:p>
          <a:p>
            <a:pPr lvl="1"/>
            <a:r>
              <a:rPr lang="cs-CZ" dirty="0"/>
              <a:t>okresní státní zastupitelství (v Brně se nazývá Městské, v Praze obvodní) </a:t>
            </a:r>
          </a:p>
          <a:p>
            <a:r>
              <a:rPr lang="cs-CZ" sz="2400" dirty="0"/>
              <a:t>plat: 90 % platové základy pro soudce = 90 785 Kč</a:t>
            </a:r>
          </a:p>
        </p:txBody>
      </p:sp>
    </p:spTree>
    <p:extLst>
      <p:ext uri="{BB962C8B-B14F-4D97-AF65-F5344CB8AC3E}">
        <p14:creationId xmlns:p14="http://schemas.microsoft.com/office/powerpoint/2010/main" val="2774018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2C3906-CD26-4BDC-B82E-FA6CBC6B0F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87BD9B-389B-42C5-AA55-B8FAF90A5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F7E0FB3-82BD-47A5-975F-B8B068AE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Advokát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043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578076-EB8E-4688-8344-6512133FD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8F07B2-F929-4249-9E8E-F99BEBC24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190519-FF60-4930-B65A-CCA67B7C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Advokát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179E10-6A71-4D6E-B180-70DAA771A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879" y="1593908"/>
            <a:ext cx="10753200" cy="424483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o advokacii</a:t>
            </a:r>
          </a:p>
          <a:p>
            <a:r>
              <a:rPr lang="cs-CZ" sz="2400" dirty="0"/>
              <a:t>advokát = ten, kdo je zapsán v seznamu advokátů vedeném Českou advokátní komorou (ČAK)</a:t>
            </a:r>
            <a:r>
              <a:rPr lang="cs-CZ" sz="1600" dirty="0"/>
              <a:t> </a:t>
            </a:r>
            <a:r>
              <a:rPr lang="cs-CZ" sz="2400" dirty="0"/>
              <a:t>– více možností, nicméně obecně</a:t>
            </a:r>
          </a:p>
          <a:p>
            <a:pPr lvl="1"/>
            <a:r>
              <a:rPr lang="cs-CZ" dirty="0"/>
              <a:t>plná svéprávnost a bezúhonnost</a:t>
            </a:r>
          </a:p>
          <a:p>
            <a:pPr lvl="1"/>
            <a:r>
              <a:rPr lang="cs-CZ" dirty="0"/>
              <a:t>VŠ vzdělání v oboru právo</a:t>
            </a:r>
          </a:p>
          <a:p>
            <a:pPr lvl="1"/>
            <a:r>
              <a:rPr lang="cs-CZ" dirty="0"/>
              <a:t>3 roky praxe jako advokátní koncipient</a:t>
            </a:r>
          </a:p>
          <a:p>
            <a:pPr lvl="1"/>
            <a:r>
              <a:rPr lang="cs-CZ" dirty="0"/>
              <a:t>úspěšné složení advokátní zkoušky</a:t>
            </a:r>
          </a:p>
          <a:p>
            <a:pPr lvl="1"/>
            <a:r>
              <a:rPr lang="cs-CZ" dirty="0"/>
              <a:t>další podmínky (poplatek, slib, …) </a:t>
            </a:r>
          </a:p>
          <a:p>
            <a:r>
              <a:rPr lang="cs-CZ" sz="2400" dirty="0"/>
              <a:t>ČAK – vykonává dohled nad dodržováním povinností advokátů, každý advokát je jejím členem; má kárnou komisi</a:t>
            </a:r>
          </a:p>
          <a:p>
            <a:r>
              <a:rPr lang="cs-CZ" sz="2400" dirty="0"/>
              <a:t>samostatně, společně (advokátní kancelář)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4F5D82E-ADDB-4543-8B63-C83B46647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171" y="2537581"/>
            <a:ext cx="1602296" cy="178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389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D9B49F-4857-4AC8-859F-BB2D3A1DD6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61D4D-38C7-4B28-976B-BFF87678EF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419D82-D11B-4E7C-AA82-453AEEA0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advokát? Poskytuje právní služby: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BC1BCF-EB31-4984-8233-9B4299C6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5263"/>
            <a:ext cx="10753200" cy="2460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sepisuje listiny (různé smlouvy, přípisy atd.)</a:t>
            </a:r>
          </a:p>
          <a:p>
            <a:r>
              <a:rPr lang="cs-CZ" sz="2400" dirty="0"/>
              <a:t>zpracovává právní rozbory</a:t>
            </a:r>
          </a:p>
          <a:p>
            <a:r>
              <a:rPr lang="cs-CZ" sz="2400" dirty="0"/>
              <a:t>zastupování klientů před soudy – FO i PO – uděluje se plná moc</a:t>
            </a:r>
          </a:p>
          <a:p>
            <a:r>
              <a:rPr lang="cs-CZ" sz="2400" dirty="0"/>
              <a:t>obhajoba v trestních věcech – v průběhu celého řízení – někdy je nutnost (pokud osoba nemá, pak se ustanovuje tzv. </a:t>
            </a:r>
            <a:r>
              <a:rPr lang="cs-CZ" sz="2400" i="1" dirty="0"/>
              <a:t>ex offo</a:t>
            </a:r>
            <a:r>
              <a:rPr lang="cs-CZ" sz="2400" dirty="0"/>
              <a:t> – z úřední povinnosti)</a:t>
            </a:r>
            <a:endParaRPr lang="en-US" sz="24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C7AC1B9-AAD9-4BE2-9496-B083AFD8C1A5}"/>
              </a:ext>
            </a:extLst>
          </p:cNvPr>
          <p:cNvSpPr txBox="1">
            <a:spLocks/>
          </p:cNvSpPr>
          <p:nvPr/>
        </p:nvSpPr>
        <p:spPr>
          <a:xfrm>
            <a:off x="720000" y="4077494"/>
            <a:ext cx="10753200" cy="22561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mezi advokátem a klientem vzniká smluvní vztah (smlouva)</a:t>
            </a:r>
          </a:p>
          <a:p>
            <a:r>
              <a:rPr lang="cs-CZ" sz="2400" kern="0" dirty="0"/>
              <a:t>advokát se řídí pokyny klienta, chrání a prosazuje jeho zájmy – jedná vždy v našem zájmu – výhodná smlouva pro nás, „hledá nedostatky, mezery“ u jednání druhého apod.</a:t>
            </a:r>
          </a:p>
          <a:p>
            <a:r>
              <a:rPr lang="cs-CZ" sz="2400" kern="0" dirty="0"/>
              <a:t>advokát má mlčenlivost, ale co když kryje trestný čin? 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333249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CE0CA6-420C-4F70-AB4E-4B66489148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EC71EF-7411-43FA-862B-5D0E74ABDB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945FA9-7068-44C4-B731-ADA7734E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Advokát – pokračování 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44856D-60B0-4DDE-A7CA-AA7113170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7257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vztah je úplatný – vyhláška ministerstva spravedlnosti – advokátní tarif</a:t>
            </a:r>
          </a:p>
          <a:p>
            <a:r>
              <a:rPr lang="cs-CZ" sz="2400" dirty="0"/>
              <a:t>smluvní odměna</a:t>
            </a:r>
          </a:p>
          <a:p>
            <a:pPr lvl="1"/>
            <a:r>
              <a:rPr lang="cs-CZ" sz="1600" dirty="0"/>
              <a:t>záleží, běžně dnes v Brně je cca 1500 Kč až 2000 Kč za hodinu práce v češtině – u každého advokáta zaplatíme jinou částku</a:t>
            </a:r>
          </a:p>
          <a:p>
            <a:r>
              <a:rPr lang="cs-CZ" sz="2400" dirty="0"/>
              <a:t>mimosmluvní odměna</a:t>
            </a:r>
          </a:p>
          <a:p>
            <a:pPr lvl="1"/>
            <a:r>
              <a:rPr lang="cs-CZ" sz="1600" dirty="0"/>
              <a:t>tarifní hodnoty – zpravidla za jednotlivé úkony právní služby – když si nic nedohodneme</a:t>
            </a:r>
          </a:p>
          <a:p>
            <a:r>
              <a:rPr lang="cs-CZ" sz="2400" dirty="0"/>
              <a:t>náhrada hotových výdajů </a:t>
            </a:r>
          </a:p>
          <a:p>
            <a:pPr lvl="1"/>
            <a:r>
              <a:rPr lang="cs-CZ" sz="1600" dirty="0"/>
              <a:t>soudní poplatky, cestovní výdaje, poštovné, překlady, opisy, fotokopie, znalecké posudky, náklady za telefon atd. </a:t>
            </a:r>
          </a:p>
          <a:p>
            <a:r>
              <a:rPr lang="cs-CZ" sz="2400" dirty="0"/>
              <a:t>náhrada za promeškaný čas </a:t>
            </a:r>
          </a:p>
          <a:p>
            <a:pPr lvl="1"/>
            <a:r>
              <a:rPr lang="cs-CZ" sz="1600" dirty="0"/>
              <a:t>min. 100 Kč za započatou půlhodinu</a:t>
            </a:r>
          </a:p>
          <a:p>
            <a:r>
              <a:rPr lang="cs-CZ" sz="2400" dirty="0"/>
              <a:t>je to něco jako „podnikatel“</a:t>
            </a:r>
          </a:p>
          <a:p>
            <a:pPr lvl="1"/>
            <a:r>
              <a:rPr lang="cs-CZ" sz="1600" dirty="0"/>
              <a:t>je na advokátovi, jak je šikovný</a:t>
            </a:r>
            <a:endParaRPr lang="en-US" sz="1600" dirty="0"/>
          </a:p>
        </p:txBody>
      </p:sp>
      <p:pic>
        <p:nvPicPr>
          <p:cNvPr id="5122" name="Picture 2" descr="Kačeří příběhy: I u milovaných postaviček to občas skřípe | Kinobox.cz">
            <a:extLst>
              <a:ext uri="{FF2B5EF4-FFF2-40B4-BE49-F238E27FC236}">
                <a16:creationId xmlns:a16="http://schemas.microsoft.com/office/drawing/2014/main" id="{ABF06AE4-2C6D-40B3-A4E6-B2E725D21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4658288"/>
            <a:ext cx="2794146" cy="205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880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C3F482-8D50-48AD-8F26-2F64B73657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7D2A93-2348-4A60-92A7-6428A75001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9DA0DC-EC51-416E-A69D-10470F9D9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Advokátní koncipient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A3DFA9-104B-431A-A25D-F63F40839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5178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připravuje se na výkon advokáta </a:t>
            </a:r>
          </a:p>
          <a:p>
            <a:r>
              <a:rPr lang="cs-CZ" sz="2400" dirty="0"/>
              <a:t>advokát je jeho školitel, který jej připravuje</a:t>
            </a:r>
          </a:p>
          <a:p>
            <a:r>
              <a:rPr lang="cs-CZ" sz="2400" dirty="0"/>
              <a:t>advokát mu uděluje pověření, na základě kterých poskytuje právní služby </a:t>
            </a:r>
          </a:p>
          <a:p>
            <a:r>
              <a:rPr lang="cs-CZ" sz="2400" dirty="0"/>
              <a:t>zapisuje se do seznamu ČAK </a:t>
            </a:r>
          </a:p>
          <a:p>
            <a:r>
              <a:rPr lang="cs-CZ" sz="2400" dirty="0"/>
              <a:t>min. 3 roky, pak může konat advokátní zkoušky</a:t>
            </a:r>
          </a:p>
          <a:p>
            <a:r>
              <a:rPr lang="cs-CZ" sz="2400" dirty="0"/>
              <a:t>advokátní koncipient je zaměstnanec advokáta, proto se mzda liší jednak podle advokáta, jednak podle místa výkonu práce</a:t>
            </a:r>
          </a:p>
          <a:p>
            <a:pPr lvl="1"/>
            <a:r>
              <a:rPr lang="cs-CZ" sz="1800" dirty="0"/>
              <a:t>v roce 2022 v Brně se začíná na cca 25 000 Kč/měsíčně (i méně, samozřejmě někde i více) 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87159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C7C180-44B6-4E6C-8084-921F80D82D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85456B-83A2-4EB6-BC37-D7AD89FA66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33199F0-FAEA-49EB-A4FC-26667927D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Notář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215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87F227-5458-44A0-AC97-A8339F6561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1623A1-A161-4DD2-BD75-3774D39E4B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5AB68C-27C3-4A20-B494-0A9BC92CA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06454"/>
            <a:ext cx="10753200" cy="451576"/>
          </a:xfrm>
        </p:spPr>
        <p:txBody>
          <a:bodyPr/>
          <a:lstStyle/>
          <a:p>
            <a:r>
              <a:rPr lang="cs-CZ" dirty="0"/>
              <a:t>Notář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18AE82-7D10-4F18-A435-8709AA4A0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9323"/>
            <a:ext cx="10753200" cy="491867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200" dirty="0">
                <a:solidFill>
                  <a:srgbClr val="0000DC"/>
                </a:solidFill>
              </a:rPr>
              <a:t>zákon o notářích a jejich činnosti (notářský řád)</a:t>
            </a:r>
          </a:p>
          <a:p>
            <a:r>
              <a:rPr lang="cs-CZ" sz="2200" dirty="0"/>
              <a:t>je to soukromá osoba, ale jmenuje ministr na návrh Komory </a:t>
            </a:r>
          </a:p>
          <a:p>
            <a:r>
              <a:rPr lang="cs-CZ" sz="2200" dirty="0"/>
              <a:t>počet je omezený – stanovuje ministr po vyjádření Komory – tzv. numerus clausus – nelze jich mít více/méně</a:t>
            </a:r>
          </a:p>
          <a:p>
            <a:r>
              <a:rPr lang="cs-CZ" sz="2200" dirty="0"/>
              <a:t>Notářská komora (jsou zde povinně sdruženi všichni notáři)</a:t>
            </a:r>
          </a:p>
          <a:p>
            <a:r>
              <a:rPr lang="cs-CZ" sz="2200" dirty="0"/>
              <a:t>notářský tarif – stanovení odměn pro notáře – všude zaplatíme prakticky stejně</a:t>
            </a:r>
          </a:p>
          <a:p>
            <a:r>
              <a:rPr lang="cs-CZ" sz="2200" dirty="0"/>
              <a:t>notářský úřad </a:t>
            </a:r>
          </a:p>
          <a:p>
            <a:r>
              <a:rPr lang="cs-CZ" sz="2200" dirty="0">
                <a:solidFill>
                  <a:schemeClr val="tx2"/>
                </a:solidFill>
              </a:rPr>
              <a:t>kdo může být notářem?</a:t>
            </a:r>
          </a:p>
          <a:p>
            <a:pPr lvl="1"/>
            <a:r>
              <a:rPr lang="cs-CZ" sz="1600" dirty="0"/>
              <a:t>státní občan EU, EHS, Švýcarska podle notářského řádu</a:t>
            </a:r>
          </a:p>
          <a:p>
            <a:pPr lvl="1"/>
            <a:r>
              <a:rPr lang="cs-CZ" sz="1600" dirty="0"/>
              <a:t>svéprávnost a bezúhonnost</a:t>
            </a:r>
          </a:p>
          <a:p>
            <a:pPr lvl="1"/>
            <a:r>
              <a:rPr lang="cs-CZ" sz="1600" dirty="0"/>
              <a:t>VŠ vzdělání v oboru právo</a:t>
            </a:r>
          </a:p>
          <a:p>
            <a:pPr lvl="1"/>
            <a:r>
              <a:rPr lang="cs-CZ" sz="1600" dirty="0"/>
              <a:t>5 let notářské praxe</a:t>
            </a:r>
          </a:p>
          <a:p>
            <a:pPr lvl="1"/>
            <a:r>
              <a:rPr lang="cs-CZ" sz="1600" dirty="0"/>
              <a:t>notářská zkouška</a:t>
            </a:r>
          </a:p>
          <a:p>
            <a:pPr marL="32400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324000" lvl="1" indent="0">
              <a:buNone/>
            </a:pPr>
            <a:endParaRPr lang="cs-CZ" sz="1600" dirty="0"/>
          </a:p>
        </p:txBody>
      </p:sp>
      <p:pic>
        <p:nvPicPr>
          <p:cNvPr id="4098" name="Picture 2" descr="Mgr. Ing. Michal Jadrníček - Úvod">
            <a:extLst>
              <a:ext uri="{FF2B5EF4-FFF2-40B4-BE49-F238E27FC236}">
                <a16:creationId xmlns:a16="http://schemas.microsoft.com/office/drawing/2014/main" id="{A59A01EB-3051-4859-A99C-E5F11B3A0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0" y="506454"/>
            <a:ext cx="2810524" cy="158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73A0E8F6-9A25-427B-997E-9195D0750941}"/>
              </a:ext>
            </a:extLst>
          </p:cNvPr>
          <p:cNvSpPr txBox="1">
            <a:spLocks/>
          </p:cNvSpPr>
          <p:nvPr/>
        </p:nvSpPr>
        <p:spPr>
          <a:xfrm>
            <a:off x="3923394" y="5637843"/>
            <a:ext cx="5665223" cy="477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máme i notářské koncipienty a kandidáty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192356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2CED65-7C44-4D23-A0B2-E65E58B47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F20032-DF62-454A-BF8E-D3142DB10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917F-6F22-474E-BC85-0A5C332D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 notář?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E682A6-C08D-441A-8583-69ED9958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786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sepisování veřejných listin – </a:t>
            </a:r>
            <a:r>
              <a:rPr lang="cs-CZ" sz="2400" dirty="0">
                <a:solidFill>
                  <a:schemeClr val="tx2"/>
                </a:solidFill>
              </a:rPr>
              <a:t>forma notářského zápisu</a:t>
            </a:r>
          </a:p>
          <a:p>
            <a:pPr lvl="1"/>
            <a:r>
              <a:rPr lang="cs-CZ" sz="1600" dirty="0"/>
              <a:t>veřejná listina = vydá ji orgán veřejné moci</a:t>
            </a:r>
          </a:p>
          <a:p>
            <a:pPr lvl="1"/>
            <a:r>
              <a:rPr lang="cs-CZ" sz="1600" dirty="0"/>
              <a:t>pravost listiny i do budoucna, není o tom pochyb – předejde se v budoucnu sporům</a:t>
            </a:r>
          </a:p>
          <a:p>
            <a:r>
              <a:rPr lang="cs-CZ" sz="2400" dirty="0"/>
              <a:t>osvědčování listin a prohlášení</a:t>
            </a:r>
          </a:p>
          <a:p>
            <a:r>
              <a:rPr lang="cs-CZ" sz="2400" dirty="0"/>
              <a:t>přijímání listin a peněz do notářské úschovy</a:t>
            </a:r>
          </a:p>
          <a:p>
            <a:r>
              <a:rPr lang="cs-CZ" sz="2400" dirty="0"/>
              <a:t>může poskytovat právní služby – uděluje právní porady a zastupuje osoby před soudy (ale je vymezeno, kde přesně, </a:t>
            </a:r>
            <a:r>
              <a:rPr lang="cs-CZ" sz="2400" dirty="0">
                <a:solidFill>
                  <a:schemeClr val="tx2"/>
                </a:solidFill>
              </a:rPr>
              <a:t>typicky řízení o pozůstalosti, kde vystupuje jako soudní komisař</a:t>
            </a:r>
            <a:r>
              <a:rPr lang="cs-CZ" sz="2400" dirty="0"/>
              <a:t>) </a:t>
            </a:r>
          </a:p>
          <a:p>
            <a:r>
              <a:rPr lang="cs-CZ" sz="2400" dirty="0"/>
              <a:t>sepisuje soukromé listiny a zpracovává právní rozbory</a:t>
            </a:r>
          </a:p>
        </p:txBody>
      </p:sp>
      <p:pic>
        <p:nvPicPr>
          <p:cNvPr id="3074" name="Picture 2" descr="V závěti lze klást i podmínky. Ty ale nesmí dědice obtěžovat - iDNES.cz">
            <a:extLst>
              <a:ext uri="{FF2B5EF4-FFF2-40B4-BE49-F238E27FC236}">
                <a16:creationId xmlns:a16="http://schemas.microsoft.com/office/drawing/2014/main" id="{49FB5C59-A2AF-4743-8ED9-4ACE74C27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257" y="4594050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561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5154D0-05CE-4DE3-AA63-B0AF2F18A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905034-4C17-459C-8A7A-D1F3724EE5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32BEDEA-F87D-4A67-B95B-61EC475B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Exekutor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818176-A4C9-4B47-9DB3-C92E9BFA0D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6A0A9D-AFD3-4BA1-858C-1D1FF24167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24CF45-F618-4BDD-865B-26D103ACE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6AD4C5-2DAC-4D37-A350-AFF1324D2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051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titul JUDr. (z latiny - </a:t>
            </a:r>
            <a:r>
              <a:rPr lang="cs-CZ" sz="2400" i="1" dirty="0" err="1"/>
              <a:t>juris</a:t>
            </a:r>
            <a:r>
              <a:rPr lang="cs-CZ" sz="2400" i="1" dirty="0"/>
              <a:t> </a:t>
            </a:r>
            <a:r>
              <a:rPr lang="cs-CZ" sz="2400" i="1" dirty="0" err="1"/>
              <a:t>utriusque</a:t>
            </a:r>
            <a:r>
              <a:rPr lang="cs-CZ" sz="2400" i="1" dirty="0"/>
              <a:t> </a:t>
            </a:r>
            <a:r>
              <a:rPr lang="cs-CZ" sz="2400" i="1" dirty="0" err="1"/>
              <a:t>doctor</a:t>
            </a:r>
            <a:r>
              <a:rPr lang="cs-CZ" sz="2400" dirty="0"/>
              <a:t>) – není podmínkou pro výkon povolání  právníka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40459A0-7395-4815-A5A8-A7F45F6E4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33" y="2290763"/>
            <a:ext cx="5548367" cy="408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3984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3F5198-E3D1-44FA-9F6E-5584120BDF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A9F799-A449-4697-9422-4296CFA80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552091-6C6E-4DF9-B95A-BE5D06EE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Exekutor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2E0691-96D4-49EA-B77D-13B7CDA32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5579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o soudních exekutorech a exekuční činnosti (exekuční řád)</a:t>
            </a:r>
          </a:p>
          <a:p>
            <a:r>
              <a:rPr lang="cs-CZ" sz="2400" dirty="0"/>
              <a:t>na návrh Komory jmenuje ministr spravedlnosti</a:t>
            </a:r>
          </a:p>
          <a:p>
            <a:r>
              <a:rPr lang="cs-CZ" sz="2400" dirty="0"/>
              <a:t>opět je omezený počet – numerus clausus</a:t>
            </a:r>
          </a:p>
          <a:p>
            <a:r>
              <a:rPr lang="cs-CZ" sz="2400" dirty="0"/>
              <a:t>Exekutorská komora (sdruženi povinně exekutoři)</a:t>
            </a:r>
          </a:p>
          <a:p>
            <a:r>
              <a:rPr lang="cs-CZ" sz="2400" dirty="0"/>
              <a:t>hlavní funkce: nucený výkon exekučních titulů</a:t>
            </a:r>
          </a:p>
          <a:p>
            <a:pPr lvl="1"/>
            <a:r>
              <a:rPr lang="cs-CZ" sz="1600" dirty="0"/>
              <a:t>zejména: rozsudek či usnesení soudu, rozhodčí nález, notářský zápis</a:t>
            </a:r>
          </a:p>
          <a:p>
            <a:pPr lvl="1"/>
            <a:r>
              <a:rPr lang="cs-CZ" sz="1600" dirty="0"/>
              <a:t>typicky: dlužníkovi je uložena povinnost soudem, on jí dobrovolně včas nesplní  </a:t>
            </a:r>
          </a:p>
          <a:p>
            <a:r>
              <a:rPr lang="cs-CZ" sz="2400" dirty="0"/>
              <a:t>prvně se poskytuje lhůta k dobrovolnému splnění; pokud se nesplní, tak</a:t>
            </a:r>
          </a:p>
          <a:p>
            <a:r>
              <a:rPr lang="cs-CZ" sz="2400" dirty="0"/>
              <a:t>sepíše majetek povinného (= osoba stižená exekucí) – má právo vstoupit do našeho obydlí, pokud nesouhlasíme, může tak učinit za asistence Policie ČR</a:t>
            </a:r>
          </a:p>
          <a:p>
            <a:pPr marL="72000" indent="0">
              <a:buNone/>
            </a:pPr>
            <a:endParaRPr lang="cs-CZ" sz="2400" dirty="0"/>
          </a:p>
        </p:txBody>
      </p:sp>
      <p:pic>
        <p:nvPicPr>
          <p:cNvPr id="1026" name="Picture 2" descr="Co všechno si na vás může a nemůže dovolit exekutor - Fondik.cz">
            <a:extLst>
              <a:ext uri="{FF2B5EF4-FFF2-40B4-BE49-F238E27FC236}">
                <a16:creationId xmlns:a16="http://schemas.microsoft.com/office/drawing/2014/main" id="{BBA589C4-5156-4F81-813F-A0B5BCE4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824" y="2357283"/>
            <a:ext cx="2864912" cy="190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150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B31AAE-F8E9-4F39-B1AE-A69E722EA0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AB79D-C6A9-43C6-B05B-9A115DEBD1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84B351-2CA2-4425-8939-F51855A8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exekutor dostane peníze?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1A702-28CF-40EF-99AB-5C944C5D5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peněžitá částka (dlužník dluží peníze)</a:t>
            </a:r>
          </a:p>
          <a:p>
            <a:pPr lvl="1" algn="just"/>
            <a:r>
              <a:rPr lang="cs-CZ" sz="16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srážkami ze mzdy a jiných příjmů </a:t>
            </a:r>
            <a:r>
              <a:rPr lang="cs-CZ" sz="1600" b="0" i="0" dirty="0">
                <a:effectLst/>
                <a:latin typeface="Arial" panose="020B0604020202020204" pitchFamily="34" charset="0"/>
              </a:rPr>
              <a:t>(mateřská, důchod, …) – nejčastější způsob, musí povinnému zbýt základní (nezabavitelná) částka</a:t>
            </a:r>
          </a:p>
          <a:p>
            <a:pPr lvl="1" algn="just"/>
            <a:r>
              <a:rPr lang="cs-CZ" sz="1600" dirty="0">
                <a:solidFill>
                  <a:schemeClr val="tx2"/>
                </a:solidFill>
                <a:latin typeface="Arial" panose="020B0604020202020204" pitchFamily="34" charset="0"/>
              </a:rPr>
              <a:t>příkaz k výplatě z bankovního účtu 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dlužník nemůže nakládat s prostředky na bankovním účtu (výjimky)</a:t>
            </a:r>
            <a:endParaRPr lang="cs-CZ" sz="1600" b="0" i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cs-CZ" sz="16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přikázáním pohledávky 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když dlužníkovi někdo dluží, platí ne dlužníkovi, ale exekutovi</a:t>
            </a:r>
          </a:p>
          <a:p>
            <a:pPr lvl="1" algn="just"/>
            <a:r>
              <a:rPr lang="cs-CZ" sz="16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prodejem movitých věcí a nemovitých věcí 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prodej dlužníkových věcí kromě věcí osobní potřeby a věcí k výkonu povolání</a:t>
            </a:r>
          </a:p>
          <a:p>
            <a:pPr lvl="1"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postižením závodu,</a:t>
            </a:r>
          </a:p>
          <a:p>
            <a:pPr lvl="1"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správou nemovité věci,</a:t>
            </a:r>
          </a:p>
          <a:p>
            <a:pPr lvl="1"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pozastavením řidičského oprávnění.</a:t>
            </a:r>
          </a:p>
          <a:p>
            <a:pPr lvl="1"/>
            <a:endParaRPr lang="cs-CZ" sz="1600" dirty="0"/>
          </a:p>
          <a:p>
            <a:r>
              <a:rPr lang="cs-CZ" sz="2400" dirty="0"/>
              <a:t>nepeněžité plnění (dlužník má jinou povinnost než zaplatit)</a:t>
            </a:r>
          </a:p>
          <a:p>
            <a:pPr lvl="1"/>
            <a:r>
              <a:rPr lang="cs-CZ" sz="1600" dirty="0"/>
              <a:t>vyklizením</a:t>
            </a:r>
          </a:p>
          <a:p>
            <a:pPr lvl="1"/>
            <a:r>
              <a:rPr lang="cs-CZ" sz="1600" dirty="0"/>
              <a:t>odebráním věci</a:t>
            </a:r>
          </a:p>
          <a:p>
            <a:pPr lvl="1"/>
            <a:r>
              <a:rPr lang="cs-CZ" sz="1600" dirty="0"/>
              <a:t>rozdělením společné věci</a:t>
            </a:r>
          </a:p>
          <a:p>
            <a:pPr lvl="1"/>
            <a:r>
              <a:rPr lang="cs-CZ" sz="1600" dirty="0"/>
              <a:t>provedením prací a výkonů</a:t>
            </a:r>
          </a:p>
        </p:txBody>
      </p:sp>
    </p:spTree>
    <p:extLst>
      <p:ext uri="{BB962C8B-B14F-4D97-AF65-F5344CB8AC3E}">
        <p14:creationId xmlns:p14="http://schemas.microsoft.com/office/powerpoint/2010/main" val="3920477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6F2240-C8FC-452C-B40F-709261B8D9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2A0F96-EFE8-42F8-9110-79C5AC3FC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9B18DF-5964-4716-8890-B86E637D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být exekutorem? Odměna?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0EE7BC-7A31-4C02-94D8-F8B85DE0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kdo může být exekutorem?</a:t>
            </a:r>
          </a:p>
          <a:p>
            <a:pPr lvl="1"/>
            <a:r>
              <a:rPr lang="cs-CZ" dirty="0"/>
              <a:t>občan ČR</a:t>
            </a:r>
          </a:p>
          <a:p>
            <a:pPr lvl="1"/>
            <a:r>
              <a:rPr lang="cs-CZ" dirty="0"/>
              <a:t>svéprávný a bezúhonný </a:t>
            </a:r>
          </a:p>
          <a:p>
            <a:pPr lvl="1"/>
            <a:r>
              <a:rPr lang="cs-CZ" dirty="0"/>
              <a:t>VŠ vzdělání v oboru právo</a:t>
            </a:r>
          </a:p>
          <a:p>
            <a:pPr lvl="1"/>
            <a:r>
              <a:rPr lang="cs-CZ" dirty="0"/>
              <a:t>3 roky exekutorská praxe</a:t>
            </a:r>
          </a:p>
          <a:p>
            <a:pPr lvl="1"/>
            <a:r>
              <a:rPr lang="cs-CZ" dirty="0"/>
              <a:t>exekutorská zkouška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sz="2400" dirty="0">
                <a:solidFill>
                  <a:srgbClr val="0000DC"/>
                </a:solidFill>
              </a:rPr>
              <a:t>kolik peněz? Exekutorský tarif</a:t>
            </a:r>
          </a:p>
          <a:p>
            <a:pPr lvl="1"/>
            <a:r>
              <a:rPr lang="cs-CZ" dirty="0"/>
              <a:t>jen pro představu: pokud jde o peněžité plnění do 3 mil. Kč – 15 %, nejméně 2 000 Kč</a:t>
            </a:r>
          </a:p>
          <a:p>
            <a:pPr lvl="1"/>
            <a:r>
              <a:rPr lang="cs-CZ" dirty="0"/>
              <a:t>pokud se vymáhá částka nad 250 mil. Kč – pak 1 %</a:t>
            </a:r>
          </a:p>
          <a:p>
            <a:pPr lvl="1"/>
            <a:r>
              <a:rPr lang="cs-CZ" dirty="0"/>
              <a:t>náhrada hotových výdajů, náhrada za ztrátu času a náhrada za doručení písemnost</a:t>
            </a:r>
          </a:p>
          <a:p>
            <a:pPr lvl="1"/>
            <a:r>
              <a:rPr lang="cs-CZ" dirty="0"/>
              <a:t>hradí povinný exekutorovi </a:t>
            </a:r>
          </a:p>
          <a:p>
            <a:pPr lvl="1"/>
            <a:endParaRPr lang="cs-CZ" sz="1200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  <p:pic>
        <p:nvPicPr>
          <p:cNvPr id="2052" name="Picture 4" descr="KOMENTÁŘ: O krok blíže k restartu exekucí… | Byznys | Lidovky.cz">
            <a:extLst>
              <a:ext uri="{FF2B5EF4-FFF2-40B4-BE49-F238E27FC236}">
                <a16:creationId xmlns:a16="http://schemas.microsoft.com/office/drawing/2014/main" id="{7F1C2D75-61EE-4E18-9B06-45D75C95D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10" y="1895868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8A939732-008F-4206-98DF-54E8F8220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7" y="19061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77FB0D07-EAE7-4C91-A791-70BA5CD6C7D9}"/>
              </a:ext>
            </a:extLst>
          </p:cNvPr>
          <p:cNvSpPr txBox="1">
            <a:spLocks/>
          </p:cNvSpPr>
          <p:nvPr/>
        </p:nvSpPr>
        <p:spPr>
          <a:xfrm>
            <a:off x="718800" y="5807260"/>
            <a:ext cx="10753200" cy="477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máme i exekutorské koncipienty a kandidáty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7348598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C9F937-5473-4B91-B96E-4D21FF2EC5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E326E4-EFC9-4659-839B-716FDCE2EA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14A3F23-5D50-4AEB-ADBE-16B4B0F5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Insolvenční správce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22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780432-1E2E-4DBE-A10E-E258A446E4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6DA728-2682-4CA6-AEBF-DF101B23E3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7E38AB-5C60-4D35-A7D2-8B4594904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Insolvenční správce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FFD50B-9895-4FD2-82C4-ADDDE5C4A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95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o insolvenčních správcích</a:t>
            </a:r>
          </a:p>
          <a:p>
            <a:r>
              <a:rPr lang="cs-CZ" sz="2400" dirty="0"/>
              <a:t>v zákoně není podmínka právnického vzdělání (Mgr. vzdělání) </a:t>
            </a:r>
          </a:p>
          <a:p>
            <a:r>
              <a:rPr lang="cs-CZ" sz="2400" dirty="0"/>
              <a:t>může být i právnická osoba (veřejná obchodní společnost)</a:t>
            </a:r>
          </a:p>
          <a:p>
            <a:r>
              <a:rPr lang="cs-CZ" sz="2400" dirty="0"/>
              <a:t>řeší úpadek dlužníka</a:t>
            </a:r>
          </a:p>
          <a:p>
            <a:r>
              <a:rPr lang="cs-CZ" sz="2400" dirty="0"/>
              <a:t>řeší pohledávky věřitelů vůči dlužníkovi</a:t>
            </a:r>
          </a:p>
          <a:p>
            <a:r>
              <a:rPr lang="cs-CZ" sz="2400" dirty="0"/>
              <a:t>majetek dlužníka se zpeněží a výtěžek vede k uspokojení věřitelů</a:t>
            </a:r>
          </a:p>
          <a:p>
            <a:r>
              <a:rPr lang="cs-CZ" sz="2400" dirty="0"/>
              <a:t>3 způsoby řešení úpadku: </a:t>
            </a:r>
          </a:p>
          <a:p>
            <a:pPr lvl="1"/>
            <a:r>
              <a:rPr lang="cs-CZ" sz="1600" dirty="0"/>
              <a:t>oddlužení, konkurs, reorganizace </a:t>
            </a:r>
          </a:p>
          <a:p>
            <a:pPr lvl="1"/>
            <a:r>
              <a:rPr lang="cs-CZ" sz="1600" dirty="0"/>
              <a:t>jsou rozdíly, pro koho to je určeno, co může insolvenční správce dělat atd.</a:t>
            </a:r>
          </a:p>
        </p:txBody>
      </p:sp>
    </p:spTree>
    <p:extLst>
      <p:ext uri="{BB962C8B-B14F-4D97-AF65-F5344CB8AC3E}">
        <p14:creationId xmlns:p14="http://schemas.microsoft.com/office/powerpoint/2010/main" val="630605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446990-5E6C-4182-AD8B-AA5C6A5B8E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D0D51-1C1C-4280-B3DB-3C5A16DC7A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1834A25-6B0E-477C-8CC6-ABFB4EBB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Rozhodce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730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1BF553-EA1F-4D9A-8396-14FBD98C8B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6B0C4C-6ED9-4AAE-9E6F-04F12693AC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2625CD-3B55-46F2-BE2B-E142F8A0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rozhodčího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8DBCB9-F61E-4BD9-98AE-9B870749B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330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o rozhodčím řízení a o výkonu rozhodčích nálezů </a:t>
            </a:r>
          </a:p>
          <a:p>
            <a:r>
              <a:rPr lang="cs-CZ" sz="2400" dirty="0"/>
              <a:t>strany se dobrovolně dohodnou, že nebudou spor řešit před obecnými soudy, ale před rozhodci či rozhodčími soudy</a:t>
            </a:r>
          </a:p>
          <a:p>
            <a:r>
              <a:rPr lang="cs-CZ" sz="2400" dirty="0"/>
              <a:t>ideálně končí </a:t>
            </a:r>
            <a:r>
              <a:rPr lang="cs-CZ" sz="2400" dirty="0">
                <a:solidFill>
                  <a:schemeClr val="tx2"/>
                </a:solidFill>
              </a:rPr>
              <a:t>rozhodčím nálezem </a:t>
            </a:r>
            <a:r>
              <a:rPr lang="cs-CZ" sz="2400" dirty="0"/>
              <a:t>(stejné účinky jako rozsudek soudu) – je závazný pro strany a vykonatelný (když strana neplní dobrovolně, můžeme vymáhat u exekutora)</a:t>
            </a:r>
          </a:p>
          <a:p>
            <a:r>
              <a:rPr lang="cs-CZ" sz="2400" dirty="0"/>
              <a:t>majetkové spory, ve kterých lze uzavřít smír, nelze u spotřebitelských sporů</a:t>
            </a:r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7FF4C89C-E9AA-43EF-ADE2-381A4152E89C}"/>
              </a:ext>
            </a:extLst>
          </p:cNvPr>
          <p:cNvSpPr txBox="1">
            <a:spLocks/>
          </p:cNvSpPr>
          <p:nvPr/>
        </p:nvSpPr>
        <p:spPr>
          <a:xfrm>
            <a:off x="720000" y="5165998"/>
            <a:ext cx="4992903" cy="477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Může někdo z Vás být rozhodcem?</a:t>
            </a:r>
            <a:endParaRPr lang="en-US" sz="2400" kern="0" dirty="0"/>
          </a:p>
        </p:txBody>
      </p:sp>
      <p:pic>
        <p:nvPicPr>
          <p:cNvPr id="9218" name="Picture 2" descr="otaznik-s-postavickou-cloveka-do-ctverce | Remax ACE">
            <a:extLst>
              <a:ext uri="{FF2B5EF4-FFF2-40B4-BE49-F238E27FC236}">
                <a16:creationId xmlns:a16="http://schemas.microsoft.com/office/drawing/2014/main" id="{39C73AD0-2FC3-4A07-BE72-B8C7258FD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10" y="4865250"/>
            <a:ext cx="1614750" cy="16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0047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488AEF-FFEC-460A-A5A1-A132C5AD8F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F3FB29-6B37-4C8F-892C-51BFC7300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4A503-3FA6-4F0E-B00D-69CC034CE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 (arbitr)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F821EB-9D2E-4E75-9915-CFDC6BA7D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528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první typ: rozhodčí řízení u stálého rozhodčího soudu</a:t>
            </a:r>
          </a:p>
          <a:p>
            <a:pPr lvl="1"/>
            <a:r>
              <a:rPr lang="cs-CZ" dirty="0"/>
              <a:t>seznam rozhodců na webových stránkách daného soudu</a:t>
            </a:r>
          </a:p>
          <a:p>
            <a:r>
              <a:rPr lang="cs-CZ" sz="2400" dirty="0"/>
              <a:t>druhý typ: rozhodčí řízení ad hoc</a:t>
            </a:r>
          </a:p>
          <a:p>
            <a:pPr lvl="1"/>
            <a:r>
              <a:rPr lang="cs-CZ" dirty="0"/>
              <a:t>občan ČR</a:t>
            </a:r>
          </a:p>
          <a:p>
            <a:pPr lvl="1"/>
            <a:r>
              <a:rPr lang="cs-CZ" dirty="0"/>
              <a:t>zletilý</a:t>
            </a:r>
          </a:p>
          <a:p>
            <a:pPr lvl="1"/>
            <a:r>
              <a:rPr lang="cs-CZ" dirty="0"/>
              <a:t>plně svéprávný</a:t>
            </a:r>
          </a:p>
          <a:p>
            <a:pPr lvl="1"/>
            <a:r>
              <a:rPr lang="cs-CZ" dirty="0"/>
              <a:t>bezúhonný</a:t>
            </a:r>
          </a:p>
          <a:p>
            <a:pPr lvl="1"/>
            <a:endParaRPr lang="cs-CZ" sz="1600" dirty="0"/>
          </a:p>
          <a:p>
            <a:endParaRPr lang="en-US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1349C09B-CB1E-48EB-9F3D-90D79273DB77}"/>
              </a:ext>
            </a:extLst>
          </p:cNvPr>
          <p:cNvSpPr/>
          <p:nvPr/>
        </p:nvSpPr>
        <p:spPr bwMode="auto">
          <a:xfrm>
            <a:off x="4169328" y="3238150"/>
            <a:ext cx="2659311" cy="65434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vlastně všichni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AC3DDB48-2578-4982-A97E-D63B09227CB2}"/>
              </a:ext>
            </a:extLst>
          </p:cNvPr>
          <p:cNvSpPr txBox="1">
            <a:spLocks/>
          </p:cNvSpPr>
          <p:nvPr/>
        </p:nvSpPr>
        <p:spPr>
          <a:xfrm>
            <a:off x="720000" y="4483976"/>
            <a:ext cx="10753200" cy="10695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i="1" kern="0" dirty="0"/>
              <a:t>„Veškeré spory vyplývající z této smlouvy bude řešit X Y.“</a:t>
            </a:r>
          </a:p>
          <a:p>
            <a:r>
              <a:rPr lang="cs-CZ" sz="2400" kern="0" dirty="0"/>
              <a:t>jsou tam omezení – například nemohou donutit svědka, aby vypovídal</a:t>
            </a:r>
            <a:endParaRPr lang="en-US" sz="2400" kern="0" dirty="0"/>
          </a:p>
        </p:txBody>
      </p:sp>
      <p:pic>
        <p:nvPicPr>
          <p:cNvPr id="11266" name="Picture 2" descr="Definition of Arbitration | Arbitration">
            <a:extLst>
              <a:ext uri="{FF2B5EF4-FFF2-40B4-BE49-F238E27FC236}">
                <a16:creationId xmlns:a16="http://schemas.microsoft.com/office/drawing/2014/main" id="{3EC75CEE-FC09-4D98-91BF-69189F6D4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581" y="9457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938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A5EE32-3426-41E1-8E29-5F35277DD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512C9-E2E6-424A-BB08-6BCB51CF24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45BF575-C5A5-4880-877F-19B0F35B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Mediátor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242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C17AE1-3A93-4E3C-87F0-690C92E2D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A320B1-644E-48DA-8625-97EC714807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BB6420-BA77-4993-89EB-DCCFF6CE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mediace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A4F433-1F5C-40A9-9B17-005404BE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139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o mediaci</a:t>
            </a:r>
          </a:p>
          <a:p>
            <a:r>
              <a:rPr lang="cs-CZ" sz="2400" dirty="0"/>
              <a:t>smírný způsob řešení sporů, kterým se řeší konflikty</a:t>
            </a:r>
          </a:p>
          <a:p>
            <a:r>
              <a:rPr lang="cs-CZ" sz="2400" dirty="0"/>
              <a:t>zahajuje se uzavřením smlouvy o provedení mediace (mezi stranami a mediátorem)</a:t>
            </a:r>
          </a:p>
          <a:p>
            <a:r>
              <a:rPr lang="cs-CZ" sz="2400" dirty="0"/>
              <a:t>ideální způsob ukončení je uzavření </a:t>
            </a:r>
            <a:r>
              <a:rPr lang="cs-CZ" sz="2400" dirty="0">
                <a:solidFill>
                  <a:schemeClr val="tx2"/>
                </a:solidFill>
              </a:rPr>
              <a:t>mediační dohody </a:t>
            </a:r>
            <a:r>
              <a:rPr lang="cs-CZ" sz="2400" dirty="0"/>
              <a:t>(mezi stranami) – ale pozor, není vykonatelná jako soudní rozhodnutí či rozhodčí nález</a:t>
            </a:r>
          </a:p>
          <a:p>
            <a:r>
              <a:rPr lang="cs-CZ" sz="2400" dirty="0"/>
              <a:t>často rodinná mediace – konflikty vyplývající z rodinných vztahů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0242" name="Picture 2" descr="Mediace je účinná metoda řešení sporů - Novinky.cz">
            <a:extLst>
              <a:ext uri="{FF2B5EF4-FFF2-40B4-BE49-F238E27FC236}">
                <a16:creationId xmlns:a16="http://schemas.microsoft.com/office/drawing/2014/main" id="{F14B71C9-FDD1-4489-949E-AFC579799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459" y="720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45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223F1B-F669-4CBA-9C91-DA061D9E03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265C5B-A0E0-4116-8EB7-819A33912D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3A780F-1644-4051-AEB5-168053CC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a jiná povolání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DE5C204-D7F7-4AB2-B822-748045FE2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1026"/>
            <a:ext cx="6347550" cy="47169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soudce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vyšší soudní úředník 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justiční kandidát vs. asist</a:t>
            </a:r>
            <a:r>
              <a:rPr lang="cs-CZ" sz="2400" dirty="0">
                <a:solidFill>
                  <a:srgbClr val="3A3A3A"/>
                </a:solidFill>
              </a:rPr>
              <a:t>ent soudce</a:t>
            </a:r>
            <a:endParaRPr lang="cs-CZ" sz="2400" b="0" i="0" dirty="0">
              <a:solidFill>
                <a:srgbClr val="3A3A3A"/>
              </a:solidFill>
              <a:effectLst/>
            </a:endParaRP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státní zástupce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advokát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notář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exekutor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podnikový právník</a:t>
            </a:r>
          </a:p>
          <a:p>
            <a:pPr>
              <a:lnSpc>
                <a:spcPct val="100000"/>
              </a:lnSpc>
            </a:pPr>
            <a:r>
              <a:rPr lang="cs-CZ" sz="2400" b="0" i="0" dirty="0">
                <a:solidFill>
                  <a:srgbClr val="3A3A3A"/>
                </a:solidFill>
                <a:effectLst/>
              </a:rPr>
              <a:t>právník ve veřejné správě (na úřadech, …)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nemusí být právník, ale běžně se s právem spojuje – rozhodce, insolvenční správce, mediátor</a:t>
            </a:r>
            <a:endParaRPr lang="cs-CZ" sz="2400" b="0" i="0" dirty="0">
              <a:solidFill>
                <a:srgbClr val="3A3A3A"/>
              </a:solidFill>
              <a:effectLst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3A3A3A"/>
                </a:solidFill>
              </a:rPr>
              <a:t>….</a:t>
            </a:r>
            <a:r>
              <a:rPr lang="cs-CZ" sz="2400" b="0" i="0" dirty="0">
                <a:solidFill>
                  <a:srgbClr val="3A3A3A"/>
                </a:solidFill>
                <a:effectLst/>
              </a:rPr>
              <a:t> </a:t>
            </a:r>
          </a:p>
          <a:p>
            <a:endParaRPr lang="cs-CZ" dirty="0"/>
          </a:p>
        </p:txBody>
      </p:sp>
      <p:pic>
        <p:nvPicPr>
          <p:cNvPr id="2050" name="Picture 2" descr="Právníci a advokáti Brno • Advokátní kancelář C&amp;K">
            <a:extLst>
              <a:ext uri="{FF2B5EF4-FFF2-40B4-BE49-F238E27FC236}">
                <a16:creationId xmlns:a16="http://schemas.microsoft.com/office/drawing/2014/main" id="{23800011-9CE1-4F7A-949B-7BA3FF346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589" y="2328188"/>
            <a:ext cx="302521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4617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4F1EDF-6BD0-4A87-BC31-87E3E6CAC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005F23-6796-471A-B967-07A980899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C785DB-3A47-4071-8AA9-7DE2C952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Mediátor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171EA1-DA02-4841-B673-3AEBD60B0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457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fyzická osoba, která je zapsána v seznamu mediátorů (vede ministerstvo spravedlnosti)</a:t>
            </a:r>
          </a:p>
          <a:p>
            <a:r>
              <a:rPr lang="cs-CZ" sz="2400" dirty="0"/>
              <a:t>plná svéprávnost a bezúhonnost</a:t>
            </a:r>
          </a:p>
          <a:p>
            <a:r>
              <a:rPr lang="cs-CZ" sz="2400" dirty="0"/>
              <a:t>Mgr. vzdělání (nemusí být právnické)</a:t>
            </a:r>
          </a:p>
          <a:p>
            <a:r>
              <a:rPr lang="cs-CZ" sz="2400" dirty="0"/>
              <a:t>mediátorské zkoušky </a:t>
            </a:r>
          </a:p>
          <a:p>
            <a:r>
              <a:rPr lang="cs-CZ" sz="2400" dirty="0"/>
              <a:t>nebyl vyškrtnut ze seznamu</a:t>
            </a:r>
            <a:endParaRPr lang="en-US" sz="24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430FD3AD-37BF-4BD6-A30E-48B0841C3088}"/>
              </a:ext>
            </a:extLst>
          </p:cNvPr>
          <p:cNvSpPr txBox="1">
            <a:spLocks/>
          </p:cNvSpPr>
          <p:nvPr/>
        </p:nvSpPr>
        <p:spPr>
          <a:xfrm>
            <a:off x="718800" y="4579213"/>
            <a:ext cx="10753200" cy="14189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hlavní funkce: </a:t>
            </a:r>
            <a:r>
              <a:rPr lang="cs-CZ" sz="2400" kern="0" dirty="0"/>
              <a:t>vést mediaci, podporuje komunikace mezi osobami na konfliktu zúčastněnými, respektuje názory stran, vytváří podmínky pro vzájemnou komunikaci, směřuje k uzavření mediační dohody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8647123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989616-734D-4E4E-B0FD-651866A20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4549EC-ACCA-44F6-86DC-819C4BE88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29246E-2E7D-4779-95D7-C629BB72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povolání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D3775D-1EE2-4D05-A4E9-38593ED9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978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zpravidla je potřeba splnit podmínky předepsané zákonem pro výkon určitých právnických profesí – soudce, státní zástupce, advokát, notář, exekutor</a:t>
            </a:r>
          </a:p>
          <a:p>
            <a:r>
              <a:rPr lang="cs-CZ" sz="2400" dirty="0"/>
              <a:t>někteří se na výkon funkce připravují – tzv. koncipienti (advokátní, notářský, exekutorský), či kandidáti (mají již profesní zkoušky), obdobně u soudů a státního zastupitelství (asistenti, resp. justiční kandidáti)</a:t>
            </a:r>
          </a:p>
          <a:p>
            <a:r>
              <a:rPr lang="cs-CZ" sz="2400" dirty="0"/>
              <a:t>některá právnická povolání nevyžadují zvláštní podmínky a lze je dělat „rovnou po škole“ – právníci ve veřejné správě, podnikoví právníci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590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D02B45-D739-4191-8E3C-C6DF1A3060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E3BF63-5E0C-493B-AE36-280674A822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741F84E-F5BC-4265-B644-2BCCB1F2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Soudce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0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26FF9C-389E-41D9-8C48-16628C08FC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DE1C1D-79DC-4403-A6F9-94FC5A3D2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661D84-0A0E-43DB-9CF7-FF24BD6F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 – podmínky pro výkon funkce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DF8896-64BB-42DC-9953-25CC3EE2E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31894"/>
            <a:ext cx="10753200" cy="413578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zákon o soudech, soudcích, přísedících a státní správě soudů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kdo může být soudce v ČR?</a:t>
            </a:r>
          </a:p>
          <a:p>
            <a:pPr lvl="1"/>
            <a:r>
              <a:rPr lang="cs-CZ" dirty="0"/>
              <a:t>státní občan ČR</a:t>
            </a:r>
          </a:p>
          <a:p>
            <a:pPr lvl="1"/>
            <a:r>
              <a:rPr lang="cs-CZ" dirty="0"/>
              <a:t>plně svéprávný a bezúhonný</a:t>
            </a:r>
          </a:p>
          <a:p>
            <a:pPr lvl="1"/>
            <a:r>
              <a:rPr lang="cs-CZ" dirty="0"/>
              <a:t>jeho zkušenosti a morální vlastnosti dávají záruku, že bude svou funkci řádně zastávat</a:t>
            </a:r>
          </a:p>
          <a:p>
            <a:pPr lvl="1"/>
            <a:r>
              <a:rPr lang="cs-CZ" dirty="0"/>
              <a:t>v den ustanovení dosáhl věku nejméně 30 let</a:t>
            </a:r>
          </a:p>
          <a:p>
            <a:pPr lvl="1"/>
            <a:r>
              <a:rPr lang="cs-CZ" dirty="0"/>
              <a:t>souhlasí se svým ustanovením za soudce nebo přísedícího a s přidělením k určitému soudu</a:t>
            </a:r>
          </a:p>
          <a:p>
            <a:pPr lvl="1"/>
            <a:r>
              <a:rPr lang="cs-CZ" dirty="0"/>
              <a:t>vysokoškolské vzdělání získané řádným ukončením studia v magisterském studijním programu v oblasti práva na vysoké škole v České republice</a:t>
            </a:r>
          </a:p>
          <a:p>
            <a:pPr lvl="1"/>
            <a:r>
              <a:rPr lang="cs-CZ" dirty="0"/>
              <a:t>složení odborné justiční zkoušky (či ekvivalent)</a:t>
            </a:r>
          </a:p>
          <a:p>
            <a:pPr lvl="1"/>
            <a:r>
              <a:rPr lang="cs-CZ" dirty="0"/>
              <a:t>úspěšné absolvování výběrového řízení na funkci soudce</a:t>
            </a:r>
          </a:p>
        </p:txBody>
      </p:sp>
      <p:pic>
        <p:nvPicPr>
          <p:cNvPr id="8194" name="Picture 2" descr="Soudce Alexandr (2017) | ČSFD.cz">
            <a:extLst>
              <a:ext uri="{FF2B5EF4-FFF2-40B4-BE49-F238E27FC236}">
                <a16:creationId xmlns:a16="http://schemas.microsoft.com/office/drawing/2014/main" id="{A2F1BB22-FF26-4DA6-904B-13EE16EAE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558" y="1328606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09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AA7BDA-72FD-47D8-9E38-3B561E191D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2A6D83-7C55-43F6-B317-93D18330D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E0D817-EB54-4647-9544-15111EAF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 – ústavní rámec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F06F8A-8643-4B3E-90CE-11819AE09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8725"/>
            <a:ext cx="10753200" cy="390928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jmenuje prezident republiky </a:t>
            </a:r>
            <a:r>
              <a:rPr lang="cs-CZ" sz="2000" dirty="0"/>
              <a:t>bez časového omezení (čl. 93 Ústavy)</a:t>
            </a:r>
          </a:p>
          <a:p>
            <a:r>
              <a:rPr lang="cs-CZ" sz="2000" dirty="0"/>
              <a:t>funkce se ujímá složením </a:t>
            </a:r>
            <a:r>
              <a:rPr lang="cs-CZ" sz="2000" dirty="0">
                <a:solidFill>
                  <a:schemeClr val="tx2"/>
                </a:solidFill>
              </a:rPr>
              <a:t>slibu</a:t>
            </a:r>
            <a:r>
              <a:rPr lang="cs-CZ" sz="2000" dirty="0"/>
              <a:t> (čl. 93 Ústavy)</a:t>
            </a:r>
          </a:p>
          <a:p>
            <a:r>
              <a:rPr lang="cs-CZ" sz="2000" dirty="0"/>
              <a:t>Ústava stanoví další obecný rámec pro výkon a činnost soudce</a:t>
            </a:r>
          </a:p>
          <a:p>
            <a:pPr lvl="1"/>
            <a:r>
              <a:rPr lang="cs-CZ" dirty="0"/>
              <a:t>podmínky pro výkon soudce (čl. 93 odst. 2)</a:t>
            </a:r>
          </a:p>
          <a:p>
            <a:pPr lvl="1"/>
            <a:r>
              <a:rPr lang="cs-CZ" dirty="0"/>
              <a:t>soudce </a:t>
            </a:r>
            <a:r>
              <a:rPr lang="cs-CZ" dirty="0">
                <a:solidFill>
                  <a:schemeClr val="tx2"/>
                </a:solidFill>
              </a:rPr>
              <a:t>nelze proti jeho vůli odvolat </a:t>
            </a:r>
            <a:r>
              <a:rPr lang="cs-CZ" dirty="0"/>
              <a:t>nebo přeložit k jinému soudu (výjimky – kárná odpovědnost); (čl. 82)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neslučitelnost funkcí </a:t>
            </a:r>
            <a:r>
              <a:rPr lang="cs-CZ" dirty="0"/>
              <a:t>(čl. 82) – výjimky – správa vlastního majetku, činnost vědecká, pedagogická, literární, publicistická, umělecká, aktivního sportovce a činnost v poradních orgánech ministerstva, vlády a v orgánech komor Parlamentu (§ 85 zákona o soudcích)</a:t>
            </a:r>
          </a:p>
          <a:p>
            <a:pPr lvl="1"/>
            <a:r>
              <a:rPr lang="cs-CZ" dirty="0"/>
              <a:t>soudce je při rozhodování vázán zákonem a mezinárodní smlouvou, která je součástí právního řádu (čl. 95) – </a:t>
            </a:r>
            <a:r>
              <a:rPr lang="cs-CZ" dirty="0">
                <a:solidFill>
                  <a:srgbClr val="0000DC"/>
                </a:solidFill>
              </a:rPr>
              <a:t>rozhoduje podle práva!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222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54EB94-0840-4F84-83FD-72331D7D4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BFE2B0-FCF6-4425-B7E8-FA57CA9F6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5F51B8-B9B7-4DB6-8F67-98B282C6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Soudce – zánik funkce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E6CEDD-13EB-4312-9D13-3E3C31BEA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12327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docela „jistota“</a:t>
            </a:r>
          </a:p>
          <a:p>
            <a:pPr lvl="1"/>
            <a:r>
              <a:rPr lang="cs-CZ" dirty="0"/>
              <a:t>věk – uplynutím kalendářního roku, ve kterém soudce dosáhl 70 let</a:t>
            </a:r>
          </a:p>
          <a:p>
            <a:pPr lvl="1"/>
            <a:r>
              <a:rPr lang="cs-CZ" dirty="0"/>
              <a:t>nezpůsobilost (např. dlouhodobý nepříznivý zdravotní stav)</a:t>
            </a:r>
          </a:p>
          <a:p>
            <a:pPr lvl="1"/>
            <a:r>
              <a:rPr lang="cs-CZ" dirty="0"/>
              <a:t>odsouzení pro úmyslný TČ či nedbalostní TČ s odsouzením k TOS</a:t>
            </a:r>
          </a:p>
          <a:p>
            <a:pPr lvl="1"/>
            <a:r>
              <a:rPr lang="cs-CZ" dirty="0"/>
              <a:t>odvolán z funkce na základě kárného provinění</a:t>
            </a:r>
          </a:p>
          <a:p>
            <a:pPr lvl="1"/>
            <a:r>
              <a:rPr lang="cs-CZ" dirty="0"/>
              <a:t>omezení ve správnosti, pozbytí státního občanství ČR</a:t>
            </a:r>
          </a:p>
          <a:p>
            <a:pPr lvl="1"/>
            <a:r>
              <a:rPr lang="cs-CZ" dirty="0"/>
              <a:t>smrt/prohlášení za mrtvého</a:t>
            </a:r>
          </a:p>
          <a:p>
            <a:pPr lvl="1"/>
            <a:r>
              <a:rPr lang="cs-CZ" dirty="0"/>
              <a:t>může se sám vzdát </a:t>
            </a:r>
          </a:p>
          <a:p>
            <a:r>
              <a:rPr lang="cs-CZ" sz="2400" dirty="0"/>
              <a:t>soudce Ústavního soudu – časově omezeno na 10 let, opakovaně</a:t>
            </a:r>
          </a:p>
        </p:txBody>
      </p:sp>
    </p:spTree>
    <p:extLst>
      <p:ext uri="{BB962C8B-B14F-4D97-AF65-F5344CB8AC3E}">
        <p14:creationId xmlns:p14="http://schemas.microsoft.com/office/powerpoint/2010/main" val="42667960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2744</Words>
  <Application>Microsoft Office PowerPoint</Application>
  <PresentationFormat>Širokoúhlá obrazovka</PresentationFormat>
  <Paragraphs>379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Tahoma</vt:lpstr>
      <vt:lpstr>Wingdings</vt:lpstr>
      <vt:lpstr>Prezentace_MU_CZ</vt:lpstr>
      <vt:lpstr>Charakteristika právnických povolání  </vt:lpstr>
      <vt:lpstr>Právník </vt:lpstr>
      <vt:lpstr>Právník</vt:lpstr>
      <vt:lpstr>Právnická a jiná povolání</vt:lpstr>
      <vt:lpstr>Právnická povolání</vt:lpstr>
      <vt:lpstr>Soudce</vt:lpstr>
      <vt:lpstr>Soudce – podmínky pro výkon funkce</vt:lpstr>
      <vt:lpstr>Soudce – ústavní rámec</vt:lpstr>
      <vt:lpstr>Soudce – zánik funkce</vt:lpstr>
      <vt:lpstr>Nezávislost soudců </vt:lpstr>
      <vt:lpstr>Soudce – plat </vt:lpstr>
      <vt:lpstr>Soudce – doplnění </vt:lpstr>
      <vt:lpstr>Asistent soudce vs. justiční kandidát</vt:lpstr>
      <vt:lpstr>Vyšší justiční úředník </vt:lpstr>
      <vt:lpstr>Ústavní soudce – rozdíly </vt:lpstr>
      <vt:lpstr>Státní zástupce</vt:lpstr>
      <vt:lpstr>Státní zástupce</vt:lpstr>
      <vt:lpstr>Státní zástupce</vt:lpstr>
      <vt:lpstr>Co dělá státní zástupce?</vt:lpstr>
      <vt:lpstr>Státní zastupitelství – doplnění </vt:lpstr>
      <vt:lpstr>Advokát</vt:lpstr>
      <vt:lpstr>Advokát</vt:lpstr>
      <vt:lpstr>Co dělá advokát? Poskytuje právní služby:</vt:lpstr>
      <vt:lpstr>Advokát – pokračování </vt:lpstr>
      <vt:lpstr>Advokátní koncipient</vt:lpstr>
      <vt:lpstr>Notář</vt:lpstr>
      <vt:lpstr>Notář</vt:lpstr>
      <vt:lpstr>Co dělá notář?</vt:lpstr>
      <vt:lpstr>Exekutor</vt:lpstr>
      <vt:lpstr>Exekutor</vt:lpstr>
      <vt:lpstr>Jak exekutor dostane peníze?</vt:lpstr>
      <vt:lpstr>Kdo může být exekutorem? Odměna?</vt:lpstr>
      <vt:lpstr>Insolvenční správce</vt:lpstr>
      <vt:lpstr>Insolvenční správce</vt:lpstr>
      <vt:lpstr>Rozhodce</vt:lpstr>
      <vt:lpstr>Podstata rozhodčího řízení</vt:lpstr>
      <vt:lpstr>Rozhodce (arbitr)</vt:lpstr>
      <vt:lpstr>Mediátor</vt:lpstr>
      <vt:lpstr>Podstata mediace</vt:lpstr>
      <vt:lpstr>Mediátor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196</cp:revision>
  <cp:lastPrinted>1601-01-01T00:00:00Z</cp:lastPrinted>
  <dcterms:created xsi:type="dcterms:W3CDTF">2022-02-12T19:12:13Z</dcterms:created>
  <dcterms:modified xsi:type="dcterms:W3CDTF">2022-04-24T14:46:23Z</dcterms:modified>
</cp:coreProperties>
</file>