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2" r:id="rId3"/>
    <p:sldId id="280" r:id="rId4"/>
    <p:sldId id="281" r:id="rId5"/>
    <p:sldId id="282" r:id="rId6"/>
    <p:sldId id="316" r:id="rId7"/>
    <p:sldId id="313" r:id="rId8"/>
    <p:sldId id="283" r:id="rId9"/>
    <p:sldId id="284" r:id="rId10"/>
    <p:sldId id="314" r:id="rId11"/>
    <p:sldId id="315" r:id="rId12"/>
    <p:sldId id="317" r:id="rId13"/>
    <p:sldId id="318" r:id="rId14"/>
    <p:sldId id="319" r:id="rId15"/>
    <p:sldId id="320" r:id="rId16"/>
    <p:sldId id="321" r:id="rId17"/>
    <p:sldId id="279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521F7-4F2A-44EF-8C26-7FBD7B5A16E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C05BCE-F3FA-43FD-9B6B-FB9114054F44}">
      <dgm:prSet phldrT="[Text]"/>
      <dgm:spPr/>
      <dgm:t>
        <a:bodyPr/>
        <a:lstStyle/>
        <a:p>
          <a:r>
            <a:rPr lang="cs-CZ" dirty="0"/>
            <a:t>Fyzické osoby</a:t>
          </a:r>
        </a:p>
      </dgm:t>
    </dgm:pt>
    <dgm:pt modelId="{7DE2E5DE-3BE4-436A-8296-E61F7168D9CD}" type="parTrans" cxnId="{7DF3E441-FF46-439F-8710-EF933459B782}">
      <dgm:prSet/>
      <dgm:spPr/>
      <dgm:t>
        <a:bodyPr/>
        <a:lstStyle/>
        <a:p>
          <a:endParaRPr lang="cs-CZ"/>
        </a:p>
      </dgm:t>
    </dgm:pt>
    <dgm:pt modelId="{6F05766E-6A31-4759-965F-C418D6C9BD09}" type="sibTrans" cxnId="{7DF3E441-FF46-439F-8710-EF933459B782}">
      <dgm:prSet/>
      <dgm:spPr/>
      <dgm:t>
        <a:bodyPr/>
        <a:lstStyle/>
        <a:p>
          <a:endParaRPr lang="cs-CZ"/>
        </a:p>
      </dgm:t>
    </dgm:pt>
    <dgm:pt modelId="{A66A41A8-F84E-4E2A-9F59-E2004135298F}">
      <dgm:prSet phldrT="[Text]"/>
      <dgm:spPr/>
      <dgm:t>
        <a:bodyPr/>
        <a:lstStyle/>
        <a:p>
          <a:r>
            <a:rPr lang="cs-CZ" dirty="0"/>
            <a:t>Právnické osoby</a:t>
          </a:r>
        </a:p>
      </dgm:t>
    </dgm:pt>
    <dgm:pt modelId="{1E3BF41E-79E1-4E67-AAE6-5066672452EC}" type="parTrans" cxnId="{5082F37E-47BF-4F6F-AED5-845572704A62}">
      <dgm:prSet/>
      <dgm:spPr/>
      <dgm:t>
        <a:bodyPr/>
        <a:lstStyle/>
        <a:p>
          <a:endParaRPr lang="cs-CZ"/>
        </a:p>
      </dgm:t>
    </dgm:pt>
    <dgm:pt modelId="{07CE5AD2-3F81-4EB2-9FCC-92452EB3419E}" type="sibTrans" cxnId="{5082F37E-47BF-4F6F-AED5-845572704A62}">
      <dgm:prSet/>
      <dgm:spPr/>
      <dgm:t>
        <a:bodyPr/>
        <a:lstStyle/>
        <a:p>
          <a:endParaRPr lang="cs-CZ"/>
        </a:p>
      </dgm:t>
    </dgm:pt>
    <dgm:pt modelId="{F325DE1B-DAC2-44BD-AA85-9A718ACE300D}" type="pres">
      <dgm:prSet presAssocID="{3F6521F7-4F2A-44EF-8C26-7FBD7B5A16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4C90555-6CA3-44D2-B0DD-B699C2A95BC5}" type="pres">
      <dgm:prSet presAssocID="{61C05BCE-F3FA-43FD-9B6B-FB9114054F44}" presName="parentLin" presStyleCnt="0"/>
      <dgm:spPr/>
    </dgm:pt>
    <dgm:pt modelId="{40D85296-2F0F-41A6-85E9-21A277D63104}" type="pres">
      <dgm:prSet presAssocID="{61C05BCE-F3FA-43FD-9B6B-FB9114054F44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1EFFC7F-2E7B-4DDE-BE8D-DC520443C4F4}" type="pres">
      <dgm:prSet presAssocID="{61C05BCE-F3FA-43FD-9B6B-FB9114054F4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5D21A2-6E35-451B-9B6A-44299D396A36}" type="pres">
      <dgm:prSet presAssocID="{61C05BCE-F3FA-43FD-9B6B-FB9114054F44}" presName="negativeSpace" presStyleCnt="0"/>
      <dgm:spPr/>
    </dgm:pt>
    <dgm:pt modelId="{6E8A6303-3357-469B-9D61-BBF658E8768E}" type="pres">
      <dgm:prSet presAssocID="{61C05BCE-F3FA-43FD-9B6B-FB9114054F44}" presName="childText" presStyleLbl="conFgAcc1" presStyleIdx="0" presStyleCnt="2">
        <dgm:presLayoutVars>
          <dgm:bulletEnabled val="1"/>
        </dgm:presLayoutVars>
      </dgm:prSet>
      <dgm:spPr/>
    </dgm:pt>
    <dgm:pt modelId="{54A7163E-7AD7-4B09-B005-9EF8A7CEF76D}" type="pres">
      <dgm:prSet presAssocID="{6F05766E-6A31-4759-965F-C418D6C9BD09}" presName="spaceBetweenRectangles" presStyleCnt="0"/>
      <dgm:spPr/>
    </dgm:pt>
    <dgm:pt modelId="{91FAB36F-CD53-43D9-A435-C82AF21C7864}" type="pres">
      <dgm:prSet presAssocID="{A66A41A8-F84E-4E2A-9F59-E2004135298F}" presName="parentLin" presStyleCnt="0"/>
      <dgm:spPr/>
    </dgm:pt>
    <dgm:pt modelId="{948C6542-3596-4CDB-A6B6-53F3D3C29827}" type="pres">
      <dgm:prSet presAssocID="{A66A41A8-F84E-4E2A-9F59-E2004135298F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3F5ADAE4-8AD6-49AD-953F-5A8B6EDE1FCE}" type="pres">
      <dgm:prSet presAssocID="{A66A41A8-F84E-4E2A-9F59-E2004135298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7C0FD3-AA9E-41DF-9D57-E55C84CD1ACC}" type="pres">
      <dgm:prSet presAssocID="{A66A41A8-F84E-4E2A-9F59-E2004135298F}" presName="negativeSpace" presStyleCnt="0"/>
      <dgm:spPr/>
    </dgm:pt>
    <dgm:pt modelId="{89CB3B66-F4FE-4723-84F8-D371C40F1CA6}" type="pres">
      <dgm:prSet presAssocID="{A66A41A8-F84E-4E2A-9F59-E2004135298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DF2081E-A96E-4BC2-927C-50DF488D268A}" type="presOf" srcId="{A66A41A8-F84E-4E2A-9F59-E2004135298F}" destId="{3F5ADAE4-8AD6-49AD-953F-5A8B6EDE1FCE}" srcOrd="1" destOrd="0" presId="urn:microsoft.com/office/officeart/2005/8/layout/list1"/>
    <dgm:cxn modelId="{52AA1C5A-9684-4684-8CB6-2DEC1933C4CF}" type="presOf" srcId="{61C05BCE-F3FA-43FD-9B6B-FB9114054F44}" destId="{40D85296-2F0F-41A6-85E9-21A277D63104}" srcOrd="0" destOrd="0" presId="urn:microsoft.com/office/officeart/2005/8/layout/list1"/>
    <dgm:cxn modelId="{8F0E490B-0E2C-4202-831D-32C1C749DDEB}" type="presOf" srcId="{3F6521F7-4F2A-44EF-8C26-7FBD7B5A16E0}" destId="{F325DE1B-DAC2-44BD-AA85-9A718ACE300D}" srcOrd="0" destOrd="0" presId="urn:microsoft.com/office/officeart/2005/8/layout/list1"/>
    <dgm:cxn modelId="{7DF3E441-FF46-439F-8710-EF933459B782}" srcId="{3F6521F7-4F2A-44EF-8C26-7FBD7B5A16E0}" destId="{61C05BCE-F3FA-43FD-9B6B-FB9114054F44}" srcOrd="0" destOrd="0" parTransId="{7DE2E5DE-3BE4-436A-8296-E61F7168D9CD}" sibTransId="{6F05766E-6A31-4759-965F-C418D6C9BD09}"/>
    <dgm:cxn modelId="{162AC371-B442-4B4C-BECA-85292A3E3B13}" type="presOf" srcId="{A66A41A8-F84E-4E2A-9F59-E2004135298F}" destId="{948C6542-3596-4CDB-A6B6-53F3D3C29827}" srcOrd="0" destOrd="0" presId="urn:microsoft.com/office/officeart/2005/8/layout/list1"/>
    <dgm:cxn modelId="{5082F37E-47BF-4F6F-AED5-845572704A62}" srcId="{3F6521F7-4F2A-44EF-8C26-7FBD7B5A16E0}" destId="{A66A41A8-F84E-4E2A-9F59-E2004135298F}" srcOrd="1" destOrd="0" parTransId="{1E3BF41E-79E1-4E67-AAE6-5066672452EC}" sibTransId="{07CE5AD2-3F81-4EB2-9FCC-92452EB3419E}"/>
    <dgm:cxn modelId="{62BFB654-CD61-4F0C-93A7-BCF89618A595}" type="presOf" srcId="{61C05BCE-F3FA-43FD-9B6B-FB9114054F44}" destId="{91EFFC7F-2E7B-4DDE-BE8D-DC520443C4F4}" srcOrd="1" destOrd="0" presId="urn:microsoft.com/office/officeart/2005/8/layout/list1"/>
    <dgm:cxn modelId="{B30EFC92-3210-46EA-B439-59FE2B889C3F}" type="presParOf" srcId="{F325DE1B-DAC2-44BD-AA85-9A718ACE300D}" destId="{24C90555-6CA3-44D2-B0DD-B699C2A95BC5}" srcOrd="0" destOrd="0" presId="urn:microsoft.com/office/officeart/2005/8/layout/list1"/>
    <dgm:cxn modelId="{D091854C-6DC7-4228-86A7-85571A3663AA}" type="presParOf" srcId="{24C90555-6CA3-44D2-B0DD-B699C2A95BC5}" destId="{40D85296-2F0F-41A6-85E9-21A277D63104}" srcOrd="0" destOrd="0" presId="urn:microsoft.com/office/officeart/2005/8/layout/list1"/>
    <dgm:cxn modelId="{2EE6FC64-E1D6-4E17-912D-72DE25AC6AE4}" type="presParOf" srcId="{24C90555-6CA3-44D2-B0DD-B699C2A95BC5}" destId="{91EFFC7F-2E7B-4DDE-BE8D-DC520443C4F4}" srcOrd="1" destOrd="0" presId="urn:microsoft.com/office/officeart/2005/8/layout/list1"/>
    <dgm:cxn modelId="{A36A87E0-39E2-4A65-8CA0-3859A9118810}" type="presParOf" srcId="{F325DE1B-DAC2-44BD-AA85-9A718ACE300D}" destId="{2E5D21A2-6E35-451B-9B6A-44299D396A36}" srcOrd="1" destOrd="0" presId="urn:microsoft.com/office/officeart/2005/8/layout/list1"/>
    <dgm:cxn modelId="{D9FA97EA-30EF-4E7F-9046-F2A31CBBBDDF}" type="presParOf" srcId="{F325DE1B-DAC2-44BD-AA85-9A718ACE300D}" destId="{6E8A6303-3357-469B-9D61-BBF658E8768E}" srcOrd="2" destOrd="0" presId="urn:microsoft.com/office/officeart/2005/8/layout/list1"/>
    <dgm:cxn modelId="{4DF040A5-5251-45A1-A301-42B510A02918}" type="presParOf" srcId="{F325DE1B-DAC2-44BD-AA85-9A718ACE300D}" destId="{54A7163E-7AD7-4B09-B005-9EF8A7CEF76D}" srcOrd="3" destOrd="0" presId="urn:microsoft.com/office/officeart/2005/8/layout/list1"/>
    <dgm:cxn modelId="{741781E7-9E28-4981-B2B5-C7AE0C540090}" type="presParOf" srcId="{F325DE1B-DAC2-44BD-AA85-9A718ACE300D}" destId="{91FAB36F-CD53-43D9-A435-C82AF21C7864}" srcOrd="4" destOrd="0" presId="urn:microsoft.com/office/officeart/2005/8/layout/list1"/>
    <dgm:cxn modelId="{77FF9754-AB37-4D52-B8D5-AB91CA0DD661}" type="presParOf" srcId="{91FAB36F-CD53-43D9-A435-C82AF21C7864}" destId="{948C6542-3596-4CDB-A6B6-53F3D3C29827}" srcOrd="0" destOrd="0" presId="urn:microsoft.com/office/officeart/2005/8/layout/list1"/>
    <dgm:cxn modelId="{C3963534-8921-4568-BFE0-CEFAAE63699D}" type="presParOf" srcId="{91FAB36F-CD53-43D9-A435-C82AF21C7864}" destId="{3F5ADAE4-8AD6-49AD-953F-5A8B6EDE1FCE}" srcOrd="1" destOrd="0" presId="urn:microsoft.com/office/officeart/2005/8/layout/list1"/>
    <dgm:cxn modelId="{C4D20A3D-ADC0-463B-B38B-FA4DAAF5B3AC}" type="presParOf" srcId="{F325DE1B-DAC2-44BD-AA85-9A718ACE300D}" destId="{DF7C0FD3-AA9E-41DF-9D57-E55C84CD1ACC}" srcOrd="5" destOrd="0" presId="urn:microsoft.com/office/officeart/2005/8/layout/list1"/>
    <dgm:cxn modelId="{F4CDAB2A-5391-4002-9781-6F1E95E2E352}" type="presParOf" srcId="{F325DE1B-DAC2-44BD-AA85-9A718ACE300D}" destId="{89CB3B66-F4FE-4723-84F8-D371C40F1CA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A6303-3357-469B-9D61-BBF658E8768E}">
      <dsp:nvSpPr>
        <dsp:cNvPr id="0" name=""/>
        <dsp:cNvSpPr/>
      </dsp:nvSpPr>
      <dsp:spPr>
        <a:xfrm>
          <a:off x="0" y="525716"/>
          <a:ext cx="107521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FFC7F-2E7B-4DDE-BE8D-DC520443C4F4}">
      <dsp:nvSpPr>
        <dsp:cNvPr id="0" name=""/>
        <dsp:cNvSpPr/>
      </dsp:nvSpPr>
      <dsp:spPr>
        <a:xfrm>
          <a:off x="537606" y="9116"/>
          <a:ext cx="7526496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Fyzické osoby</a:t>
          </a:r>
        </a:p>
      </dsp:txBody>
      <dsp:txXfrm>
        <a:off x="588043" y="59553"/>
        <a:ext cx="7425622" cy="932326"/>
      </dsp:txXfrm>
    </dsp:sp>
    <dsp:sp modelId="{89CB3B66-F4FE-4723-84F8-D371C40F1CA6}">
      <dsp:nvSpPr>
        <dsp:cNvPr id="0" name=""/>
        <dsp:cNvSpPr/>
      </dsp:nvSpPr>
      <dsp:spPr>
        <a:xfrm>
          <a:off x="0" y="2113317"/>
          <a:ext cx="107521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ADAE4-8AD6-49AD-953F-5A8B6EDE1FCE}">
      <dsp:nvSpPr>
        <dsp:cNvPr id="0" name=""/>
        <dsp:cNvSpPr/>
      </dsp:nvSpPr>
      <dsp:spPr>
        <a:xfrm>
          <a:off x="537606" y="1596717"/>
          <a:ext cx="7526496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Právnické osoby</a:t>
          </a:r>
        </a:p>
      </dsp:txBody>
      <dsp:txXfrm>
        <a:off x="588043" y="1647154"/>
        <a:ext cx="7425622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87868"/>
            <a:ext cx="11361600" cy="1645265"/>
          </a:xfrm>
        </p:spPr>
        <p:txBody>
          <a:bodyPr/>
          <a:lstStyle/>
          <a:p>
            <a:r>
              <a:rPr lang="cs-CZ" dirty="0"/>
              <a:t>Fyzické a právnické osoby.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jarní semestr 2022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6. 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E8D00F-3CCD-4564-8701-BB2F3D76DE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83758F-5621-42C6-8302-5E6AC68A87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854E65-C887-41E4-8A4C-3DA0BE64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člověka zbavit svéprávnosti?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6B10599-CAA6-4397-9C9B-FA399289C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NE!</a:t>
            </a:r>
          </a:p>
          <a:p>
            <a:r>
              <a:rPr lang="cs-CZ" sz="2400" dirty="0"/>
              <a:t>nelze člověka zbavit svéprávnosti, svéprávnost lze jen </a:t>
            </a:r>
            <a:r>
              <a:rPr lang="cs-CZ" sz="2400" dirty="0">
                <a:solidFill>
                  <a:schemeClr val="tx2"/>
                </a:solidFill>
              </a:rPr>
              <a:t>omezit</a:t>
            </a:r>
            <a:r>
              <a:rPr lang="cs-CZ" sz="2400" dirty="0"/>
              <a:t>, ale i to je krajní řešení – je to zásah do lidské důstojnosti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předběžné prohlášení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nápomoc při rozhodování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zastoupení členem domácnosti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omezení svéprávnosti</a:t>
            </a:r>
          </a:p>
          <a:p>
            <a:pPr lvl="1"/>
            <a:r>
              <a:rPr lang="cs-CZ" sz="1800" dirty="0"/>
              <a:t>pouze výjimečně, celá řada podmínek - § 55 a násl. OZ</a:t>
            </a:r>
          </a:p>
          <a:p>
            <a:pPr lvl="1"/>
            <a:r>
              <a:rPr lang="cs-CZ" sz="1800" dirty="0"/>
              <a:t>omezení jen soudem, soud pak i ruší či mění rozsah omezení</a:t>
            </a:r>
          </a:p>
          <a:p>
            <a:pPr lvl="1"/>
            <a:r>
              <a:rPr lang="cs-CZ" sz="1800" dirty="0"/>
              <a:t>omezená doba – doba nutná pro vyřízení, max. 3/5 let</a:t>
            </a:r>
          </a:p>
          <a:p>
            <a:r>
              <a:rPr lang="cs-CZ" sz="2400" dirty="0"/>
              <a:t>výše uvedená podpůrná opatření se týkají zletilých osob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171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C02AF-A84D-40C9-8D84-F9937AF92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4F340-04DC-405E-A5AB-648001AA6F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C9F801-15EA-4B93-8341-D936FAFF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ještě upraveno ohledně FO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C2A37D-DC4A-4488-9FD7-322B7B87AB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Demonstrativní výčet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sz="2400" dirty="0"/>
              <a:t>jméno člověka, pseudonym, bydliště</a:t>
            </a:r>
          </a:p>
          <a:p>
            <a:r>
              <a:rPr lang="cs-CZ" sz="2400" dirty="0"/>
              <a:t>ochrana osobnosti</a:t>
            </a:r>
          </a:p>
          <a:p>
            <a:r>
              <a:rPr lang="cs-CZ" sz="2400" dirty="0"/>
              <a:t>podoba a soukromí</a:t>
            </a:r>
          </a:p>
          <a:p>
            <a:r>
              <a:rPr lang="cs-CZ" sz="2400" dirty="0"/>
              <a:t>zásah do integrity</a:t>
            </a:r>
          </a:p>
          <a:p>
            <a:r>
              <a:rPr lang="cs-CZ" sz="2400" dirty="0"/>
              <a:t>nakládání s částmi lidského těla</a:t>
            </a:r>
          </a:p>
          <a:p>
            <a:r>
              <a:rPr lang="cs-CZ" sz="2400" dirty="0"/>
              <a:t>ochrana lidského těla po smrti člověka</a:t>
            </a:r>
          </a:p>
          <a:p>
            <a:r>
              <a:rPr lang="cs-CZ" sz="2400" dirty="0"/>
              <a:t>udělení plné moci</a:t>
            </a:r>
          </a:p>
          <a:p>
            <a:r>
              <a:rPr lang="cs-CZ" sz="2400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123080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53D4DD-BDF4-46A9-AC3C-0808C47E1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831A6-0C32-4E64-91D5-205E1D96D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16B671-0075-4A21-802D-82D1E127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278176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3D3C20-ACC8-4F6F-883F-39FC2C8D6F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4F567-3F1B-4520-B1CB-257B29E24B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07202B-F1F2-4B4D-B94C-8EF6B221E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708EC8-6A7D-4960-8B67-7A02DFA1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2823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teorie fikce </a:t>
            </a:r>
            <a:r>
              <a:rPr lang="cs-CZ" sz="2400" dirty="0"/>
              <a:t>– jen fingujeme, že právnická osoba je osoba</a:t>
            </a:r>
          </a:p>
          <a:p>
            <a:r>
              <a:rPr lang="cs-CZ" sz="2400" dirty="0"/>
              <a:t>obecná úprava v občanském zákoníku, zejména pro soukromé právo</a:t>
            </a:r>
          </a:p>
          <a:p>
            <a:r>
              <a:rPr lang="cs-CZ" sz="2400" dirty="0"/>
              <a:t>obchodní právo: zákon o obchodních korporacích</a:t>
            </a:r>
          </a:p>
          <a:p>
            <a:r>
              <a:rPr lang="cs-CZ" sz="2400" dirty="0"/>
              <a:t>veřejné právo: celá řada zákonů</a:t>
            </a:r>
          </a:p>
          <a:p>
            <a:r>
              <a:rPr lang="cs-CZ" sz="2400" dirty="0"/>
              <a:t>v oblasti soukromého práva je stát právnickou osobou</a:t>
            </a:r>
          </a:p>
          <a:p>
            <a:r>
              <a:rPr lang="cs-CZ" sz="2400" dirty="0">
                <a:solidFill>
                  <a:srgbClr val="0000DC"/>
                </a:solidFill>
              </a:rPr>
              <a:t>má právní osobnost </a:t>
            </a:r>
            <a:r>
              <a:rPr lang="cs-CZ" sz="2400" dirty="0"/>
              <a:t>od svého vzniku do svého zániku</a:t>
            </a:r>
          </a:p>
          <a:p>
            <a:r>
              <a:rPr lang="cs-CZ" sz="2400" dirty="0">
                <a:solidFill>
                  <a:srgbClr val="0000DC"/>
                </a:solidFill>
              </a:rPr>
              <a:t>nemá svéprávnost </a:t>
            </a:r>
            <a:r>
              <a:rPr lang="cs-CZ" sz="2400" dirty="0"/>
              <a:t>– jednají lidé (fyzické osoby) za právnickou osobu</a:t>
            </a:r>
          </a:p>
        </p:txBody>
      </p:sp>
    </p:spTree>
    <p:extLst>
      <p:ext uri="{BB962C8B-B14F-4D97-AF65-F5344CB8AC3E}">
        <p14:creationId xmlns:p14="http://schemas.microsoft.com/office/powerpoint/2010/main" val="297727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77B4B4-8AD8-4562-9A31-7F9E0E64E6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39E1C6-5382-4F71-873A-594341BCF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51D7B0-C0BE-4601-B576-7F3EE2D5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dle občanského zákoníku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E00DAC-D2E8-41F6-ABAF-1EF978458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3922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korporace</a:t>
            </a:r>
          </a:p>
          <a:p>
            <a:pPr lvl="1"/>
            <a:r>
              <a:rPr lang="cs-CZ" dirty="0"/>
              <a:t>spolek, SVJ, odborové organizace, organizace zaměstnavatelů</a:t>
            </a:r>
          </a:p>
          <a:p>
            <a:pPr lvl="1"/>
            <a:r>
              <a:rPr lang="cs-CZ" dirty="0"/>
              <a:t>obchodní korporace</a:t>
            </a:r>
          </a:p>
          <a:p>
            <a:pPr lvl="2"/>
            <a:r>
              <a:rPr lang="cs-CZ" dirty="0"/>
              <a:t>veřejná obchodní společnost</a:t>
            </a:r>
          </a:p>
          <a:p>
            <a:pPr lvl="2"/>
            <a:r>
              <a:rPr lang="cs-CZ" dirty="0"/>
              <a:t>komanditní společnost</a:t>
            </a:r>
          </a:p>
          <a:p>
            <a:pPr lvl="2"/>
            <a:r>
              <a:rPr lang="cs-CZ" dirty="0"/>
              <a:t>společnost s ručením omezením</a:t>
            </a:r>
          </a:p>
          <a:p>
            <a:pPr lvl="2"/>
            <a:r>
              <a:rPr lang="cs-CZ" dirty="0"/>
              <a:t>akciová společnost</a:t>
            </a:r>
          </a:p>
          <a:p>
            <a:pPr lvl="2"/>
            <a:r>
              <a:rPr lang="cs-CZ" dirty="0"/>
              <a:t>družstvo </a:t>
            </a:r>
          </a:p>
          <a:p>
            <a:r>
              <a:rPr lang="cs-CZ" dirty="0"/>
              <a:t>fundace</a:t>
            </a:r>
          </a:p>
          <a:p>
            <a:pPr lvl="1"/>
            <a:r>
              <a:rPr lang="cs-CZ" dirty="0"/>
              <a:t>nadace</a:t>
            </a:r>
          </a:p>
          <a:p>
            <a:pPr lvl="1"/>
            <a:r>
              <a:rPr lang="cs-CZ" dirty="0"/>
              <a:t>nadační fond</a:t>
            </a:r>
          </a:p>
          <a:p>
            <a:r>
              <a:rPr lang="cs-CZ" dirty="0"/>
              <a:t>ústav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BC7DCBC2-99FB-4ADF-9A08-65326817A641}"/>
              </a:ext>
            </a:extLst>
          </p:cNvPr>
          <p:cNvSpPr txBox="1">
            <a:spLocks/>
          </p:cNvSpPr>
          <p:nvPr/>
        </p:nvSpPr>
        <p:spPr>
          <a:xfrm>
            <a:off x="718800" y="5634002"/>
            <a:ext cx="10753200" cy="59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jedná se o uzavřený okruh těchto forem, nelze si vymýšlet nové</a:t>
            </a:r>
          </a:p>
        </p:txBody>
      </p:sp>
    </p:spTree>
    <p:extLst>
      <p:ext uri="{BB962C8B-B14F-4D97-AF65-F5344CB8AC3E}">
        <p14:creationId xmlns:p14="http://schemas.microsoft.com/office/powerpoint/2010/main" val="2630897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F780A6-77C3-4881-9670-1FA6AC1048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5BFD50-37A9-45B8-AE76-33E8238C4C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38E2BA-C83C-409F-A2F8-84B38F1C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přehled – základní rozdíly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3968A9-4256-4A7D-A4D8-C81D93BE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4957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korporace</a:t>
            </a:r>
          </a:p>
          <a:p>
            <a:pPr lvl="1"/>
            <a:r>
              <a:rPr lang="cs-CZ" dirty="0"/>
              <a:t>základní rys: společenství osob, tj. personální základ, osobní povaha</a:t>
            </a:r>
          </a:p>
          <a:p>
            <a:pPr lvl="1"/>
            <a:r>
              <a:rPr lang="cs-CZ" dirty="0"/>
              <a:t>může mít i jednoho člena (fikce), připouští-li to zákon</a:t>
            </a:r>
          </a:p>
          <a:p>
            <a:pPr lvl="1"/>
            <a:r>
              <a:rPr lang="cs-CZ" dirty="0"/>
              <a:t>ale například spolek: alespoň tři osoby mohou založit</a:t>
            </a:r>
          </a:p>
          <a:p>
            <a:r>
              <a:rPr lang="cs-CZ" sz="2400" dirty="0">
                <a:solidFill>
                  <a:schemeClr val="tx2"/>
                </a:solidFill>
              </a:rPr>
              <a:t>fundace</a:t>
            </a:r>
          </a:p>
          <a:p>
            <a:pPr lvl="1"/>
            <a:r>
              <a:rPr lang="cs-CZ" dirty="0"/>
              <a:t>základem je majetek, sleduje určitý účel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ústav</a:t>
            </a:r>
          </a:p>
          <a:p>
            <a:pPr lvl="1"/>
            <a:r>
              <a:rPr lang="cs-CZ" dirty="0"/>
              <a:t>mix výše uvedeného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účelem je provozování činnosti užitečné společensky nebo hospodářsky s využitím své osobní a majetkové složky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8104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7A77AC-A95F-41B1-9B5A-AD4C1FF7EC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E5F135-BF2C-4C61-BDCD-FABEDCB73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03A08C-5056-4721-8097-C2E12722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Identifikační znaky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2AE465-1CF5-49C6-856F-F3FA0B646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0613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accent1"/>
                </a:solidFill>
              </a:rPr>
              <a:t>název</a:t>
            </a:r>
          </a:p>
          <a:p>
            <a:pPr lvl="1"/>
            <a:r>
              <a:rPr lang="cs-CZ" dirty="0"/>
              <a:t>jméno právnické osoby</a:t>
            </a:r>
          </a:p>
          <a:p>
            <a:pPr lvl="1"/>
            <a:r>
              <a:rPr lang="cs-CZ" dirty="0"/>
              <a:t>slouží k označení a současně odlišení </a:t>
            </a:r>
          </a:p>
          <a:p>
            <a:pPr lvl="1"/>
            <a:r>
              <a:rPr lang="cs-CZ" dirty="0"/>
              <a:t>nesmí být klamavý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sídlo</a:t>
            </a:r>
          </a:p>
          <a:p>
            <a:pPr lvl="1"/>
            <a:r>
              <a:rPr lang="cs-CZ" dirty="0"/>
              <a:t>musí ho právnická osoba mít (už při ustanovení právnické osoby, výjimka při zápisu do veřejného </a:t>
            </a:r>
            <a:r>
              <a:rPr lang="cs-CZ" dirty="0" err="1"/>
              <a:t>resjtříku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může být i v bytě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národnost</a:t>
            </a:r>
          </a:p>
          <a:p>
            <a:pPr lvl="1"/>
            <a:r>
              <a:rPr lang="cs-CZ" dirty="0"/>
              <a:t>na základě českého práva, unijního/evropského či mezinárodního práva</a:t>
            </a:r>
          </a:p>
        </p:txBody>
      </p:sp>
    </p:spTree>
    <p:extLst>
      <p:ext uri="{BB962C8B-B14F-4D97-AF65-F5344CB8AC3E}">
        <p14:creationId xmlns:p14="http://schemas.microsoft.com/office/powerpoint/2010/main" val="2295383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36307D-7DD2-4328-AB4A-88E33F78F8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920D5F-A881-4732-B2DB-B81E6D68B1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061A4E0-EE4B-4752-BFD4-9FDC56BF9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Osoby v právu</a:t>
            </a:r>
          </a:p>
        </p:txBody>
      </p:sp>
    </p:spTree>
    <p:extLst>
      <p:ext uri="{BB962C8B-B14F-4D97-AF65-F5344CB8AC3E}">
        <p14:creationId xmlns:p14="http://schemas.microsoft.com/office/powerpoint/2010/main" val="285820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C5CDC2-ECA3-419E-AE19-BBB27287CE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11021F-E7AC-4CE3-9BB1-EDAD3E2321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5A95F-D47F-45A3-AD70-487F77E3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v právu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7674E0F-FECB-4D35-9882-8B81085E4D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645772"/>
              </p:ext>
            </p:extLst>
          </p:nvPr>
        </p:nvGraphicFramePr>
        <p:xfrm>
          <a:off x="666000" y="1791093"/>
          <a:ext cx="10752138" cy="3004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8972A5B5-403C-4FB7-BAFC-26A58698C225}"/>
              </a:ext>
            </a:extLst>
          </p:cNvPr>
          <p:cNvSpPr/>
          <p:nvPr/>
        </p:nvSpPr>
        <p:spPr bwMode="auto">
          <a:xfrm>
            <a:off x="666000" y="5160055"/>
            <a:ext cx="10753200" cy="7034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i="1" dirty="0"/>
              <a:t>Osoba je fyzická, nebo právnická. </a:t>
            </a:r>
            <a:r>
              <a:rPr lang="cs-CZ" dirty="0"/>
              <a:t>(§ 18 občanského zákoníku)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30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0D91D6-F7A0-4071-8CE8-DD465FA02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14725F-EB25-474E-B644-5C97242E80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49F4B0-36A0-4766-AD1F-DC4463861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a právnická osoba - pojem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BE91A0-26F9-4F1E-9A84-194D29E5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9236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Fyzická osoba</a:t>
            </a:r>
          </a:p>
          <a:p>
            <a:pPr lvl="1"/>
            <a:r>
              <a:rPr lang="cs-CZ" sz="2400" dirty="0"/>
              <a:t>člověk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Právnická osoba</a:t>
            </a:r>
          </a:p>
          <a:p>
            <a:pPr lvl="1"/>
            <a:r>
              <a:rPr lang="cs-CZ" sz="2400" dirty="0"/>
              <a:t>organizovaný útvar, o kterém zákon stanoví, že má právní osobnost, nebo jehož právní osobnost zákon uzná</a:t>
            </a:r>
          </a:p>
          <a:p>
            <a:pPr lvl="1"/>
            <a:r>
              <a:rPr lang="cs-CZ" sz="2400" dirty="0"/>
              <a:t>teorie fikce – pouze fingujeme, že právnická osoba je „osoba“</a:t>
            </a:r>
          </a:p>
          <a:p>
            <a:pPr lvl="1"/>
            <a:r>
              <a:rPr lang="cs-CZ" sz="2400" dirty="0"/>
              <a:t>například spolek, společnost s ručením omezení, akciová společnost, nadace atd.</a:t>
            </a:r>
          </a:p>
          <a:p>
            <a:r>
              <a:rPr lang="cs-CZ" sz="2400" dirty="0">
                <a:solidFill>
                  <a:schemeClr val="tx2"/>
                </a:solidFill>
              </a:rPr>
              <a:t>stát</a:t>
            </a:r>
          </a:p>
          <a:p>
            <a:pPr lvl="1"/>
            <a:r>
              <a:rPr lang="cs-CZ" sz="2400" dirty="0"/>
              <a:t>v soukromém právu je právnická osoba</a:t>
            </a:r>
          </a:p>
        </p:txBody>
      </p:sp>
    </p:spTree>
    <p:extLst>
      <p:ext uri="{BB962C8B-B14F-4D97-AF65-F5344CB8AC3E}">
        <p14:creationId xmlns:p14="http://schemas.microsoft.com/office/powerpoint/2010/main" val="2645494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74D3A4-7CD5-4137-B9E7-C8CA0C1A9B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1A040F-5F73-407D-B86E-8B41CF7C2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0DA22D-F870-4B00-A2CF-399A8E6B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osobnost a svéprávnost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843BDC-1D81-474F-81C2-820B5B17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3949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rgbClr val="0000DC"/>
                </a:solidFill>
              </a:rPr>
              <a:t>Právní osobnost</a:t>
            </a:r>
          </a:p>
          <a:p>
            <a:pPr lvl="1"/>
            <a:r>
              <a:rPr lang="cs-CZ" sz="2400" dirty="0"/>
              <a:t>způsobilost mít v mezích právního řádu práva a povinnosti</a:t>
            </a:r>
          </a:p>
          <a:p>
            <a:pPr lvl="1"/>
            <a:r>
              <a:rPr lang="cs-CZ" sz="2400" dirty="0"/>
              <a:t>fyzické osoby: od narození po smrt </a:t>
            </a:r>
            <a:r>
              <a:rPr lang="cs-CZ" sz="1800" dirty="0"/>
              <a:t>(postavení nenarozeného dítěte – dále)</a:t>
            </a:r>
          </a:p>
          <a:p>
            <a:pPr lvl="1"/>
            <a:r>
              <a:rPr lang="cs-CZ" sz="2400" dirty="0"/>
              <a:t>právnické osoby: od vzniku po zánik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rgbClr val="0000DC"/>
                </a:solidFill>
              </a:rPr>
              <a:t>Svéprávnost </a:t>
            </a:r>
          </a:p>
          <a:p>
            <a:pPr lvl="1"/>
            <a:r>
              <a:rPr lang="cs-CZ" sz="2400" dirty="0"/>
              <a:t>způsobilost právně jednat (nabývat svým vlastním jednáním práva, zavazovat se k povinnostem)</a:t>
            </a:r>
          </a:p>
          <a:p>
            <a:pPr lvl="1"/>
            <a:r>
              <a:rPr lang="cs-CZ" sz="2400" dirty="0"/>
              <a:t>jen u fyzických osob</a:t>
            </a:r>
          </a:p>
          <a:p>
            <a:pPr lvl="1"/>
            <a:r>
              <a:rPr lang="cs-CZ" sz="2400" dirty="0"/>
              <a:t>u právnických osob nelze o svéprávnosti hovořit („někdo jedná“ za právnickou osobu)</a:t>
            </a:r>
          </a:p>
          <a:p>
            <a:pPr lvl="1"/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5096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53D4DD-BDF4-46A9-AC3C-0808C47E1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831A6-0C32-4E64-91D5-205E1D96D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16B671-0075-4A21-802D-82D1E127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Fyzické osoby</a:t>
            </a:r>
          </a:p>
        </p:txBody>
      </p:sp>
    </p:spTree>
    <p:extLst>
      <p:ext uri="{BB962C8B-B14F-4D97-AF65-F5344CB8AC3E}">
        <p14:creationId xmlns:p14="http://schemas.microsoft.com/office/powerpoint/2010/main" val="90213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21DC0C-2B47-4D3B-91FB-1A1CAD1C01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9294CD-BCDC-496C-B908-5C8947FE3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179BA-8B1D-4149-A82A-24BC0C8C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77953"/>
            <a:ext cx="10753200" cy="451576"/>
          </a:xfrm>
        </p:spPr>
        <p:txBody>
          <a:bodyPr/>
          <a:lstStyle/>
          <a:p>
            <a:r>
              <a:rPr lang="cs-CZ" dirty="0"/>
              <a:t>Právní osobnost fyzických osob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690FCA-35F8-4D32-AD5C-34BA3AC5D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64025"/>
            <a:ext cx="10753200" cy="496397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nabývá se </a:t>
            </a:r>
            <a:r>
              <a:rPr lang="cs-CZ" sz="2400" b="1" dirty="0">
                <a:solidFill>
                  <a:schemeClr val="tx2"/>
                </a:solidFill>
              </a:rPr>
              <a:t>narozením</a:t>
            </a:r>
          </a:p>
          <a:p>
            <a:pPr lvl="1"/>
            <a:r>
              <a:rPr lang="cs-CZ" sz="1800" dirty="0"/>
              <a:t>postavení </a:t>
            </a:r>
            <a:r>
              <a:rPr lang="cs-CZ" sz="1800" b="1" dirty="0" err="1"/>
              <a:t>nascitura</a:t>
            </a:r>
            <a:r>
              <a:rPr lang="cs-CZ" sz="1800" b="1" dirty="0"/>
              <a:t> </a:t>
            </a:r>
            <a:r>
              <a:rPr lang="cs-CZ" sz="1800" dirty="0"/>
              <a:t>(= počaté, ale nenarozené dítě) – má podmíněnou právní osobnost, pokud se narodí živé (+ další podmínky) – vliv například na dědické právo (§ 25 OZ)</a:t>
            </a:r>
          </a:p>
          <a:p>
            <a:r>
              <a:rPr lang="cs-CZ" sz="2400" dirty="0"/>
              <a:t>zaniká </a:t>
            </a:r>
            <a:r>
              <a:rPr lang="cs-CZ" sz="2400" b="1" dirty="0">
                <a:solidFill>
                  <a:schemeClr val="tx2"/>
                </a:solidFill>
              </a:rPr>
              <a:t>smrtí</a:t>
            </a:r>
          </a:p>
          <a:p>
            <a:pPr lvl="1"/>
            <a:r>
              <a:rPr lang="cs-CZ" sz="1800" dirty="0"/>
              <a:t>otázka, co to je smrt a kdy nastává</a:t>
            </a:r>
          </a:p>
          <a:p>
            <a:pPr lvl="1"/>
            <a:r>
              <a:rPr lang="cs-CZ" sz="1800" dirty="0"/>
              <a:t>prokazuje se </a:t>
            </a:r>
            <a:r>
              <a:rPr lang="cs-CZ" sz="1800" b="1" dirty="0"/>
              <a:t>veřejnou listinou </a:t>
            </a:r>
            <a:r>
              <a:rPr lang="cs-CZ" sz="1800" dirty="0"/>
              <a:t>po prohlédnutí těla – </a:t>
            </a:r>
            <a:r>
              <a:rPr lang="cs-CZ" sz="1800" i="1" dirty="0"/>
              <a:t>co se tím myslí?</a:t>
            </a:r>
          </a:p>
          <a:p>
            <a:pPr lvl="1"/>
            <a:r>
              <a:rPr lang="cs-CZ" sz="1800" dirty="0"/>
              <a:t>co když nelze tělo prohlédnout – prohlášení člověka za mrtvého soudem bez návrhu, pokud se smrt jeví jako jistá vzhledem k okolnostem</a:t>
            </a:r>
          </a:p>
          <a:p>
            <a:pPr lvl="1"/>
            <a:r>
              <a:rPr lang="cs-CZ" sz="1800" dirty="0"/>
              <a:t>lze i domněnka smrti – pak ale přísnější podmínky (soud prohlásí na návrh, po určité době apod.)</a:t>
            </a:r>
          </a:p>
          <a:p>
            <a:pPr lvl="1"/>
            <a:r>
              <a:rPr lang="cs-CZ" sz="1800" b="1" dirty="0"/>
              <a:t>prohlášení za mrtvého </a:t>
            </a:r>
            <a:r>
              <a:rPr lang="cs-CZ" sz="1800" dirty="0"/>
              <a:t>– zaniká právní osobnost vs. </a:t>
            </a:r>
            <a:r>
              <a:rPr lang="cs-CZ" sz="1800" b="1" dirty="0"/>
              <a:t>prohlášení za nezvěstného </a:t>
            </a:r>
            <a:r>
              <a:rPr lang="cs-CZ" sz="1800" dirty="0"/>
              <a:t>– nezaniká právní osobnost</a:t>
            </a:r>
          </a:p>
          <a:p>
            <a:pPr lvl="1"/>
            <a:r>
              <a:rPr lang="cs-CZ" sz="1800" b="1" dirty="0"/>
              <a:t>místo úmrtí </a:t>
            </a:r>
            <a:r>
              <a:rPr lang="cs-CZ" sz="1800" dirty="0"/>
              <a:t>– když neznáme, vyvratitelná domněnka – tam, kde se našlo tělo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změna pohlaví</a:t>
            </a:r>
          </a:p>
          <a:p>
            <a:pPr lvl="1"/>
            <a:r>
              <a:rPr lang="cs-CZ" sz="1800" dirty="0"/>
              <a:t>nutný chirurgický zákrok</a:t>
            </a:r>
          </a:p>
          <a:p>
            <a:pPr lvl="1"/>
            <a:r>
              <a:rPr lang="cs-CZ" sz="1800" dirty="0"/>
              <a:t>nemá vliv na právní osobnost</a:t>
            </a:r>
          </a:p>
          <a:p>
            <a:pPr lvl="1"/>
            <a:r>
              <a:rPr lang="cs-CZ" sz="1800" dirty="0"/>
              <a:t>má ale vliv na manželství (registrované partnerství) – to zaniká</a:t>
            </a:r>
          </a:p>
        </p:txBody>
      </p:sp>
    </p:spTree>
    <p:extLst>
      <p:ext uri="{BB962C8B-B14F-4D97-AF65-F5344CB8AC3E}">
        <p14:creationId xmlns:p14="http://schemas.microsoft.com/office/powerpoint/2010/main" val="300786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F7D9A6-AB19-42AA-947C-985B5828BF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CE287A-ED70-4555-8077-399B89520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E15E66-A390-44EB-9697-F76F7BD92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81270"/>
            <a:ext cx="10753200" cy="451576"/>
          </a:xfrm>
        </p:spPr>
        <p:txBody>
          <a:bodyPr/>
          <a:lstStyle/>
          <a:p>
            <a:r>
              <a:rPr lang="cs-CZ" dirty="0"/>
              <a:t>Svéprávnost u fyzických osob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40194F-6A75-4655-A3F3-DF4D78DCB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20010"/>
            <a:ext cx="10753200" cy="432775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způsobilost samostatně právně jednat (ale i protiprávně – deliktní způsobilost)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Plná svéprávnost</a:t>
            </a:r>
            <a:endParaRPr lang="cs-CZ" sz="2400" dirty="0"/>
          </a:p>
          <a:p>
            <a:pPr lvl="1"/>
            <a:r>
              <a:rPr lang="cs-CZ" dirty="0"/>
              <a:t>zletilostí = 18. rok života</a:t>
            </a:r>
            <a:endParaRPr lang="cs-CZ" b="1" dirty="0"/>
          </a:p>
          <a:p>
            <a:pPr lvl="1"/>
            <a:r>
              <a:rPr lang="cs-CZ" dirty="0"/>
              <a:t>plnou svéprávnost lze nabýt i dříve</a:t>
            </a:r>
          </a:p>
          <a:p>
            <a:pPr lvl="2"/>
            <a:r>
              <a:rPr lang="cs-CZ" sz="1800" dirty="0"/>
              <a:t>uzavřením manželství (v 16 letech)</a:t>
            </a:r>
          </a:p>
          <a:p>
            <a:pPr lvl="2"/>
            <a:r>
              <a:rPr lang="cs-CZ" sz="1800" dirty="0"/>
              <a:t>přiznání svéprávnosti soudem (v 16 letech)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Nezletilí</a:t>
            </a:r>
          </a:p>
          <a:p>
            <a:pPr lvl="1"/>
            <a:r>
              <a:rPr lang="cs-CZ" sz="1800" dirty="0"/>
              <a:t>i nezletilí mají svéprávnost (ale ne plnou) – mohou právně jednat co do povahy přiměřeným </a:t>
            </a:r>
            <a:r>
              <a:rPr lang="cs-CZ" sz="1800" dirty="0">
                <a:solidFill>
                  <a:schemeClr val="tx2"/>
                </a:solidFill>
              </a:rPr>
              <a:t>rozumové a volní vyspělosti </a:t>
            </a:r>
            <a:r>
              <a:rPr lang="cs-CZ" sz="1800" dirty="0"/>
              <a:t>nezletilých jeho věku</a:t>
            </a:r>
          </a:p>
          <a:p>
            <a:pPr lvl="2"/>
            <a:r>
              <a:rPr lang="cs-CZ" sz="1400" dirty="0"/>
              <a:t>rozum = rozpoznat povahu právního jednání</a:t>
            </a:r>
          </a:p>
          <a:p>
            <a:pPr lvl="2"/>
            <a:r>
              <a:rPr lang="cs-CZ" sz="1400" dirty="0"/>
              <a:t>vůle = uvědomit si právní následky</a:t>
            </a:r>
          </a:p>
          <a:p>
            <a:pPr lvl="1"/>
            <a:r>
              <a:rPr lang="cs-CZ" sz="1800" dirty="0"/>
              <a:t>nezletilí</a:t>
            </a:r>
            <a:r>
              <a:rPr lang="cs-CZ" sz="1800" dirty="0">
                <a:solidFill>
                  <a:srgbClr val="0000DC"/>
                </a:solidFill>
              </a:rPr>
              <a:t> </a:t>
            </a:r>
            <a:r>
              <a:rPr lang="cs-CZ" sz="1800" dirty="0"/>
              <a:t>– do 18 let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516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F5AB2A-7E05-433E-9718-9767F6926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D6F44-E5C8-486B-9FB2-69A238984D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72824-65BB-41F2-B0FC-306CA78C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Svéprávnost, deliktní způsobilost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CE3BF3-03E9-4CDD-BD3B-59AA0BDAA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070427"/>
            <a:ext cx="10753200" cy="31575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pracovní právo: </a:t>
            </a:r>
          </a:p>
          <a:p>
            <a:pPr lvl="1"/>
            <a:r>
              <a:rPr lang="cs-CZ" sz="1800" dirty="0"/>
              <a:t>věk 15 let + ukončená povinná školní docházka (vs. výjimky v zákoně</a:t>
            </a:r>
            <a:r>
              <a:rPr lang="cs-CZ" sz="1600" dirty="0"/>
              <a:t>) - § 34 a 35 OZ</a:t>
            </a:r>
          </a:p>
          <a:p>
            <a:pPr lvl="1"/>
            <a:r>
              <a:rPr lang="cs-CZ" sz="1800" dirty="0"/>
              <a:t>podnikání - § 33 OZ</a:t>
            </a:r>
          </a:p>
          <a:p>
            <a:r>
              <a:rPr lang="cs-CZ" sz="2400" dirty="0"/>
              <a:t>nelze samostatně jednat tam, kde i zletilý potřebuje přivolení soudu </a:t>
            </a:r>
            <a:r>
              <a:rPr lang="cs-CZ" sz="1800" dirty="0"/>
              <a:t>(§ 898 OZ)</a:t>
            </a:r>
          </a:p>
          <a:p>
            <a:r>
              <a:rPr lang="cs-CZ" sz="2400" dirty="0"/>
              <a:t>deliktní způsobilost = způsobilost k protiprávnímu jednání</a:t>
            </a:r>
          </a:p>
          <a:p>
            <a:pPr lvl="1"/>
            <a:r>
              <a:rPr lang="cs-CZ" sz="1800" dirty="0"/>
              <a:t>neseme odpovědnost za vlastní protiprávní jednání</a:t>
            </a:r>
          </a:p>
          <a:p>
            <a:pPr lvl="1"/>
            <a:r>
              <a:rPr lang="cs-CZ" sz="1800" dirty="0"/>
              <a:t>například trestní právo: dovršením 15. roku života</a:t>
            </a:r>
          </a:p>
          <a:p>
            <a:pPr lvl="1"/>
            <a:r>
              <a:rPr lang="cs-CZ" sz="1800" dirty="0"/>
              <a:t>soukromé právo: nově novela – 13 let – n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ahradí způsobenou škodu poškozenému, pokud byl nezletilý způsobilý ovládnout své jednání a posoudit jeho následky</a:t>
            </a:r>
            <a:r>
              <a:rPr lang="cs-CZ" sz="1800" dirty="0"/>
              <a:t> (§ 2920 a 2921 OZ)</a:t>
            </a:r>
          </a:p>
          <a:p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A11B38CF-A8F8-4097-B8FB-CA53F291AC5C}"/>
              </a:ext>
            </a:extLst>
          </p:cNvPr>
          <p:cNvSpPr txBox="1">
            <a:spLocks/>
          </p:cNvSpPr>
          <p:nvPr/>
        </p:nvSpPr>
        <p:spPr>
          <a:xfrm>
            <a:off x="666000" y="1501871"/>
            <a:ext cx="10753200" cy="14910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i="1" dirty="0"/>
              <a:t>Má se za to, že každý nezletilý, který nenabyl plné svéprávnosti, je způsobilý k právním jednáním co do povahy přiměřeným rozumové a volní vyspělosti nezletilých jeho věku.</a:t>
            </a:r>
          </a:p>
          <a:p>
            <a:pPr marL="72000" indent="0">
              <a:buNone/>
            </a:pPr>
            <a:r>
              <a:rPr lang="cs-CZ" sz="2000" dirty="0"/>
              <a:t>(§ 31 OZ)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739205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81</TotalTime>
  <Words>1001</Words>
  <Application>Microsoft Office PowerPoint</Application>
  <PresentationFormat>Širokoúhlá obrazovka</PresentationFormat>
  <Paragraphs>165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Fyzické a právnické osoby.  </vt:lpstr>
      <vt:lpstr>Osoby v právu</vt:lpstr>
      <vt:lpstr>Osoby v právu</vt:lpstr>
      <vt:lpstr>Fyzická a právnická osoba - pojem</vt:lpstr>
      <vt:lpstr>Právní osobnost a svéprávnost</vt:lpstr>
      <vt:lpstr>Fyzické osoby</vt:lpstr>
      <vt:lpstr>Právní osobnost fyzických osob</vt:lpstr>
      <vt:lpstr>Svéprávnost u fyzických osob</vt:lpstr>
      <vt:lpstr>Svéprávnost, deliktní způsobilost</vt:lpstr>
      <vt:lpstr>Lze člověka zbavit svéprávnosti?</vt:lpstr>
      <vt:lpstr>Co je ještě upraveno ohledně FO </vt:lpstr>
      <vt:lpstr>Právnické osoby</vt:lpstr>
      <vt:lpstr>Úvod</vt:lpstr>
      <vt:lpstr>Kategorizace dle občanského zákoníku</vt:lpstr>
      <vt:lpstr>Stručný přehled – základní rozdíly</vt:lpstr>
      <vt:lpstr>Identifikační znaky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lektor</cp:lastModifiedBy>
  <cp:revision>153</cp:revision>
  <cp:lastPrinted>1601-01-01T00:00:00Z</cp:lastPrinted>
  <dcterms:created xsi:type="dcterms:W3CDTF">2022-02-12T19:12:13Z</dcterms:created>
  <dcterms:modified xsi:type="dcterms:W3CDTF">2022-03-25T17:00:44Z</dcterms:modified>
</cp:coreProperties>
</file>