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3" r:id="rId3"/>
    <p:sldId id="280" r:id="rId4"/>
    <p:sldId id="281" r:id="rId5"/>
    <p:sldId id="282" r:id="rId6"/>
    <p:sldId id="284" r:id="rId7"/>
    <p:sldId id="285" r:id="rId8"/>
    <p:sldId id="286" r:id="rId9"/>
    <p:sldId id="440" r:id="rId10"/>
    <p:sldId id="441" r:id="rId11"/>
    <p:sldId id="443" r:id="rId12"/>
    <p:sldId id="516" r:id="rId13"/>
    <p:sldId id="517" r:id="rId14"/>
    <p:sldId id="524" r:id="rId15"/>
    <p:sldId id="525" r:id="rId16"/>
    <p:sldId id="520" r:id="rId17"/>
    <p:sldId id="448" r:id="rId18"/>
    <p:sldId id="287" r:id="rId19"/>
    <p:sldId id="526" r:id="rId20"/>
    <p:sldId id="527" r:id="rId21"/>
    <p:sldId id="537" r:id="rId22"/>
    <p:sldId id="544" r:id="rId23"/>
    <p:sldId id="532" r:id="rId24"/>
    <p:sldId id="530" r:id="rId25"/>
    <p:sldId id="528" r:id="rId26"/>
    <p:sldId id="529" r:id="rId27"/>
    <p:sldId id="531" r:id="rId28"/>
    <p:sldId id="533" r:id="rId29"/>
    <p:sldId id="534" r:id="rId30"/>
    <p:sldId id="535" r:id="rId31"/>
    <p:sldId id="536" r:id="rId32"/>
    <p:sldId id="538" r:id="rId33"/>
    <p:sldId id="539" r:id="rId34"/>
    <p:sldId id="540" r:id="rId35"/>
    <p:sldId id="541" r:id="rId36"/>
    <p:sldId id="542" r:id="rId37"/>
    <p:sldId id="543" r:id="rId38"/>
    <p:sldId id="279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BE74A-D3B8-4CE0-B643-21F4E9CD3C8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AF179E4-5456-43DE-A3D6-D862A970B3C4}">
      <dgm:prSet phldrT="[Text]"/>
      <dgm:spPr/>
      <dgm:t>
        <a:bodyPr/>
        <a:lstStyle/>
        <a:p>
          <a:r>
            <a:rPr lang="cs-CZ" dirty="0"/>
            <a:t>Nabídka</a:t>
          </a:r>
        </a:p>
      </dgm:t>
    </dgm:pt>
    <dgm:pt modelId="{5F33A083-34A2-42B8-BFBF-5A235AF83B9E}" type="parTrans" cxnId="{BD88D5B9-F935-4C36-814D-0F344C38FDF8}">
      <dgm:prSet/>
      <dgm:spPr/>
      <dgm:t>
        <a:bodyPr/>
        <a:lstStyle/>
        <a:p>
          <a:endParaRPr lang="cs-CZ"/>
        </a:p>
      </dgm:t>
    </dgm:pt>
    <dgm:pt modelId="{E9CAAD47-D911-43CF-A151-2E435B5E7AE8}" type="sibTrans" cxnId="{BD88D5B9-F935-4C36-814D-0F344C38FDF8}">
      <dgm:prSet/>
      <dgm:spPr/>
      <dgm:t>
        <a:bodyPr/>
        <a:lstStyle/>
        <a:p>
          <a:endParaRPr lang="cs-CZ"/>
        </a:p>
      </dgm:t>
    </dgm:pt>
    <dgm:pt modelId="{D315401E-5FA1-4DF2-99AE-600E7B1F2A6F}">
      <dgm:prSet phldrT="[Text]"/>
      <dgm:spPr/>
      <dgm:t>
        <a:bodyPr/>
        <a:lstStyle/>
        <a:p>
          <a:r>
            <a:rPr lang="cs-CZ" dirty="0"/>
            <a:t>Včasné a bezvýhradné přijetí nabídky</a:t>
          </a:r>
        </a:p>
      </dgm:t>
    </dgm:pt>
    <dgm:pt modelId="{2EF12134-46F7-4A33-9CBE-02F6C0B0B7A3}" type="parTrans" cxnId="{24B6C620-4E13-4E16-A7B8-003265BD5E79}">
      <dgm:prSet/>
      <dgm:spPr/>
      <dgm:t>
        <a:bodyPr/>
        <a:lstStyle/>
        <a:p>
          <a:endParaRPr lang="cs-CZ"/>
        </a:p>
      </dgm:t>
    </dgm:pt>
    <dgm:pt modelId="{3616915B-D880-46CB-887A-C085CE9D34DB}" type="sibTrans" cxnId="{24B6C620-4E13-4E16-A7B8-003265BD5E79}">
      <dgm:prSet/>
      <dgm:spPr/>
      <dgm:t>
        <a:bodyPr/>
        <a:lstStyle/>
        <a:p>
          <a:endParaRPr lang="cs-CZ"/>
        </a:p>
      </dgm:t>
    </dgm:pt>
    <dgm:pt modelId="{DE5DB2EB-584E-4A20-A6C2-BBB0B40A2057}">
      <dgm:prSet phldrT="[Text]"/>
      <dgm:spPr/>
      <dgm:t>
        <a:bodyPr/>
        <a:lstStyle/>
        <a:p>
          <a:r>
            <a:rPr lang="cs-CZ" dirty="0"/>
            <a:t>Smlouva</a:t>
          </a:r>
        </a:p>
      </dgm:t>
    </dgm:pt>
    <dgm:pt modelId="{A6AF4936-1039-48B6-893A-F25744BFA653}" type="parTrans" cxnId="{773E4B01-D0F5-405D-BD03-1CA2DA71BA89}">
      <dgm:prSet/>
      <dgm:spPr/>
      <dgm:t>
        <a:bodyPr/>
        <a:lstStyle/>
        <a:p>
          <a:endParaRPr lang="cs-CZ"/>
        </a:p>
      </dgm:t>
    </dgm:pt>
    <dgm:pt modelId="{639D4D6A-29C0-4F69-AACF-39ABED44D4CB}" type="sibTrans" cxnId="{773E4B01-D0F5-405D-BD03-1CA2DA71BA89}">
      <dgm:prSet/>
      <dgm:spPr/>
      <dgm:t>
        <a:bodyPr/>
        <a:lstStyle/>
        <a:p>
          <a:endParaRPr lang="cs-CZ"/>
        </a:p>
      </dgm:t>
    </dgm:pt>
    <dgm:pt modelId="{EC994ECD-0878-42A7-A8A3-F5DEC7D90358}" type="pres">
      <dgm:prSet presAssocID="{3C1BE74A-D3B8-4CE0-B643-21F4E9CD3C8D}" presName="Name0" presStyleCnt="0">
        <dgm:presLayoutVars>
          <dgm:dir/>
          <dgm:resizeHandles val="exact"/>
        </dgm:presLayoutVars>
      </dgm:prSet>
      <dgm:spPr/>
    </dgm:pt>
    <dgm:pt modelId="{A00306E0-9207-40B3-8D14-098CB39C2349}" type="pres">
      <dgm:prSet presAssocID="{EAF179E4-5456-43DE-A3D6-D862A970B3C4}" presName="node" presStyleLbl="node1" presStyleIdx="0" presStyleCnt="3">
        <dgm:presLayoutVars>
          <dgm:bulletEnabled val="1"/>
        </dgm:presLayoutVars>
      </dgm:prSet>
      <dgm:spPr/>
    </dgm:pt>
    <dgm:pt modelId="{982C1A31-0876-4C39-9167-03E5DD6D4D80}" type="pres">
      <dgm:prSet presAssocID="{E9CAAD47-D911-43CF-A151-2E435B5E7AE8}" presName="sibTrans" presStyleLbl="sibTrans2D1" presStyleIdx="0" presStyleCnt="2"/>
      <dgm:spPr/>
    </dgm:pt>
    <dgm:pt modelId="{789F5857-322C-45D2-B18A-40E16B06FE78}" type="pres">
      <dgm:prSet presAssocID="{E9CAAD47-D911-43CF-A151-2E435B5E7AE8}" presName="connectorText" presStyleLbl="sibTrans2D1" presStyleIdx="0" presStyleCnt="2"/>
      <dgm:spPr/>
    </dgm:pt>
    <dgm:pt modelId="{81F16B13-6CF3-4A7A-AE2F-567808A7F23B}" type="pres">
      <dgm:prSet presAssocID="{D315401E-5FA1-4DF2-99AE-600E7B1F2A6F}" presName="node" presStyleLbl="node1" presStyleIdx="1" presStyleCnt="3">
        <dgm:presLayoutVars>
          <dgm:bulletEnabled val="1"/>
        </dgm:presLayoutVars>
      </dgm:prSet>
      <dgm:spPr/>
    </dgm:pt>
    <dgm:pt modelId="{5B5DDD4F-592C-40BB-A883-386A652AAB1A}" type="pres">
      <dgm:prSet presAssocID="{3616915B-D880-46CB-887A-C085CE9D34DB}" presName="sibTrans" presStyleLbl="sibTrans2D1" presStyleIdx="1" presStyleCnt="2"/>
      <dgm:spPr/>
    </dgm:pt>
    <dgm:pt modelId="{33BC7C7A-2FBA-4D25-A5AF-19E26FD0C9DB}" type="pres">
      <dgm:prSet presAssocID="{3616915B-D880-46CB-887A-C085CE9D34DB}" presName="connectorText" presStyleLbl="sibTrans2D1" presStyleIdx="1" presStyleCnt="2"/>
      <dgm:spPr/>
    </dgm:pt>
    <dgm:pt modelId="{4593DEE8-8255-4355-9043-3BC8B57F188A}" type="pres">
      <dgm:prSet presAssocID="{DE5DB2EB-584E-4A20-A6C2-BBB0B40A2057}" presName="node" presStyleLbl="node1" presStyleIdx="2" presStyleCnt="3">
        <dgm:presLayoutVars>
          <dgm:bulletEnabled val="1"/>
        </dgm:presLayoutVars>
      </dgm:prSet>
      <dgm:spPr/>
    </dgm:pt>
  </dgm:ptLst>
  <dgm:cxnLst>
    <dgm:cxn modelId="{773E4B01-D0F5-405D-BD03-1CA2DA71BA89}" srcId="{3C1BE74A-D3B8-4CE0-B643-21F4E9CD3C8D}" destId="{DE5DB2EB-584E-4A20-A6C2-BBB0B40A2057}" srcOrd="2" destOrd="0" parTransId="{A6AF4936-1039-48B6-893A-F25744BFA653}" sibTransId="{639D4D6A-29C0-4F69-AACF-39ABED44D4CB}"/>
    <dgm:cxn modelId="{37F67D10-96A3-463A-BFD8-743C5A6F9B51}" type="presOf" srcId="{D315401E-5FA1-4DF2-99AE-600E7B1F2A6F}" destId="{81F16B13-6CF3-4A7A-AE2F-567808A7F23B}" srcOrd="0" destOrd="0" presId="urn:microsoft.com/office/officeart/2005/8/layout/process1"/>
    <dgm:cxn modelId="{24B6C620-4E13-4E16-A7B8-003265BD5E79}" srcId="{3C1BE74A-D3B8-4CE0-B643-21F4E9CD3C8D}" destId="{D315401E-5FA1-4DF2-99AE-600E7B1F2A6F}" srcOrd="1" destOrd="0" parTransId="{2EF12134-46F7-4A33-9CBE-02F6C0B0B7A3}" sibTransId="{3616915B-D880-46CB-887A-C085CE9D34DB}"/>
    <dgm:cxn modelId="{2FE73631-5ED5-4AC6-86DF-6F1F970E1F67}" type="presOf" srcId="{E9CAAD47-D911-43CF-A151-2E435B5E7AE8}" destId="{982C1A31-0876-4C39-9167-03E5DD6D4D80}" srcOrd="0" destOrd="0" presId="urn:microsoft.com/office/officeart/2005/8/layout/process1"/>
    <dgm:cxn modelId="{D1644137-4C14-429F-9ACC-42BD8164F692}" type="presOf" srcId="{EAF179E4-5456-43DE-A3D6-D862A970B3C4}" destId="{A00306E0-9207-40B3-8D14-098CB39C2349}" srcOrd="0" destOrd="0" presId="urn:microsoft.com/office/officeart/2005/8/layout/process1"/>
    <dgm:cxn modelId="{EC7E845B-C4EA-4CB5-89AC-9E15AFD6A2D1}" type="presOf" srcId="{DE5DB2EB-584E-4A20-A6C2-BBB0B40A2057}" destId="{4593DEE8-8255-4355-9043-3BC8B57F188A}" srcOrd="0" destOrd="0" presId="urn:microsoft.com/office/officeart/2005/8/layout/process1"/>
    <dgm:cxn modelId="{EA761168-4E61-4278-92C8-8A283E7995C2}" type="presOf" srcId="{E9CAAD47-D911-43CF-A151-2E435B5E7AE8}" destId="{789F5857-322C-45D2-B18A-40E16B06FE78}" srcOrd="1" destOrd="0" presId="urn:microsoft.com/office/officeart/2005/8/layout/process1"/>
    <dgm:cxn modelId="{9367D87C-6FF2-48E2-9B84-7B18E54C4F4B}" type="presOf" srcId="{3C1BE74A-D3B8-4CE0-B643-21F4E9CD3C8D}" destId="{EC994ECD-0878-42A7-A8A3-F5DEC7D90358}" srcOrd="0" destOrd="0" presId="urn:microsoft.com/office/officeart/2005/8/layout/process1"/>
    <dgm:cxn modelId="{977EBDA2-5230-4297-92D7-C0D0A07DD863}" type="presOf" srcId="{3616915B-D880-46CB-887A-C085CE9D34DB}" destId="{33BC7C7A-2FBA-4D25-A5AF-19E26FD0C9DB}" srcOrd="1" destOrd="0" presId="urn:microsoft.com/office/officeart/2005/8/layout/process1"/>
    <dgm:cxn modelId="{BD88D5B9-F935-4C36-814D-0F344C38FDF8}" srcId="{3C1BE74A-D3B8-4CE0-B643-21F4E9CD3C8D}" destId="{EAF179E4-5456-43DE-A3D6-D862A970B3C4}" srcOrd="0" destOrd="0" parTransId="{5F33A083-34A2-42B8-BFBF-5A235AF83B9E}" sibTransId="{E9CAAD47-D911-43CF-A151-2E435B5E7AE8}"/>
    <dgm:cxn modelId="{DD768CDA-E5BF-4911-904E-08445DF2E5BE}" type="presOf" srcId="{3616915B-D880-46CB-887A-C085CE9D34DB}" destId="{5B5DDD4F-592C-40BB-A883-386A652AAB1A}" srcOrd="0" destOrd="0" presId="urn:microsoft.com/office/officeart/2005/8/layout/process1"/>
    <dgm:cxn modelId="{AB8D63C9-735B-4BD6-B3C2-6559960268A8}" type="presParOf" srcId="{EC994ECD-0878-42A7-A8A3-F5DEC7D90358}" destId="{A00306E0-9207-40B3-8D14-098CB39C2349}" srcOrd="0" destOrd="0" presId="urn:microsoft.com/office/officeart/2005/8/layout/process1"/>
    <dgm:cxn modelId="{95C9D743-63D8-4525-8EE1-15B44DE440B9}" type="presParOf" srcId="{EC994ECD-0878-42A7-A8A3-F5DEC7D90358}" destId="{982C1A31-0876-4C39-9167-03E5DD6D4D80}" srcOrd="1" destOrd="0" presId="urn:microsoft.com/office/officeart/2005/8/layout/process1"/>
    <dgm:cxn modelId="{7744B90A-1A3B-47E0-8C7F-6E989F9FE131}" type="presParOf" srcId="{982C1A31-0876-4C39-9167-03E5DD6D4D80}" destId="{789F5857-322C-45D2-B18A-40E16B06FE78}" srcOrd="0" destOrd="0" presId="urn:microsoft.com/office/officeart/2005/8/layout/process1"/>
    <dgm:cxn modelId="{82825400-00E4-4370-800C-5D1A9DBD310A}" type="presParOf" srcId="{EC994ECD-0878-42A7-A8A3-F5DEC7D90358}" destId="{81F16B13-6CF3-4A7A-AE2F-567808A7F23B}" srcOrd="2" destOrd="0" presId="urn:microsoft.com/office/officeart/2005/8/layout/process1"/>
    <dgm:cxn modelId="{162F5B78-2C71-4884-A4C6-395952DC0C1E}" type="presParOf" srcId="{EC994ECD-0878-42A7-A8A3-F5DEC7D90358}" destId="{5B5DDD4F-592C-40BB-A883-386A652AAB1A}" srcOrd="3" destOrd="0" presId="urn:microsoft.com/office/officeart/2005/8/layout/process1"/>
    <dgm:cxn modelId="{6F98AB8F-5CC0-453D-999A-D06E09F8D8FA}" type="presParOf" srcId="{5B5DDD4F-592C-40BB-A883-386A652AAB1A}" destId="{33BC7C7A-2FBA-4D25-A5AF-19E26FD0C9DB}" srcOrd="0" destOrd="0" presId="urn:microsoft.com/office/officeart/2005/8/layout/process1"/>
    <dgm:cxn modelId="{DF0AEE75-18DD-4878-B8AB-C345498B6EB1}" type="presParOf" srcId="{EC994ECD-0878-42A7-A8A3-F5DEC7D90358}" destId="{4593DEE8-8255-4355-9043-3BC8B57F188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C881B5-29A8-435B-825F-634DD72ED993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FD38B0-14CB-4840-BA32-AD699BC868E3}">
      <dgm:prSet phldrT="[Text]" custT="1"/>
      <dgm:spPr/>
      <dgm:t>
        <a:bodyPr/>
        <a:lstStyle/>
        <a:p>
          <a:r>
            <a:rPr lang="cs-CZ" sz="3600" dirty="0"/>
            <a:t>Navrhovatel odesílá nabídku</a:t>
          </a:r>
        </a:p>
      </dgm:t>
    </dgm:pt>
    <dgm:pt modelId="{C2E628A7-4CF1-4780-B51A-7289E2CE4A8B}" type="parTrans" cxnId="{4CE1B924-475B-4368-BD95-34662D11AFF3}">
      <dgm:prSet/>
      <dgm:spPr/>
      <dgm:t>
        <a:bodyPr/>
        <a:lstStyle/>
        <a:p>
          <a:endParaRPr lang="cs-CZ"/>
        </a:p>
      </dgm:t>
    </dgm:pt>
    <dgm:pt modelId="{6BF7E9EB-481E-4DD4-99EE-77AC1D08AC53}" type="sibTrans" cxnId="{4CE1B924-475B-4368-BD95-34662D11AFF3}">
      <dgm:prSet/>
      <dgm:spPr/>
      <dgm:t>
        <a:bodyPr/>
        <a:lstStyle/>
        <a:p>
          <a:endParaRPr lang="cs-CZ"/>
        </a:p>
      </dgm:t>
    </dgm:pt>
    <dgm:pt modelId="{7E5D99A3-F626-4936-AA48-EFCD5727BADD}">
      <dgm:prSet phldrT="[Text]" custT="1"/>
      <dgm:spPr/>
      <dgm:t>
        <a:bodyPr/>
        <a:lstStyle/>
        <a:p>
          <a:r>
            <a:rPr lang="cs-CZ" sz="2400" dirty="0"/>
            <a:t>Nabídku lze zrušit</a:t>
          </a:r>
        </a:p>
      </dgm:t>
    </dgm:pt>
    <dgm:pt modelId="{C9745C44-C6D2-4A8D-94CD-9147F1EC6A4F}" type="parTrans" cxnId="{FCEC89D5-0E31-4B5F-BB65-8887BBACACDB}">
      <dgm:prSet/>
      <dgm:spPr/>
      <dgm:t>
        <a:bodyPr/>
        <a:lstStyle/>
        <a:p>
          <a:endParaRPr lang="cs-CZ"/>
        </a:p>
      </dgm:t>
    </dgm:pt>
    <dgm:pt modelId="{00EB70D8-0B59-47CB-AE2B-23A6B62FD65F}" type="sibTrans" cxnId="{FCEC89D5-0E31-4B5F-BB65-8887BBACACDB}">
      <dgm:prSet/>
      <dgm:spPr/>
      <dgm:t>
        <a:bodyPr/>
        <a:lstStyle/>
        <a:p>
          <a:endParaRPr lang="cs-CZ"/>
        </a:p>
      </dgm:t>
    </dgm:pt>
    <dgm:pt modelId="{0AAF421E-18A3-48C0-9451-A5D1B8B2A282}">
      <dgm:prSet phldrT="[Text]"/>
      <dgm:spPr/>
      <dgm:t>
        <a:bodyPr/>
        <a:lstStyle/>
        <a:p>
          <a:r>
            <a:rPr lang="cs-CZ" dirty="0"/>
            <a:t>Pokud zrušení nabídky dojde adresátovi dříve, nebo současně s nabídkou</a:t>
          </a:r>
        </a:p>
      </dgm:t>
    </dgm:pt>
    <dgm:pt modelId="{A7E5A21B-8A76-4172-B6EC-E61DBA375BFA}" type="parTrans" cxnId="{B4BF57C5-3820-49BC-B195-AF5F91E39618}">
      <dgm:prSet/>
      <dgm:spPr/>
      <dgm:t>
        <a:bodyPr/>
        <a:lstStyle/>
        <a:p>
          <a:endParaRPr lang="cs-CZ"/>
        </a:p>
      </dgm:t>
    </dgm:pt>
    <dgm:pt modelId="{FE904A22-3908-4056-833A-23EA134563A8}" type="sibTrans" cxnId="{B4BF57C5-3820-49BC-B195-AF5F91E39618}">
      <dgm:prSet/>
      <dgm:spPr/>
      <dgm:t>
        <a:bodyPr/>
        <a:lstStyle/>
        <a:p>
          <a:endParaRPr lang="cs-CZ"/>
        </a:p>
      </dgm:t>
    </dgm:pt>
    <dgm:pt modelId="{C724D00A-060D-45CA-8C85-66336705F003}">
      <dgm:prSet phldrT="[Text]" custT="1"/>
      <dgm:spPr/>
      <dgm:t>
        <a:bodyPr/>
        <a:lstStyle/>
        <a:p>
          <a:r>
            <a:rPr lang="cs-CZ" sz="3600" dirty="0"/>
            <a:t>Nabídka došla navrhovateli</a:t>
          </a:r>
        </a:p>
      </dgm:t>
    </dgm:pt>
    <dgm:pt modelId="{8612324A-B679-4EFB-8174-485DE9D9F9D1}" type="parTrans" cxnId="{9CEF9445-5E9B-4ABB-9E82-AB72F0EAA94D}">
      <dgm:prSet/>
      <dgm:spPr/>
      <dgm:t>
        <a:bodyPr/>
        <a:lstStyle/>
        <a:p>
          <a:endParaRPr lang="cs-CZ"/>
        </a:p>
      </dgm:t>
    </dgm:pt>
    <dgm:pt modelId="{AA1C09A8-A272-480F-9B5A-FB4E0AAC6268}" type="sibTrans" cxnId="{9CEF9445-5E9B-4ABB-9E82-AB72F0EAA94D}">
      <dgm:prSet/>
      <dgm:spPr/>
      <dgm:t>
        <a:bodyPr/>
        <a:lstStyle/>
        <a:p>
          <a:endParaRPr lang="cs-CZ"/>
        </a:p>
      </dgm:t>
    </dgm:pt>
    <dgm:pt modelId="{CDA10087-D062-41F3-A8E2-8766242D81A1}">
      <dgm:prSet phldrT="[Text]" custT="1"/>
      <dgm:spPr/>
      <dgm:t>
        <a:bodyPr/>
        <a:lstStyle/>
        <a:p>
          <a:r>
            <a:rPr lang="cs-CZ" sz="2400" dirty="0"/>
            <a:t>Nabídku nelze zrušit, ale lze ji odvolat</a:t>
          </a:r>
        </a:p>
      </dgm:t>
    </dgm:pt>
    <dgm:pt modelId="{82319BCF-84DA-4537-AFC1-41FEEC5F5A2C}" type="parTrans" cxnId="{0398E588-AF2B-402B-AD41-EE6111559B99}">
      <dgm:prSet/>
      <dgm:spPr/>
      <dgm:t>
        <a:bodyPr/>
        <a:lstStyle/>
        <a:p>
          <a:endParaRPr lang="cs-CZ"/>
        </a:p>
      </dgm:t>
    </dgm:pt>
    <dgm:pt modelId="{60BF8A2A-AB36-4620-87E6-20F654BE1F37}" type="sibTrans" cxnId="{0398E588-AF2B-402B-AD41-EE6111559B99}">
      <dgm:prSet/>
      <dgm:spPr/>
      <dgm:t>
        <a:bodyPr/>
        <a:lstStyle/>
        <a:p>
          <a:endParaRPr lang="cs-CZ"/>
        </a:p>
      </dgm:t>
    </dgm:pt>
    <dgm:pt modelId="{AFDBD203-C768-4553-98AB-855040EB3737}">
      <dgm:prSet phldrT="[Text]"/>
      <dgm:spPr/>
      <dgm:t>
        <a:bodyPr/>
        <a:lstStyle/>
        <a:p>
          <a:r>
            <a:rPr lang="cs-CZ" dirty="0"/>
            <a:t>Pokud není neodvolatelná</a:t>
          </a:r>
        </a:p>
      </dgm:t>
    </dgm:pt>
    <dgm:pt modelId="{59F2DE78-28AD-4BA6-BC9B-87A789F9C482}" type="parTrans" cxnId="{B7B6373A-2BAB-4399-9724-8F38A757BEDB}">
      <dgm:prSet/>
      <dgm:spPr/>
      <dgm:t>
        <a:bodyPr/>
        <a:lstStyle/>
        <a:p>
          <a:endParaRPr lang="cs-CZ"/>
        </a:p>
      </dgm:t>
    </dgm:pt>
    <dgm:pt modelId="{5D7A3D03-4C42-4638-BCE7-DE5502C721A4}" type="sibTrans" cxnId="{B7B6373A-2BAB-4399-9724-8F38A757BEDB}">
      <dgm:prSet/>
      <dgm:spPr/>
      <dgm:t>
        <a:bodyPr/>
        <a:lstStyle/>
        <a:p>
          <a:endParaRPr lang="cs-CZ"/>
        </a:p>
      </dgm:t>
    </dgm:pt>
    <dgm:pt modelId="{AF8374E7-D43E-4F5A-8378-904CA628A44E}">
      <dgm:prSet phldrT="[Text]" custT="1"/>
      <dgm:spPr/>
      <dgm:t>
        <a:bodyPr/>
        <a:lstStyle/>
        <a:p>
          <a:r>
            <a:rPr lang="cs-CZ" sz="3600" dirty="0"/>
            <a:t>Adresát odesílá přijetí nabídky</a:t>
          </a:r>
        </a:p>
      </dgm:t>
    </dgm:pt>
    <dgm:pt modelId="{904E0469-3084-489E-A198-F29B1609A03D}" type="parTrans" cxnId="{5D2BA54D-A573-4DA3-BDFA-8B6B97B28439}">
      <dgm:prSet/>
      <dgm:spPr/>
      <dgm:t>
        <a:bodyPr/>
        <a:lstStyle/>
        <a:p>
          <a:endParaRPr lang="cs-CZ"/>
        </a:p>
      </dgm:t>
    </dgm:pt>
    <dgm:pt modelId="{99BC06A0-4EB0-4622-ADCA-EE55A5877DD7}" type="sibTrans" cxnId="{5D2BA54D-A573-4DA3-BDFA-8B6B97B28439}">
      <dgm:prSet/>
      <dgm:spPr/>
      <dgm:t>
        <a:bodyPr/>
        <a:lstStyle/>
        <a:p>
          <a:endParaRPr lang="cs-CZ"/>
        </a:p>
      </dgm:t>
    </dgm:pt>
    <dgm:pt modelId="{D3ABEF4B-9F6F-4B3C-AA22-E08C579521B4}">
      <dgm:prSet phldrT="[Text]" custT="1"/>
      <dgm:spPr/>
      <dgm:t>
        <a:bodyPr/>
        <a:lstStyle/>
        <a:p>
          <a:r>
            <a:rPr lang="cs-CZ" sz="2400" dirty="0"/>
            <a:t>Nabídku nelze od tohoto okamžiku odvolat</a:t>
          </a:r>
        </a:p>
      </dgm:t>
    </dgm:pt>
    <dgm:pt modelId="{B26CD84D-3A43-4272-9F5E-E83116CFDF7A}" type="parTrans" cxnId="{8BA6F47C-9BFD-4BF9-B6CC-B5F437F0B211}">
      <dgm:prSet/>
      <dgm:spPr/>
      <dgm:t>
        <a:bodyPr/>
        <a:lstStyle/>
        <a:p>
          <a:endParaRPr lang="cs-CZ"/>
        </a:p>
      </dgm:t>
    </dgm:pt>
    <dgm:pt modelId="{76448CBA-9F1D-46A1-BC7A-B8FFC2C7B4B6}" type="sibTrans" cxnId="{8BA6F47C-9BFD-4BF9-B6CC-B5F437F0B211}">
      <dgm:prSet/>
      <dgm:spPr/>
      <dgm:t>
        <a:bodyPr/>
        <a:lstStyle/>
        <a:p>
          <a:endParaRPr lang="cs-CZ"/>
        </a:p>
      </dgm:t>
    </dgm:pt>
    <dgm:pt modelId="{AB2D7FC2-6700-4C92-807F-2E7F3CB27108}">
      <dgm:prSet phldrT="[Text]"/>
      <dgm:spPr/>
      <dgm:t>
        <a:bodyPr/>
        <a:lstStyle/>
        <a:p>
          <a:endParaRPr lang="cs-CZ" dirty="0"/>
        </a:p>
      </dgm:t>
    </dgm:pt>
    <dgm:pt modelId="{9E309166-24D2-49E9-A161-2359506153EF}" type="parTrans" cxnId="{B900AC71-E952-493C-9B92-C924FA46AEF1}">
      <dgm:prSet/>
      <dgm:spPr/>
      <dgm:t>
        <a:bodyPr/>
        <a:lstStyle/>
        <a:p>
          <a:endParaRPr lang="cs-CZ"/>
        </a:p>
      </dgm:t>
    </dgm:pt>
    <dgm:pt modelId="{1D63ACA5-4CF7-433A-B33C-249B73C2CD0B}" type="sibTrans" cxnId="{B900AC71-E952-493C-9B92-C924FA46AEF1}">
      <dgm:prSet/>
      <dgm:spPr/>
      <dgm:t>
        <a:bodyPr/>
        <a:lstStyle/>
        <a:p>
          <a:endParaRPr lang="cs-CZ"/>
        </a:p>
      </dgm:t>
    </dgm:pt>
    <dgm:pt modelId="{060C0A42-B3E3-4614-B9CA-F429DBD99897}" type="pres">
      <dgm:prSet presAssocID="{3BC881B5-29A8-435B-825F-634DD72ED993}" presName="Name0" presStyleCnt="0">
        <dgm:presLayoutVars>
          <dgm:dir/>
          <dgm:animLvl val="lvl"/>
          <dgm:resizeHandles val="exact"/>
        </dgm:presLayoutVars>
      </dgm:prSet>
      <dgm:spPr/>
    </dgm:pt>
    <dgm:pt modelId="{EB136DAA-4341-49DA-8933-2C0AF90ED94D}" type="pres">
      <dgm:prSet presAssocID="{AF8374E7-D43E-4F5A-8378-904CA628A44E}" presName="boxAndChildren" presStyleCnt="0"/>
      <dgm:spPr/>
    </dgm:pt>
    <dgm:pt modelId="{FDE34384-4810-4C39-AA33-02DCFFDFBF6E}" type="pres">
      <dgm:prSet presAssocID="{AF8374E7-D43E-4F5A-8378-904CA628A44E}" presName="parentTextBox" presStyleLbl="node1" presStyleIdx="0" presStyleCnt="3"/>
      <dgm:spPr/>
    </dgm:pt>
    <dgm:pt modelId="{A218F023-587A-483B-9E46-7FCF2F06C4E3}" type="pres">
      <dgm:prSet presAssocID="{AF8374E7-D43E-4F5A-8378-904CA628A44E}" presName="entireBox" presStyleLbl="node1" presStyleIdx="0" presStyleCnt="3"/>
      <dgm:spPr/>
    </dgm:pt>
    <dgm:pt modelId="{350BB50A-1112-4F99-B45B-403C2EDAB426}" type="pres">
      <dgm:prSet presAssocID="{AF8374E7-D43E-4F5A-8378-904CA628A44E}" presName="descendantBox" presStyleCnt="0"/>
      <dgm:spPr/>
    </dgm:pt>
    <dgm:pt modelId="{53CF6088-5700-4B97-9D35-53EB5AADB077}" type="pres">
      <dgm:prSet presAssocID="{D3ABEF4B-9F6F-4B3C-AA22-E08C579521B4}" presName="childTextBox" presStyleLbl="fgAccFollowNode1" presStyleIdx="0" presStyleCnt="6">
        <dgm:presLayoutVars>
          <dgm:bulletEnabled val="1"/>
        </dgm:presLayoutVars>
      </dgm:prSet>
      <dgm:spPr/>
    </dgm:pt>
    <dgm:pt modelId="{57BE6C34-96EB-47E5-957C-172F76DD80C8}" type="pres">
      <dgm:prSet presAssocID="{AB2D7FC2-6700-4C92-807F-2E7F3CB27108}" presName="childTextBox" presStyleLbl="fgAccFollowNode1" presStyleIdx="1" presStyleCnt="6">
        <dgm:presLayoutVars>
          <dgm:bulletEnabled val="1"/>
        </dgm:presLayoutVars>
      </dgm:prSet>
      <dgm:spPr/>
    </dgm:pt>
    <dgm:pt modelId="{015118A0-11C2-4658-9231-62DCFD762068}" type="pres">
      <dgm:prSet presAssocID="{AA1C09A8-A272-480F-9B5A-FB4E0AAC6268}" presName="sp" presStyleCnt="0"/>
      <dgm:spPr/>
    </dgm:pt>
    <dgm:pt modelId="{F12D7761-82F1-46A2-8AC2-243DD14ECF52}" type="pres">
      <dgm:prSet presAssocID="{C724D00A-060D-45CA-8C85-66336705F003}" presName="arrowAndChildren" presStyleCnt="0"/>
      <dgm:spPr/>
    </dgm:pt>
    <dgm:pt modelId="{4B9C9F44-A4FF-4E4F-8521-9100DED38E16}" type="pres">
      <dgm:prSet presAssocID="{C724D00A-060D-45CA-8C85-66336705F003}" presName="parentTextArrow" presStyleLbl="node1" presStyleIdx="0" presStyleCnt="3"/>
      <dgm:spPr/>
    </dgm:pt>
    <dgm:pt modelId="{AFB960FF-697D-46DC-9CDB-34DF1BC76EC0}" type="pres">
      <dgm:prSet presAssocID="{C724D00A-060D-45CA-8C85-66336705F003}" presName="arrow" presStyleLbl="node1" presStyleIdx="1" presStyleCnt="3" custLinFactNeighborX="-14216" custLinFactNeighborY="807"/>
      <dgm:spPr/>
    </dgm:pt>
    <dgm:pt modelId="{3F466810-847B-4A41-8274-0A1EEACD3BF6}" type="pres">
      <dgm:prSet presAssocID="{C724D00A-060D-45CA-8C85-66336705F003}" presName="descendantArrow" presStyleCnt="0"/>
      <dgm:spPr/>
    </dgm:pt>
    <dgm:pt modelId="{8C60486B-4568-4D15-A9B2-2FF48B992A0C}" type="pres">
      <dgm:prSet presAssocID="{CDA10087-D062-41F3-A8E2-8766242D81A1}" presName="childTextArrow" presStyleLbl="fgAccFollowNode1" presStyleIdx="2" presStyleCnt="6">
        <dgm:presLayoutVars>
          <dgm:bulletEnabled val="1"/>
        </dgm:presLayoutVars>
      </dgm:prSet>
      <dgm:spPr/>
    </dgm:pt>
    <dgm:pt modelId="{C29EB927-B97C-44F7-8C57-F84D7485F00A}" type="pres">
      <dgm:prSet presAssocID="{AFDBD203-C768-4553-98AB-855040EB3737}" presName="childTextArrow" presStyleLbl="fgAccFollowNode1" presStyleIdx="3" presStyleCnt="6">
        <dgm:presLayoutVars>
          <dgm:bulletEnabled val="1"/>
        </dgm:presLayoutVars>
      </dgm:prSet>
      <dgm:spPr/>
    </dgm:pt>
    <dgm:pt modelId="{B7AE8A2C-CC74-478F-B246-3CE9D6030E17}" type="pres">
      <dgm:prSet presAssocID="{6BF7E9EB-481E-4DD4-99EE-77AC1D08AC53}" presName="sp" presStyleCnt="0"/>
      <dgm:spPr/>
    </dgm:pt>
    <dgm:pt modelId="{A73CC910-0D61-4D68-B3E9-ABBD9DD48337}" type="pres">
      <dgm:prSet presAssocID="{0EFD38B0-14CB-4840-BA32-AD699BC868E3}" presName="arrowAndChildren" presStyleCnt="0"/>
      <dgm:spPr/>
    </dgm:pt>
    <dgm:pt modelId="{CFDAA172-650E-40FD-8E29-DFCE8943437A}" type="pres">
      <dgm:prSet presAssocID="{0EFD38B0-14CB-4840-BA32-AD699BC868E3}" presName="parentTextArrow" presStyleLbl="node1" presStyleIdx="1" presStyleCnt="3"/>
      <dgm:spPr/>
    </dgm:pt>
    <dgm:pt modelId="{5E67D570-72BB-4291-88AE-1C28AD944A35}" type="pres">
      <dgm:prSet presAssocID="{0EFD38B0-14CB-4840-BA32-AD699BC868E3}" presName="arrow" presStyleLbl="node1" presStyleIdx="2" presStyleCnt="3" custLinFactNeighborX="-409" custLinFactNeighborY="-384"/>
      <dgm:spPr/>
    </dgm:pt>
    <dgm:pt modelId="{349EDD4A-C3EA-41D7-9C71-DF1FA3E5C042}" type="pres">
      <dgm:prSet presAssocID="{0EFD38B0-14CB-4840-BA32-AD699BC868E3}" presName="descendantArrow" presStyleCnt="0"/>
      <dgm:spPr/>
    </dgm:pt>
    <dgm:pt modelId="{A108949C-A989-41E0-871B-51AE5AE0963C}" type="pres">
      <dgm:prSet presAssocID="{7E5D99A3-F626-4936-AA48-EFCD5727BADD}" presName="childTextArrow" presStyleLbl="fgAccFollowNode1" presStyleIdx="4" presStyleCnt="6">
        <dgm:presLayoutVars>
          <dgm:bulletEnabled val="1"/>
        </dgm:presLayoutVars>
      </dgm:prSet>
      <dgm:spPr/>
    </dgm:pt>
    <dgm:pt modelId="{5CCF30DD-3D93-47C4-832B-EB830A6F4DAE}" type="pres">
      <dgm:prSet presAssocID="{0AAF421E-18A3-48C0-9451-A5D1B8B2A282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B773470C-72C0-4AD6-8CFA-4A0A42E39B01}" type="presOf" srcId="{AF8374E7-D43E-4F5A-8378-904CA628A44E}" destId="{FDE34384-4810-4C39-AA33-02DCFFDFBF6E}" srcOrd="0" destOrd="0" presId="urn:microsoft.com/office/officeart/2005/8/layout/process4"/>
    <dgm:cxn modelId="{2F2F0E10-E722-4C42-B511-893E698C944A}" type="presOf" srcId="{C724D00A-060D-45CA-8C85-66336705F003}" destId="{AFB960FF-697D-46DC-9CDB-34DF1BC76EC0}" srcOrd="1" destOrd="0" presId="urn:microsoft.com/office/officeart/2005/8/layout/process4"/>
    <dgm:cxn modelId="{26655F20-CF62-4B53-904B-04364C29BC88}" type="presOf" srcId="{CDA10087-D062-41F3-A8E2-8766242D81A1}" destId="{8C60486B-4568-4D15-A9B2-2FF48B992A0C}" srcOrd="0" destOrd="0" presId="urn:microsoft.com/office/officeart/2005/8/layout/process4"/>
    <dgm:cxn modelId="{4CE1B924-475B-4368-BD95-34662D11AFF3}" srcId="{3BC881B5-29A8-435B-825F-634DD72ED993}" destId="{0EFD38B0-14CB-4840-BA32-AD699BC868E3}" srcOrd="0" destOrd="0" parTransId="{C2E628A7-4CF1-4780-B51A-7289E2CE4A8B}" sibTransId="{6BF7E9EB-481E-4DD4-99EE-77AC1D08AC53}"/>
    <dgm:cxn modelId="{E2D79825-FEA4-48EA-BC56-88CFEA95D9D3}" type="presOf" srcId="{D3ABEF4B-9F6F-4B3C-AA22-E08C579521B4}" destId="{53CF6088-5700-4B97-9D35-53EB5AADB077}" srcOrd="0" destOrd="0" presId="urn:microsoft.com/office/officeart/2005/8/layout/process4"/>
    <dgm:cxn modelId="{B7B6373A-2BAB-4399-9724-8F38A757BEDB}" srcId="{C724D00A-060D-45CA-8C85-66336705F003}" destId="{AFDBD203-C768-4553-98AB-855040EB3737}" srcOrd="1" destOrd="0" parTransId="{59F2DE78-28AD-4BA6-BC9B-87A789F9C482}" sibTransId="{5D7A3D03-4C42-4638-BCE7-DE5502C721A4}"/>
    <dgm:cxn modelId="{4B418A41-2332-40F3-87CF-754DF47004EB}" type="presOf" srcId="{0EFD38B0-14CB-4840-BA32-AD699BC868E3}" destId="{CFDAA172-650E-40FD-8E29-DFCE8943437A}" srcOrd="0" destOrd="0" presId="urn:microsoft.com/office/officeart/2005/8/layout/process4"/>
    <dgm:cxn modelId="{9CEF9445-5E9B-4ABB-9E82-AB72F0EAA94D}" srcId="{3BC881B5-29A8-435B-825F-634DD72ED993}" destId="{C724D00A-060D-45CA-8C85-66336705F003}" srcOrd="1" destOrd="0" parTransId="{8612324A-B679-4EFB-8174-485DE9D9F9D1}" sibTransId="{AA1C09A8-A272-480F-9B5A-FB4E0AAC6268}"/>
    <dgm:cxn modelId="{8184144A-CC89-459E-977B-3B76DBC158BF}" type="presOf" srcId="{C724D00A-060D-45CA-8C85-66336705F003}" destId="{4B9C9F44-A4FF-4E4F-8521-9100DED38E16}" srcOrd="0" destOrd="0" presId="urn:microsoft.com/office/officeart/2005/8/layout/process4"/>
    <dgm:cxn modelId="{5D2BA54D-A573-4DA3-BDFA-8B6B97B28439}" srcId="{3BC881B5-29A8-435B-825F-634DD72ED993}" destId="{AF8374E7-D43E-4F5A-8378-904CA628A44E}" srcOrd="2" destOrd="0" parTransId="{904E0469-3084-489E-A198-F29B1609A03D}" sibTransId="{99BC06A0-4EB0-4622-ADCA-EE55A5877DD7}"/>
    <dgm:cxn modelId="{B900AC71-E952-493C-9B92-C924FA46AEF1}" srcId="{AF8374E7-D43E-4F5A-8378-904CA628A44E}" destId="{AB2D7FC2-6700-4C92-807F-2E7F3CB27108}" srcOrd="1" destOrd="0" parTransId="{9E309166-24D2-49E9-A161-2359506153EF}" sibTransId="{1D63ACA5-4CF7-433A-B33C-249B73C2CD0B}"/>
    <dgm:cxn modelId="{B6B3E251-7790-4535-92B4-E6D92727270E}" type="presOf" srcId="{7E5D99A3-F626-4936-AA48-EFCD5727BADD}" destId="{A108949C-A989-41E0-871B-51AE5AE0963C}" srcOrd="0" destOrd="0" presId="urn:microsoft.com/office/officeart/2005/8/layout/process4"/>
    <dgm:cxn modelId="{8BA6F47C-9BFD-4BF9-B6CC-B5F437F0B211}" srcId="{AF8374E7-D43E-4F5A-8378-904CA628A44E}" destId="{D3ABEF4B-9F6F-4B3C-AA22-E08C579521B4}" srcOrd="0" destOrd="0" parTransId="{B26CD84D-3A43-4272-9F5E-E83116CFDF7A}" sibTransId="{76448CBA-9F1D-46A1-BC7A-B8FFC2C7B4B6}"/>
    <dgm:cxn modelId="{0398E588-AF2B-402B-AD41-EE6111559B99}" srcId="{C724D00A-060D-45CA-8C85-66336705F003}" destId="{CDA10087-D062-41F3-A8E2-8766242D81A1}" srcOrd="0" destOrd="0" parTransId="{82319BCF-84DA-4537-AFC1-41FEEC5F5A2C}" sibTransId="{60BF8A2A-AB36-4620-87E6-20F654BE1F37}"/>
    <dgm:cxn modelId="{9630A295-199E-4486-8551-55908427FCA8}" type="presOf" srcId="{0EFD38B0-14CB-4840-BA32-AD699BC868E3}" destId="{5E67D570-72BB-4291-88AE-1C28AD944A35}" srcOrd="1" destOrd="0" presId="urn:microsoft.com/office/officeart/2005/8/layout/process4"/>
    <dgm:cxn modelId="{EACEABA2-4CCD-48A1-908C-7C4A998B3AE8}" type="presOf" srcId="{0AAF421E-18A3-48C0-9451-A5D1B8B2A282}" destId="{5CCF30DD-3D93-47C4-832B-EB830A6F4DAE}" srcOrd="0" destOrd="0" presId="urn:microsoft.com/office/officeart/2005/8/layout/process4"/>
    <dgm:cxn modelId="{2AC5DDB4-3073-4483-A947-16FC33E5630E}" type="presOf" srcId="{3BC881B5-29A8-435B-825F-634DD72ED993}" destId="{060C0A42-B3E3-4614-B9CA-F429DBD99897}" srcOrd="0" destOrd="0" presId="urn:microsoft.com/office/officeart/2005/8/layout/process4"/>
    <dgm:cxn modelId="{BB1707B9-E894-4EF7-92AD-3111FDC635D1}" type="presOf" srcId="{AF8374E7-D43E-4F5A-8378-904CA628A44E}" destId="{A218F023-587A-483B-9E46-7FCF2F06C4E3}" srcOrd="1" destOrd="0" presId="urn:microsoft.com/office/officeart/2005/8/layout/process4"/>
    <dgm:cxn modelId="{B4BF57C5-3820-49BC-B195-AF5F91E39618}" srcId="{0EFD38B0-14CB-4840-BA32-AD699BC868E3}" destId="{0AAF421E-18A3-48C0-9451-A5D1B8B2A282}" srcOrd="1" destOrd="0" parTransId="{A7E5A21B-8A76-4172-B6EC-E61DBA375BFA}" sibTransId="{FE904A22-3908-4056-833A-23EA134563A8}"/>
    <dgm:cxn modelId="{A48994D1-6179-43B9-A85E-78656F3595E9}" type="presOf" srcId="{AB2D7FC2-6700-4C92-807F-2E7F3CB27108}" destId="{57BE6C34-96EB-47E5-957C-172F76DD80C8}" srcOrd="0" destOrd="0" presId="urn:microsoft.com/office/officeart/2005/8/layout/process4"/>
    <dgm:cxn modelId="{FCEC89D5-0E31-4B5F-BB65-8887BBACACDB}" srcId="{0EFD38B0-14CB-4840-BA32-AD699BC868E3}" destId="{7E5D99A3-F626-4936-AA48-EFCD5727BADD}" srcOrd="0" destOrd="0" parTransId="{C9745C44-C6D2-4A8D-94CD-9147F1EC6A4F}" sibTransId="{00EB70D8-0B59-47CB-AE2B-23A6B62FD65F}"/>
    <dgm:cxn modelId="{501390F5-9932-4B22-AF10-AFD9A7889566}" type="presOf" srcId="{AFDBD203-C768-4553-98AB-855040EB3737}" destId="{C29EB927-B97C-44F7-8C57-F84D7485F00A}" srcOrd="0" destOrd="0" presId="urn:microsoft.com/office/officeart/2005/8/layout/process4"/>
    <dgm:cxn modelId="{EDFCBDAB-F158-47AD-9436-B7E8A6234ACC}" type="presParOf" srcId="{060C0A42-B3E3-4614-B9CA-F429DBD99897}" destId="{EB136DAA-4341-49DA-8933-2C0AF90ED94D}" srcOrd="0" destOrd="0" presId="urn:microsoft.com/office/officeart/2005/8/layout/process4"/>
    <dgm:cxn modelId="{B86F5590-CC92-43AE-B3B8-B45912B47005}" type="presParOf" srcId="{EB136DAA-4341-49DA-8933-2C0AF90ED94D}" destId="{FDE34384-4810-4C39-AA33-02DCFFDFBF6E}" srcOrd="0" destOrd="0" presId="urn:microsoft.com/office/officeart/2005/8/layout/process4"/>
    <dgm:cxn modelId="{5ED94196-0CC3-4C8E-8C91-D7F167A77E59}" type="presParOf" srcId="{EB136DAA-4341-49DA-8933-2C0AF90ED94D}" destId="{A218F023-587A-483B-9E46-7FCF2F06C4E3}" srcOrd="1" destOrd="0" presId="urn:microsoft.com/office/officeart/2005/8/layout/process4"/>
    <dgm:cxn modelId="{E272E25E-0E5B-44E7-9523-AF8628A4CF88}" type="presParOf" srcId="{EB136DAA-4341-49DA-8933-2C0AF90ED94D}" destId="{350BB50A-1112-4F99-B45B-403C2EDAB426}" srcOrd="2" destOrd="0" presId="urn:microsoft.com/office/officeart/2005/8/layout/process4"/>
    <dgm:cxn modelId="{18A48D4A-B620-4979-8C53-7880DE529533}" type="presParOf" srcId="{350BB50A-1112-4F99-B45B-403C2EDAB426}" destId="{53CF6088-5700-4B97-9D35-53EB5AADB077}" srcOrd="0" destOrd="0" presId="urn:microsoft.com/office/officeart/2005/8/layout/process4"/>
    <dgm:cxn modelId="{D80CE37F-B336-4871-A9A0-DCF1ACE7C412}" type="presParOf" srcId="{350BB50A-1112-4F99-B45B-403C2EDAB426}" destId="{57BE6C34-96EB-47E5-957C-172F76DD80C8}" srcOrd="1" destOrd="0" presId="urn:microsoft.com/office/officeart/2005/8/layout/process4"/>
    <dgm:cxn modelId="{D3C029BF-BB36-4C6D-A9E6-50472D4266D1}" type="presParOf" srcId="{060C0A42-B3E3-4614-B9CA-F429DBD99897}" destId="{015118A0-11C2-4658-9231-62DCFD762068}" srcOrd="1" destOrd="0" presId="urn:microsoft.com/office/officeart/2005/8/layout/process4"/>
    <dgm:cxn modelId="{AC7015CC-3534-43B0-A44F-9490E93A56E4}" type="presParOf" srcId="{060C0A42-B3E3-4614-B9CA-F429DBD99897}" destId="{F12D7761-82F1-46A2-8AC2-243DD14ECF52}" srcOrd="2" destOrd="0" presId="urn:microsoft.com/office/officeart/2005/8/layout/process4"/>
    <dgm:cxn modelId="{26B354A3-2393-43F0-B106-151FC9E635C0}" type="presParOf" srcId="{F12D7761-82F1-46A2-8AC2-243DD14ECF52}" destId="{4B9C9F44-A4FF-4E4F-8521-9100DED38E16}" srcOrd="0" destOrd="0" presId="urn:microsoft.com/office/officeart/2005/8/layout/process4"/>
    <dgm:cxn modelId="{18AB0882-3FF8-4006-A66E-6154683828E2}" type="presParOf" srcId="{F12D7761-82F1-46A2-8AC2-243DD14ECF52}" destId="{AFB960FF-697D-46DC-9CDB-34DF1BC76EC0}" srcOrd="1" destOrd="0" presId="urn:microsoft.com/office/officeart/2005/8/layout/process4"/>
    <dgm:cxn modelId="{A3DED57D-A5B4-43F0-9AE4-741C54EF7518}" type="presParOf" srcId="{F12D7761-82F1-46A2-8AC2-243DD14ECF52}" destId="{3F466810-847B-4A41-8274-0A1EEACD3BF6}" srcOrd="2" destOrd="0" presId="urn:microsoft.com/office/officeart/2005/8/layout/process4"/>
    <dgm:cxn modelId="{9FF1B113-6C95-407C-9454-0DAA613F2EE7}" type="presParOf" srcId="{3F466810-847B-4A41-8274-0A1EEACD3BF6}" destId="{8C60486B-4568-4D15-A9B2-2FF48B992A0C}" srcOrd="0" destOrd="0" presId="urn:microsoft.com/office/officeart/2005/8/layout/process4"/>
    <dgm:cxn modelId="{793F1F52-020A-4BCF-B02D-314935B84D75}" type="presParOf" srcId="{3F466810-847B-4A41-8274-0A1EEACD3BF6}" destId="{C29EB927-B97C-44F7-8C57-F84D7485F00A}" srcOrd="1" destOrd="0" presId="urn:microsoft.com/office/officeart/2005/8/layout/process4"/>
    <dgm:cxn modelId="{A4A66B65-3F10-4502-B28F-3EAE3F36B6B7}" type="presParOf" srcId="{060C0A42-B3E3-4614-B9CA-F429DBD99897}" destId="{B7AE8A2C-CC74-478F-B246-3CE9D6030E17}" srcOrd="3" destOrd="0" presId="urn:microsoft.com/office/officeart/2005/8/layout/process4"/>
    <dgm:cxn modelId="{4AE91B59-EA1C-4854-9123-34CCAD44EDC5}" type="presParOf" srcId="{060C0A42-B3E3-4614-B9CA-F429DBD99897}" destId="{A73CC910-0D61-4D68-B3E9-ABBD9DD48337}" srcOrd="4" destOrd="0" presId="urn:microsoft.com/office/officeart/2005/8/layout/process4"/>
    <dgm:cxn modelId="{51D208F6-D459-45B9-A87E-363CCCCDBD49}" type="presParOf" srcId="{A73CC910-0D61-4D68-B3E9-ABBD9DD48337}" destId="{CFDAA172-650E-40FD-8E29-DFCE8943437A}" srcOrd="0" destOrd="0" presId="urn:microsoft.com/office/officeart/2005/8/layout/process4"/>
    <dgm:cxn modelId="{56DDD40A-8D10-4E08-AD15-D0033061AC66}" type="presParOf" srcId="{A73CC910-0D61-4D68-B3E9-ABBD9DD48337}" destId="{5E67D570-72BB-4291-88AE-1C28AD944A35}" srcOrd="1" destOrd="0" presId="urn:microsoft.com/office/officeart/2005/8/layout/process4"/>
    <dgm:cxn modelId="{207144F8-79DE-4718-BA26-A290313328E9}" type="presParOf" srcId="{A73CC910-0D61-4D68-B3E9-ABBD9DD48337}" destId="{349EDD4A-C3EA-41D7-9C71-DF1FA3E5C042}" srcOrd="2" destOrd="0" presId="urn:microsoft.com/office/officeart/2005/8/layout/process4"/>
    <dgm:cxn modelId="{9231F4AF-209A-4D5D-900C-70600AD073A7}" type="presParOf" srcId="{349EDD4A-C3EA-41D7-9C71-DF1FA3E5C042}" destId="{A108949C-A989-41E0-871B-51AE5AE0963C}" srcOrd="0" destOrd="0" presId="urn:microsoft.com/office/officeart/2005/8/layout/process4"/>
    <dgm:cxn modelId="{6BF7BA8B-543C-4864-B219-E6AA0DA09E70}" type="presParOf" srcId="{349EDD4A-C3EA-41D7-9C71-DF1FA3E5C042}" destId="{5CCF30DD-3D93-47C4-832B-EB830A6F4DA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E132DB-6D0D-4A7E-BB4A-83C0E3B2CD1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54FF07F-8805-45F7-8664-4B5C80AC2D3C}">
      <dgm:prSet phldrT="[Text]"/>
      <dgm:spPr/>
      <dgm:t>
        <a:bodyPr/>
        <a:lstStyle/>
        <a:p>
          <a:r>
            <a:rPr lang="cs-CZ" dirty="0"/>
            <a:t>Kogentní normy zákona</a:t>
          </a:r>
        </a:p>
      </dgm:t>
    </dgm:pt>
    <dgm:pt modelId="{D877B4A2-8A5A-4D38-A114-88F2DB604D79}" type="parTrans" cxnId="{7214EB6D-9612-4FD7-9959-E9BD7467402C}">
      <dgm:prSet/>
      <dgm:spPr/>
      <dgm:t>
        <a:bodyPr/>
        <a:lstStyle/>
        <a:p>
          <a:endParaRPr lang="cs-CZ"/>
        </a:p>
      </dgm:t>
    </dgm:pt>
    <dgm:pt modelId="{554BBF12-4C02-49F1-91A5-94716A0BAB76}" type="sibTrans" cxnId="{7214EB6D-9612-4FD7-9959-E9BD7467402C}">
      <dgm:prSet/>
      <dgm:spPr/>
      <dgm:t>
        <a:bodyPr/>
        <a:lstStyle/>
        <a:p>
          <a:endParaRPr lang="cs-CZ"/>
        </a:p>
      </dgm:t>
    </dgm:pt>
    <dgm:pt modelId="{FE49D7D3-C570-4566-B852-F90510EF02A5}">
      <dgm:prSet phldrT="[Text]"/>
      <dgm:spPr/>
      <dgm:t>
        <a:bodyPr/>
        <a:lstStyle/>
        <a:p>
          <a:r>
            <a:rPr lang="cs-CZ" dirty="0"/>
            <a:t>Smlouva + obchodní podmínky</a:t>
          </a:r>
        </a:p>
      </dgm:t>
    </dgm:pt>
    <dgm:pt modelId="{38E8622F-2C57-4A53-BA69-44320B524102}" type="parTrans" cxnId="{7F8799E0-C638-499C-8EBA-87887B4F440A}">
      <dgm:prSet/>
      <dgm:spPr/>
      <dgm:t>
        <a:bodyPr/>
        <a:lstStyle/>
        <a:p>
          <a:endParaRPr lang="cs-CZ"/>
        </a:p>
      </dgm:t>
    </dgm:pt>
    <dgm:pt modelId="{36D3CA20-445D-457D-B634-E6550A7071E6}" type="sibTrans" cxnId="{7F8799E0-C638-499C-8EBA-87887B4F440A}">
      <dgm:prSet/>
      <dgm:spPr/>
      <dgm:t>
        <a:bodyPr/>
        <a:lstStyle/>
        <a:p>
          <a:endParaRPr lang="cs-CZ"/>
        </a:p>
      </dgm:t>
    </dgm:pt>
    <dgm:pt modelId="{F0836A1A-72CB-4A96-964E-016BC2B9B199}">
      <dgm:prSet phldrT="[Text]"/>
      <dgm:spPr/>
      <dgm:t>
        <a:bodyPr/>
        <a:lstStyle/>
        <a:p>
          <a:r>
            <a:rPr lang="cs-CZ" dirty="0"/>
            <a:t>Dispozitivní normy zákona</a:t>
          </a:r>
        </a:p>
      </dgm:t>
    </dgm:pt>
    <dgm:pt modelId="{9B22CDAD-C936-48C3-9F00-5220DED21BD9}" type="parTrans" cxnId="{BF4844FA-3B4A-43B3-B71F-4E7A3FE21AE8}">
      <dgm:prSet/>
      <dgm:spPr/>
      <dgm:t>
        <a:bodyPr/>
        <a:lstStyle/>
        <a:p>
          <a:endParaRPr lang="cs-CZ"/>
        </a:p>
      </dgm:t>
    </dgm:pt>
    <dgm:pt modelId="{AF2AF7B1-A891-4BF6-86FD-CAE45CD5EF3A}" type="sibTrans" cxnId="{BF4844FA-3B4A-43B3-B71F-4E7A3FE21AE8}">
      <dgm:prSet/>
      <dgm:spPr/>
      <dgm:t>
        <a:bodyPr/>
        <a:lstStyle/>
        <a:p>
          <a:endParaRPr lang="cs-CZ"/>
        </a:p>
      </dgm:t>
    </dgm:pt>
    <dgm:pt modelId="{0A4C1D91-BA7E-4710-A6EF-514DB4B2149E}" type="pres">
      <dgm:prSet presAssocID="{B9E132DB-6D0D-4A7E-BB4A-83C0E3B2CD13}" presName="compositeShape" presStyleCnt="0">
        <dgm:presLayoutVars>
          <dgm:dir/>
          <dgm:resizeHandles/>
        </dgm:presLayoutVars>
      </dgm:prSet>
      <dgm:spPr/>
    </dgm:pt>
    <dgm:pt modelId="{D0F848EF-9A8D-4E44-B1CA-966B351DA9F0}" type="pres">
      <dgm:prSet presAssocID="{B9E132DB-6D0D-4A7E-BB4A-83C0E3B2CD13}" presName="pyramid" presStyleLbl="node1" presStyleIdx="0" presStyleCnt="1"/>
      <dgm:spPr/>
    </dgm:pt>
    <dgm:pt modelId="{EE9661C3-6205-4822-9A90-B921A646949F}" type="pres">
      <dgm:prSet presAssocID="{B9E132DB-6D0D-4A7E-BB4A-83C0E3B2CD13}" presName="theList" presStyleCnt="0"/>
      <dgm:spPr/>
    </dgm:pt>
    <dgm:pt modelId="{6D579576-1CD5-4B65-8745-3165AD7C9F76}" type="pres">
      <dgm:prSet presAssocID="{354FF07F-8805-45F7-8664-4B5C80AC2D3C}" presName="aNode" presStyleLbl="fgAcc1" presStyleIdx="0" presStyleCnt="3">
        <dgm:presLayoutVars>
          <dgm:bulletEnabled val="1"/>
        </dgm:presLayoutVars>
      </dgm:prSet>
      <dgm:spPr/>
    </dgm:pt>
    <dgm:pt modelId="{5959C949-B6AB-4D24-A203-A5127F884C9A}" type="pres">
      <dgm:prSet presAssocID="{354FF07F-8805-45F7-8664-4B5C80AC2D3C}" presName="aSpace" presStyleCnt="0"/>
      <dgm:spPr/>
    </dgm:pt>
    <dgm:pt modelId="{B939FDEB-C19D-4AE8-A0E1-029397B77763}" type="pres">
      <dgm:prSet presAssocID="{FE49D7D3-C570-4566-B852-F90510EF02A5}" presName="aNode" presStyleLbl="fgAcc1" presStyleIdx="1" presStyleCnt="3">
        <dgm:presLayoutVars>
          <dgm:bulletEnabled val="1"/>
        </dgm:presLayoutVars>
      </dgm:prSet>
      <dgm:spPr/>
    </dgm:pt>
    <dgm:pt modelId="{726D0767-68FC-4ED0-A179-72F57454B38E}" type="pres">
      <dgm:prSet presAssocID="{FE49D7D3-C570-4566-B852-F90510EF02A5}" presName="aSpace" presStyleCnt="0"/>
      <dgm:spPr/>
    </dgm:pt>
    <dgm:pt modelId="{79D635CB-7AEC-4308-BC3A-A746F60BF8F0}" type="pres">
      <dgm:prSet presAssocID="{F0836A1A-72CB-4A96-964E-016BC2B9B199}" presName="aNode" presStyleLbl="fgAcc1" presStyleIdx="2" presStyleCnt="3">
        <dgm:presLayoutVars>
          <dgm:bulletEnabled val="1"/>
        </dgm:presLayoutVars>
      </dgm:prSet>
      <dgm:spPr/>
    </dgm:pt>
    <dgm:pt modelId="{E2877784-C3BD-4B67-BA7B-713467FD9B44}" type="pres">
      <dgm:prSet presAssocID="{F0836A1A-72CB-4A96-964E-016BC2B9B199}" presName="aSpace" presStyleCnt="0"/>
      <dgm:spPr/>
    </dgm:pt>
  </dgm:ptLst>
  <dgm:cxnLst>
    <dgm:cxn modelId="{058EB230-59D5-40E1-ACED-8D03CC9F195F}" type="presOf" srcId="{B9E132DB-6D0D-4A7E-BB4A-83C0E3B2CD13}" destId="{0A4C1D91-BA7E-4710-A6EF-514DB4B2149E}" srcOrd="0" destOrd="0" presId="urn:microsoft.com/office/officeart/2005/8/layout/pyramid2"/>
    <dgm:cxn modelId="{7214EB6D-9612-4FD7-9959-E9BD7467402C}" srcId="{B9E132DB-6D0D-4A7E-BB4A-83C0E3B2CD13}" destId="{354FF07F-8805-45F7-8664-4B5C80AC2D3C}" srcOrd="0" destOrd="0" parTransId="{D877B4A2-8A5A-4D38-A114-88F2DB604D79}" sibTransId="{554BBF12-4C02-49F1-91A5-94716A0BAB76}"/>
    <dgm:cxn modelId="{7F8799E0-C638-499C-8EBA-87887B4F440A}" srcId="{B9E132DB-6D0D-4A7E-BB4A-83C0E3B2CD13}" destId="{FE49D7D3-C570-4566-B852-F90510EF02A5}" srcOrd="1" destOrd="0" parTransId="{38E8622F-2C57-4A53-BA69-44320B524102}" sibTransId="{36D3CA20-445D-457D-B634-E6550A7071E6}"/>
    <dgm:cxn modelId="{CFB2CAE0-8960-4FC8-ACA5-BF06FC419D06}" type="presOf" srcId="{FE49D7D3-C570-4566-B852-F90510EF02A5}" destId="{B939FDEB-C19D-4AE8-A0E1-029397B77763}" srcOrd="0" destOrd="0" presId="urn:microsoft.com/office/officeart/2005/8/layout/pyramid2"/>
    <dgm:cxn modelId="{00DE59E2-2DE1-4BB7-8F75-C276DF36B220}" type="presOf" srcId="{354FF07F-8805-45F7-8664-4B5C80AC2D3C}" destId="{6D579576-1CD5-4B65-8745-3165AD7C9F76}" srcOrd="0" destOrd="0" presId="urn:microsoft.com/office/officeart/2005/8/layout/pyramid2"/>
    <dgm:cxn modelId="{CA61F5E5-796D-4C46-8DF6-91E47CF93CD6}" type="presOf" srcId="{F0836A1A-72CB-4A96-964E-016BC2B9B199}" destId="{79D635CB-7AEC-4308-BC3A-A746F60BF8F0}" srcOrd="0" destOrd="0" presId="urn:microsoft.com/office/officeart/2005/8/layout/pyramid2"/>
    <dgm:cxn modelId="{BF4844FA-3B4A-43B3-B71F-4E7A3FE21AE8}" srcId="{B9E132DB-6D0D-4A7E-BB4A-83C0E3B2CD13}" destId="{F0836A1A-72CB-4A96-964E-016BC2B9B199}" srcOrd="2" destOrd="0" parTransId="{9B22CDAD-C936-48C3-9F00-5220DED21BD9}" sibTransId="{AF2AF7B1-A891-4BF6-86FD-CAE45CD5EF3A}"/>
    <dgm:cxn modelId="{14C7E30F-78A5-4835-8D8B-B81A59C7069B}" type="presParOf" srcId="{0A4C1D91-BA7E-4710-A6EF-514DB4B2149E}" destId="{D0F848EF-9A8D-4E44-B1CA-966B351DA9F0}" srcOrd="0" destOrd="0" presId="urn:microsoft.com/office/officeart/2005/8/layout/pyramid2"/>
    <dgm:cxn modelId="{4622FFAD-230D-4F23-AC10-E47F06B36A36}" type="presParOf" srcId="{0A4C1D91-BA7E-4710-A6EF-514DB4B2149E}" destId="{EE9661C3-6205-4822-9A90-B921A646949F}" srcOrd="1" destOrd="0" presId="urn:microsoft.com/office/officeart/2005/8/layout/pyramid2"/>
    <dgm:cxn modelId="{8B1E76B6-F945-4D8A-81D6-599341964EDB}" type="presParOf" srcId="{EE9661C3-6205-4822-9A90-B921A646949F}" destId="{6D579576-1CD5-4B65-8745-3165AD7C9F76}" srcOrd="0" destOrd="0" presId="urn:microsoft.com/office/officeart/2005/8/layout/pyramid2"/>
    <dgm:cxn modelId="{1B8D53B5-6639-46E8-B19F-5953AC5B386A}" type="presParOf" srcId="{EE9661C3-6205-4822-9A90-B921A646949F}" destId="{5959C949-B6AB-4D24-A203-A5127F884C9A}" srcOrd="1" destOrd="0" presId="urn:microsoft.com/office/officeart/2005/8/layout/pyramid2"/>
    <dgm:cxn modelId="{D75C009F-9A81-4882-A6BC-DE9BC097F9F1}" type="presParOf" srcId="{EE9661C3-6205-4822-9A90-B921A646949F}" destId="{B939FDEB-C19D-4AE8-A0E1-029397B77763}" srcOrd="2" destOrd="0" presId="urn:microsoft.com/office/officeart/2005/8/layout/pyramid2"/>
    <dgm:cxn modelId="{2B18606A-4504-433D-9697-FA11DF08BE6A}" type="presParOf" srcId="{EE9661C3-6205-4822-9A90-B921A646949F}" destId="{726D0767-68FC-4ED0-A179-72F57454B38E}" srcOrd="3" destOrd="0" presId="urn:microsoft.com/office/officeart/2005/8/layout/pyramid2"/>
    <dgm:cxn modelId="{2F79B858-4181-418A-BF03-7A297A111F36}" type="presParOf" srcId="{EE9661C3-6205-4822-9A90-B921A646949F}" destId="{79D635CB-7AEC-4308-BC3A-A746F60BF8F0}" srcOrd="4" destOrd="0" presId="urn:microsoft.com/office/officeart/2005/8/layout/pyramid2"/>
    <dgm:cxn modelId="{41054A06-81F0-430D-B2E4-427FE67089FC}" type="presParOf" srcId="{EE9661C3-6205-4822-9A90-B921A646949F}" destId="{E2877784-C3BD-4B67-BA7B-713467FD9B4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306E0-9207-40B3-8D14-098CB39C2349}">
      <dsp:nvSpPr>
        <dsp:cNvPr id="0" name=""/>
        <dsp:cNvSpPr/>
      </dsp:nvSpPr>
      <dsp:spPr>
        <a:xfrm>
          <a:off x="9450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Nabídka</a:t>
          </a:r>
        </a:p>
      </dsp:txBody>
      <dsp:txXfrm>
        <a:off x="59087" y="592926"/>
        <a:ext cx="2725262" cy="1595447"/>
      </dsp:txXfrm>
    </dsp:sp>
    <dsp:sp modelId="{982C1A31-0876-4C39-9167-03E5DD6D4D80}">
      <dsp:nvSpPr>
        <dsp:cNvPr id="0" name=""/>
        <dsp:cNvSpPr/>
      </dsp:nvSpPr>
      <dsp:spPr>
        <a:xfrm>
          <a:off x="3116439" y="1040407"/>
          <a:ext cx="598801" cy="700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3116439" y="1180504"/>
        <a:ext cx="419161" cy="420290"/>
      </dsp:txXfrm>
    </dsp:sp>
    <dsp:sp modelId="{81F16B13-6CF3-4A7A-AE2F-567808A7F23B}">
      <dsp:nvSpPr>
        <dsp:cNvPr id="0" name=""/>
        <dsp:cNvSpPr/>
      </dsp:nvSpPr>
      <dsp:spPr>
        <a:xfrm>
          <a:off x="3963800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Včasné a bezvýhradné přijetí nabídky</a:t>
          </a:r>
        </a:p>
      </dsp:txBody>
      <dsp:txXfrm>
        <a:off x="4013437" y="592926"/>
        <a:ext cx="2725262" cy="1595447"/>
      </dsp:txXfrm>
    </dsp:sp>
    <dsp:sp modelId="{5B5DDD4F-592C-40BB-A883-386A652AAB1A}">
      <dsp:nvSpPr>
        <dsp:cNvPr id="0" name=""/>
        <dsp:cNvSpPr/>
      </dsp:nvSpPr>
      <dsp:spPr>
        <a:xfrm>
          <a:off x="7070790" y="1040407"/>
          <a:ext cx="598801" cy="700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7070790" y="1180504"/>
        <a:ext cx="419161" cy="420290"/>
      </dsp:txXfrm>
    </dsp:sp>
    <dsp:sp modelId="{4593DEE8-8255-4355-9043-3BC8B57F188A}">
      <dsp:nvSpPr>
        <dsp:cNvPr id="0" name=""/>
        <dsp:cNvSpPr/>
      </dsp:nvSpPr>
      <dsp:spPr>
        <a:xfrm>
          <a:off x="7918151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Smlouva</a:t>
          </a:r>
        </a:p>
      </dsp:txBody>
      <dsp:txXfrm>
        <a:off x="7967788" y="592926"/>
        <a:ext cx="2725262" cy="15954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8F023-587A-483B-9E46-7FCF2F06C4E3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Adresát odesílá přijetí nabídky</a:t>
          </a:r>
        </a:p>
      </dsp:txBody>
      <dsp:txXfrm>
        <a:off x="0" y="4078917"/>
        <a:ext cx="8128000" cy="722947"/>
      </dsp:txXfrm>
    </dsp:sp>
    <dsp:sp modelId="{53CF6088-5700-4B97-9D35-53EB5AADB077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Nabídku nelze od tohoto okamžiku odvolat</a:t>
          </a:r>
        </a:p>
      </dsp:txBody>
      <dsp:txXfrm>
        <a:off x="0" y="4775089"/>
        <a:ext cx="4064000" cy="615844"/>
      </dsp:txXfrm>
    </dsp:sp>
    <dsp:sp modelId="{57BE6C34-96EB-47E5-957C-172F76DD80C8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</dsp:txBody>
      <dsp:txXfrm>
        <a:off x="4064000" y="4775089"/>
        <a:ext cx="4064000" cy="615844"/>
      </dsp:txXfrm>
    </dsp:sp>
    <dsp:sp modelId="{AFB960FF-697D-46DC-9CDB-34DF1BC76EC0}">
      <dsp:nvSpPr>
        <dsp:cNvPr id="0" name=""/>
        <dsp:cNvSpPr/>
      </dsp:nvSpPr>
      <dsp:spPr>
        <a:xfrm rot="10800000">
          <a:off x="0" y="2056554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Nabídka došla navrhovateli</a:t>
          </a:r>
        </a:p>
      </dsp:txBody>
      <dsp:txXfrm rot="-10800000">
        <a:off x="0" y="2056554"/>
        <a:ext cx="8128000" cy="722730"/>
      </dsp:txXfrm>
    </dsp:sp>
    <dsp:sp modelId="{8C60486B-4568-4D15-A9B2-2FF48B992A0C}">
      <dsp:nvSpPr>
        <dsp:cNvPr id="0" name=""/>
        <dsp:cNvSpPr/>
      </dsp:nvSpPr>
      <dsp:spPr>
        <a:xfrm>
          <a:off x="0" y="276266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Nabídku nelze zrušit, ale lze ji odvolat</a:t>
          </a:r>
        </a:p>
      </dsp:txBody>
      <dsp:txXfrm>
        <a:off x="0" y="2762668"/>
        <a:ext cx="4064000" cy="615659"/>
      </dsp:txXfrm>
    </dsp:sp>
    <dsp:sp modelId="{C29EB927-B97C-44F7-8C57-F84D7485F00A}">
      <dsp:nvSpPr>
        <dsp:cNvPr id="0" name=""/>
        <dsp:cNvSpPr/>
      </dsp:nvSpPr>
      <dsp:spPr>
        <a:xfrm>
          <a:off x="4064000" y="276266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Pokud není neodvolatelná</a:t>
          </a:r>
        </a:p>
      </dsp:txBody>
      <dsp:txXfrm>
        <a:off x="4064000" y="2762668"/>
        <a:ext cx="4064000" cy="615659"/>
      </dsp:txXfrm>
    </dsp:sp>
    <dsp:sp modelId="{5E67D570-72BB-4291-88AE-1C28AD944A35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Navrhovatel odesílá nabídku</a:t>
          </a:r>
        </a:p>
      </dsp:txBody>
      <dsp:txXfrm rot="-10800000">
        <a:off x="0" y="0"/>
        <a:ext cx="8128000" cy="722730"/>
      </dsp:txXfrm>
    </dsp:sp>
    <dsp:sp modelId="{A108949C-A989-41E0-871B-51AE5AE0963C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Nabídku lze zrušit</a:t>
          </a:r>
        </a:p>
      </dsp:txBody>
      <dsp:txXfrm>
        <a:off x="0" y="723688"/>
        <a:ext cx="4064000" cy="615659"/>
      </dsp:txXfrm>
    </dsp:sp>
    <dsp:sp modelId="{5CCF30DD-3D93-47C4-832B-EB830A6F4DAE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Pokud zrušení nabídky dojde adresátovi dříve, nebo současně s nabídkou</a:t>
          </a:r>
        </a:p>
      </dsp:txBody>
      <dsp:txXfrm>
        <a:off x="4064000" y="723688"/>
        <a:ext cx="4064000" cy="615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848EF-9A8D-4E44-B1CA-966B351DA9F0}">
      <dsp:nvSpPr>
        <dsp:cNvPr id="0" name=""/>
        <dsp:cNvSpPr/>
      </dsp:nvSpPr>
      <dsp:spPr>
        <a:xfrm>
          <a:off x="986525" y="0"/>
          <a:ext cx="3278717" cy="327871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79576-1CD5-4B65-8745-3165AD7C9F76}">
      <dsp:nvSpPr>
        <dsp:cNvPr id="0" name=""/>
        <dsp:cNvSpPr/>
      </dsp:nvSpPr>
      <dsp:spPr>
        <a:xfrm>
          <a:off x="2625883" y="329632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Kogentní normy zákona</a:t>
          </a:r>
        </a:p>
      </dsp:txBody>
      <dsp:txXfrm>
        <a:off x="2663771" y="367520"/>
        <a:ext cx="2055390" cy="700357"/>
      </dsp:txXfrm>
    </dsp:sp>
    <dsp:sp modelId="{B939FDEB-C19D-4AE8-A0E1-029397B77763}">
      <dsp:nvSpPr>
        <dsp:cNvPr id="0" name=""/>
        <dsp:cNvSpPr/>
      </dsp:nvSpPr>
      <dsp:spPr>
        <a:xfrm>
          <a:off x="2625883" y="120278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Smlouva + obchodní podmínky</a:t>
          </a:r>
        </a:p>
      </dsp:txBody>
      <dsp:txXfrm>
        <a:off x="2663771" y="1240671"/>
        <a:ext cx="2055390" cy="700357"/>
      </dsp:txXfrm>
    </dsp:sp>
    <dsp:sp modelId="{79D635CB-7AEC-4308-BC3A-A746F60BF8F0}">
      <dsp:nvSpPr>
        <dsp:cNvPr id="0" name=""/>
        <dsp:cNvSpPr/>
      </dsp:nvSpPr>
      <dsp:spPr>
        <a:xfrm>
          <a:off x="2625883" y="207593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Dispozitivní normy zákona</a:t>
          </a:r>
        </a:p>
      </dsp:txBody>
      <dsp:txXfrm>
        <a:off x="2663771" y="2113821"/>
        <a:ext cx="2055390" cy="700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Malachta,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15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Malachta,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1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306943"/>
            <a:ext cx="11361600" cy="903107"/>
          </a:xfrm>
        </p:spPr>
        <p:txBody>
          <a:bodyPr/>
          <a:lstStyle/>
          <a:p>
            <a:r>
              <a:rPr lang="cs-CZ" dirty="0"/>
              <a:t>Smlouvy – základní přehled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2022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>
                <a:solidFill>
                  <a:srgbClr val="C00000"/>
                </a:solidFill>
              </a:rPr>
              <a:t>8. </a:t>
            </a:r>
            <a:r>
              <a:rPr lang="cs-CZ" sz="3600" kern="0" dirty="0">
                <a:solidFill>
                  <a:srgbClr val="C00000"/>
                </a:solidFill>
              </a:rPr>
              <a:t>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nabídky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09725"/>
            <a:ext cx="10753200" cy="429577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nabídka již došla adresátovi, ale ten ještě </a:t>
            </a:r>
            <a:r>
              <a:rPr lang="cs-CZ" sz="2400" dirty="0">
                <a:solidFill>
                  <a:schemeClr val="tx2"/>
                </a:solidFill>
              </a:rPr>
              <a:t>neodeslal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přijetí </a:t>
            </a:r>
          </a:p>
          <a:p>
            <a:r>
              <a:rPr lang="cs-CZ" sz="2400" dirty="0"/>
              <a:t>tu, která je odvolatelná</a:t>
            </a:r>
          </a:p>
          <a:p>
            <a:pPr marL="72000" indent="0">
              <a:buNone/>
            </a:pPr>
            <a:r>
              <a:rPr lang="cs-CZ" sz="2400" dirty="0">
                <a:solidFill>
                  <a:schemeClr val="tx2"/>
                </a:solidFill>
              </a:rPr>
              <a:t>Neodvolatelná nabídka: </a:t>
            </a:r>
            <a:r>
              <a:rPr lang="cs-CZ" sz="2400" dirty="0"/>
              <a:t>výslovně, dohodou stran, vyplývá z jednání stran</a:t>
            </a:r>
          </a:p>
          <a:p>
            <a:r>
              <a:rPr lang="cs-CZ" sz="2400" dirty="0"/>
              <a:t>vyplývá, že je neodvolatelná (stanovení určité lhůty pro přijetí či jiným způsobem) 								                        </a:t>
            </a:r>
            <a:r>
              <a:rPr lang="cs-CZ" sz="2400" i="1" dirty="0"/>
              <a:t>„Návrhem se cítíme vázáni do 19.dubna 2022.“; „Nabídka je neodvolatelná až do 26. dubna 2022.“</a:t>
            </a:r>
          </a:p>
          <a:p>
            <a:r>
              <a:rPr lang="cs-CZ" sz="2400" dirty="0"/>
              <a:t>adresát důvodně spoléhal na neodvolatelnost, jednal podle toho</a:t>
            </a:r>
          </a:p>
          <a:p>
            <a:r>
              <a:rPr lang="cs-CZ" sz="2400" dirty="0"/>
              <a:t>právní účinek: </a:t>
            </a:r>
            <a:r>
              <a:rPr lang="cs-CZ" sz="2400" dirty="0">
                <a:solidFill>
                  <a:schemeClr val="tx2"/>
                </a:solidFill>
              </a:rPr>
              <a:t>zánik návrhu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9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C20E78-2373-4780-B0DD-62B2335F99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22B9BA-1A56-40B2-9B94-3C098E1ECC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546AC1-6DEC-468D-9524-BEB5597A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Adresát nabídky může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8AB8B9-F304-49E0-9A54-772995D7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608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odmítnout </a:t>
            </a:r>
            <a:r>
              <a:rPr lang="cs-CZ" sz="2400" dirty="0"/>
              <a:t>nabídku (jakmile odmítnutí dojde navrhovateli, je nabídka odmítnuta, nelze následně přijmout nabídku)</a:t>
            </a:r>
            <a:endParaRPr lang="cs-CZ" sz="1600" dirty="0"/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přijmout</a:t>
            </a:r>
            <a:r>
              <a:rPr lang="cs-CZ" sz="2400" dirty="0"/>
              <a:t> nabídku (odeslat přijetí – viz dále)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přijmout</a:t>
            </a:r>
            <a:r>
              <a:rPr lang="cs-CZ" sz="2400" dirty="0"/>
              <a:t> nabídku </a:t>
            </a:r>
            <a:r>
              <a:rPr lang="cs-CZ" sz="2400" dirty="0">
                <a:solidFill>
                  <a:schemeClr val="tx2"/>
                </a:solidFill>
              </a:rPr>
              <a:t>se změnami </a:t>
            </a:r>
            <a:r>
              <a:rPr lang="cs-CZ" sz="2400" dirty="0"/>
              <a:t>(dodatky, odchylky)</a:t>
            </a:r>
          </a:p>
        </p:txBody>
      </p:sp>
    </p:spTree>
    <p:extLst>
      <p:ext uri="{BB962C8B-B14F-4D97-AF65-F5344CB8AC3E}">
        <p14:creationId xmlns:p14="http://schemas.microsoft.com/office/powerpoint/2010/main" val="125436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1932247" y="40378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343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nabídky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38102"/>
            <a:ext cx="10753200" cy="45816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projev vůle adresáta, též akceptace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prohlášení</a:t>
            </a:r>
            <a:r>
              <a:rPr lang="cs-CZ" sz="2400" dirty="0">
                <a:solidFill>
                  <a:srgbClr val="0000DC"/>
                </a:solidFill>
              </a:rPr>
              <a:t> </a:t>
            </a:r>
            <a:r>
              <a:rPr lang="cs-CZ" sz="2400" dirty="0"/>
              <a:t>(výslovné přijetí)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jednání naznačující souhlas </a:t>
            </a:r>
            <a:r>
              <a:rPr lang="cs-CZ" sz="2400" dirty="0"/>
              <a:t>(konkludentní přijetí)  – například u kupní smlouvy zaplatíme zboží při splnění dalších podmínek, nastoupíme do MHD atd. 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NELZE mlčky </a:t>
            </a:r>
            <a:r>
              <a:rPr lang="cs-CZ" sz="2400" dirty="0"/>
              <a:t>(mlčení neznamená souhlas)</a:t>
            </a:r>
          </a:p>
          <a:p>
            <a:r>
              <a:rPr lang="cs-CZ" sz="2400" dirty="0">
                <a:solidFill>
                  <a:schemeClr val="tx2"/>
                </a:solidFill>
              </a:rPr>
              <a:t>ústní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nabídka – musí být přijata </a:t>
            </a:r>
            <a:r>
              <a:rPr lang="cs-CZ" sz="2400" dirty="0">
                <a:solidFill>
                  <a:schemeClr val="tx2"/>
                </a:solidFill>
              </a:rPr>
              <a:t>ihned </a:t>
            </a:r>
          </a:p>
          <a:p>
            <a:r>
              <a:rPr lang="cs-CZ" sz="2400" dirty="0"/>
              <a:t>analogicky: přijímám nabídku – můžu přijetí zrušit, dojde-li zrušení navrhovateli nejpozději s přijetím</a:t>
            </a:r>
          </a:p>
          <a:p>
            <a:r>
              <a:rPr lang="cs-CZ" sz="2400" dirty="0"/>
              <a:t>přijetí musí být: </a:t>
            </a:r>
            <a:r>
              <a:rPr lang="cs-CZ" sz="2400" b="1" dirty="0">
                <a:solidFill>
                  <a:schemeClr val="tx2"/>
                </a:solidFill>
              </a:rPr>
              <a:t>bezvýhradné</a:t>
            </a:r>
            <a:r>
              <a:rPr lang="cs-CZ" sz="2400" dirty="0"/>
              <a:t> a </a:t>
            </a:r>
            <a:r>
              <a:rPr lang="cs-CZ" sz="2400" b="1" dirty="0">
                <a:solidFill>
                  <a:schemeClr val="tx2"/>
                </a:solidFill>
              </a:rPr>
              <a:t>včasné !!!! </a:t>
            </a:r>
          </a:p>
        </p:txBody>
      </p:sp>
    </p:spTree>
    <p:extLst>
      <p:ext uri="{BB962C8B-B14F-4D97-AF65-F5344CB8AC3E}">
        <p14:creationId xmlns:p14="http://schemas.microsoft.com/office/powerpoint/2010/main" val="721308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688549-C684-498E-A9D6-E5FEB9A67D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5E20FD-743F-4C36-B8A7-44AE0A8A6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E7B242-6154-475D-BE23-88B623D7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900" dirty="0"/>
              <a:t>Bezvýhradné a včasné přijetí. Vznik smlouvy.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D4B600-CBDC-4E93-8902-C8F7EFAD6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513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pokud je přijetí včasné a bezvýhradné, vzniká dojitím tohoto projevu vůle zpátky k navrhovateli </a:t>
            </a:r>
            <a:r>
              <a:rPr lang="cs-CZ" sz="2400" dirty="0">
                <a:solidFill>
                  <a:schemeClr val="tx2"/>
                </a:solidFill>
              </a:rPr>
              <a:t>smlouva</a:t>
            </a:r>
            <a:r>
              <a:rPr lang="cs-CZ" sz="2400" dirty="0"/>
              <a:t> - okamžik, kdy vyjádření souhlasu dojde navrhovateli </a:t>
            </a:r>
          </a:p>
          <a:p>
            <a:r>
              <a:rPr lang="cs-CZ" sz="2400" dirty="0"/>
              <a:t>smlouva je uzavřena okamžikem, kdy přijetí nabídky nabývá účinnosti</a:t>
            </a:r>
          </a:p>
          <a:p>
            <a:r>
              <a:rPr lang="cs-CZ" sz="2400" dirty="0"/>
              <a:t>shodné projevy vůle (nabídka a její přijetí beze změn)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913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46BF82-5474-4B01-A87A-B13D384042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54B0C6-7DA1-454C-B57B-A7A3C9BC97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1E0F53-7CA1-4917-96FA-1819303F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se změnami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461172-DBAA-49A5-909B-CE03EF7A8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51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dodatky, odchylky, výhrady, omezení, jiné změny</a:t>
            </a:r>
          </a:p>
          <a:p>
            <a:r>
              <a:rPr lang="cs-CZ" sz="2400" dirty="0"/>
              <a:t>nejedná se o přijetí nabídky, ale o </a:t>
            </a:r>
            <a:r>
              <a:rPr lang="cs-CZ" sz="2400" dirty="0">
                <a:solidFill>
                  <a:schemeClr val="tx2"/>
                </a:solidFill>
              </a:rPr>
              <a:t>novou nabídku (protinabídka)</a:t>
            </a:r>
          </a:p>
          <a:p>
            <a:r>
              <a:rPr lang="cs-CZ" sz="2400" dirty="0"/>
              <a:t>role stran se otáčejí</a:t>
            </a:r>
          </a:p>
          <a:p>
            <a:r>
              <a:rPr lang="cs-CZ" sz="2400" dirty="0"/>
              <a:t>čekáme, až se projevy vůle stran shodnou</a:t>
            </a:r>
          </a:p>
          <a:p>
            <a:r>
              <a:rPr lang="cs-CZ" sz="2400" dirty="0"/>
              <a:t>pozor: pokud změny, dodatky, odchylky atd. nemění podstatně nabídku, jedná se o přijetí nabídky (pokud takové přijetí navrhovatel bezodkladně neodmítne)</a:t>
            </a:r>
          </a:p>
        </p:txBody>
      </p:sp>
    </p:spTree>
    <p:extLst>
      <p:ext uri="{BB962C8B-B14F-4D97-AF65-F5344CB8AC3E}">
        <p14:creationId xmlns:p14="http://schemas.microsoft.com/office/powerpoint/2010/main" val="3019082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Pozdní přijetí čl. 21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550305"/>
            <a:ext cx="10753200" cy="3755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máme přijmout do 13.4.2022, ale my tak neučiníme (učiníme později), anebo učiníme sice včas (třeba 1.4.2022), ale navrhovateli přijetí nestihne dojít a dojde až po 13.4.2022</a:t>
            </a:r>
          </a:p>
          <a:p>
            <a:r>
              <a:rPr lang="cs-CZ" sz="2400" dirty="0">
                <a:solidFill>
                  <a:srgbClr val="0000DC"/>
                </a:solidFill>
              </a:rPr>
              <a:t>„je to naše vina“ </a:t>
            </a:r>
            <a:r>
              <a:rPr lang="cs-CZ" sz="2400" dirty="0"/>
              <a:t>– navrhovatel vyrozumí adresáta, že pozdní přijetí má účinky přijetí – tedy musí dát najevo, že smlouva vznikla</a:t>
            </a:r>
          </a:p>
          <a:p>
            <a:r>
              <a:rPr lang="cs-CZ" sz="2400" dirty="0">
                <a:solidFill>
                  <a:srgbClr val="0000DC"/>
                </a:solidFill>
              </a:rPr>
              <a:t>„není to naše vina“</a:t>
            </a:r>
            <a:r>
              <a:rPr lang="cs-CZ" sz="2400" dirty="0"/>
              <a:t>– „opožděná komunikace“ – přijetí odesláno včas, zpožděno v důsledku přepravy (př. </a:t>
            </a:r>
            <a:r>
              <a:rPr lang="cs-CZ" sz="2400" dirty="0" err="1"/>
              <a:t>blackout</a:t>
            </a:r>
            <a:r>
              <a:rPr lang="cs-CZ" sz="2400" dirty="0"/>
              <a:t>) – účinky přijetí, pokud navrhovatel nevyrozumí adresáta, že nabídku považuje za zaniklou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894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046B2F-BF6E-48DF-84E8-EE9653EB17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A20C88-3B0D-4B68-9952-308E59C52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7" name="Zástupný symbol pro obsah 5">
            <a:extLst>
              <a:ext uri="{FF2B5EF4-FFF2-40B4-BE49-F238E27FC236}">
                <a16:creationId xmlns:a16="http://schemas.microsoft.com/office/drawing/2014/main" id="{09352216-6DEC-46B4-96EE-D77B48E42048}"/>
              </a:ext>
            </a:extLst>
          </p:cNvPr>
          <p:cNvSpPr txBox="1">
            <a:spLocks/>
          </p:cNvSpPr>
          <p:nvPr/>
        </p:nvSpPr>
        <p:spPr>
          <a:xfrm>
            <a:off x="525502" y="727551"/>
            <a:ext cx="10944699" cy="16204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rgbClr val="0000DC"/>
                </a:solidFill>
              </a:rPr>
              <a:t>Nabídka (návrh na uzavření smlouvy, oferta) 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určená jedné nebo několika určitým osobám (</a:t>
            </a:r>
            <a:r>
              <a:rPr lang="cs-CZ" sz="1800" b="1" kern="0" dirty="0">
                <a:solidFill>
                  <a:srgbClr val="C00000"/>
                </a:solidFill>
              </a:rPr>
              <a:t>personální určitost</a:t>
            </a:r>
            <a:r>
              <a:rPr lang="cs-CZ" sz="1800" kern="0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projev </a:t>
            </a:r>
            <a:r>
              <a:rPr lang="cs-CZ" sz="1800" b="1" kern="0" dirty="0">
                <a:solidFill>
                  <a:srgbClr val="C00000"/>
                </a:solidFill>
              </a:rPr>
              <a:t>vůle</a:t>
            </a:r>
            <a:r>
              <a:rPr lang="cs-CZ" sz="1800" kern="0" dirty="0"/>
              <a:t> navrhovatele </a:t>
            </a:r>
            <a:r>
              <a:rPr lang="cs-CZ" sz="1800" b="1" kern="0" dirty="0">
                <a:solidFill>
                  <a:srgbClr val="C00000"/>
                </a:solidFill>
              </a:rPr>
              <a:t>být zavázán </a:t>
            </a:r>
            <a:r>
              <a:rPr lang="cs-CZ" sz="1800" kern="0" dirty="0"/>
              <a:t>nabídkou v případě přijetí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dostatečně určitá (</a:t>
            </a:r>
            <a:r>
              <a:rPr lang="cs-CZ" sz="1800" b="1" kern="0" dirty="0">
                <a:solidFill>
                  <a:srgbClr val="C00000"/>
                </a:solidFill>
              </a:rPr>
              <a:t>obsahová určitost</a:t>
            </a:r>
            <a:r>
              <a:rPr lang="cs-CZ" sz="1800" kern="0" dirty="0"/>
              <a:t>) – podstatné náležitosti daného typu smlouvy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kern="0" dirty="0"/>
              <a:t>Tyto podmínky musí být splněny, jinak se o nabídku nejedná.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A2C45CCC-FA28-46B5-88D1-1A8407E303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5501" y="2582895"/>
            <a:ext cx="10944698" cy="10525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Možnosti dalšího vývoje nabídky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Navrhovatel: zrušení, odvolání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Adresát: odmítnutí, přijetí (vs. pozdní přijetí, vs. přijetí se změnami či dodatky)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A3394C99-8928-46C4-959A-E56EADE2A47F}"/>
              </a:ext>
            </a:extLst>
          </p:cNvPr>
          <p:cNvSpPr txBox="1">
            <a:spLocks/>
          </p:cNvSpPr>
          <p:nvPr/>
        </p:nvSpPr>
        <p:spPr>
          <a:xfrm>
            <a:off x="525501" y="3887483"/>
            <a:ext cx="10944699" cy="1264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Přijetí nabídky</a:t>
            </a:r>
            <a:endParaRPr lang="cs-CZ" sz="1800" dirty="0">
              <a:solidFill>
                <a:srgbClr val="0000DC"/>
              </a:solidFill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zda bylo přijetí </a:t>
            </a:r>
            <a:r>
              <a:rPr lang="cs-CZ" sz="1800" b="1" kern="0" dirty="0">
                <a:solidFill>
                  <a:srgbClr val="C00000"/>
                </a:solidFill>
              </a:rPr>
              <a:t>včasné </a:t>
            </a:r>
            <a:r>
              <a:rPr lang="cs-CZ" sz="1800" kern="0" dirty="0"/>
              <a:t>(pokud není, tak pozdní přijetí – dvě situace) </a:t>
            </a:r>
            <a:endParaRPr lang="cs-CZ" sz="1800" b="1" kern="0" dirty="0">
              <a:solidFill>
                <a:srgbClr val="C00000"/>
              </a:solidFill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zda bylo přijetí </a:t>
            </a:r>
            <a:r>
              <a:rPr lang="cs-CZ" sz="1800" b="1" kern="0" dirty="0">
                <a:solidFill>
                  <a:srgbClr val="C00000"/>
                </a:solidFill>
              </a:rPr>
              <a:t>bezvýhradné </a:t>
            </a:r>
            <a:r>
              <a:rPr lang="cs-CZ" sz="1800" kern="0" dirty="0"/>
              <a:t>(podstatné/nepodstatné změny podmínky nabídky, zda je to protinávrh)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jakým způsobem byla nabídka přijata (výslovně, ústně, konkludentně), kdy k tomu došlo</a:t>
            </a:r>
          </a:p>
        </p:txBody>
      </p:sp>
      <p:sp>
        <p:nvSpPr>
          <p:cNvPr id="12" name="Zástupný symbol pro obsah 3">
            <a:extLst>
              <a:ext uri="{FF2B5EF4-FFF2-40B4-BE49-F238E27FC236}">
                <a16:creationId xmlns:a16="http://schemas.microsoft.com/office/drawing/2014/main" id="{A342C9AD-BC58-45B2-B86D-C636870DCAFE}"/>
              </a:ext>
            </a:extLst>
          </p:cNvPr>
          <p:cNvSpPr txBox="1">
            <a:spLocks/>
          </p:cNvSpPr>
          <p:nvPr/>
        </p:nvSpPr>
        <p:spPr>
          <a:xfrm>
            <a:off x="525501" y="5331595"/>
            <a:ext cx="10943500" cy="7171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Okamžik vzniku smlouvy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Přijetí nabídky se stane účinným – vyjádření souhlasu </a:t>
            </a:r>
            <a:r>
              <a:rPr lang="cs-CZ" sz="1800" b="1" dirty="0">
                <a:solidFill>
                  <a:srgbClr val="C00000"/>
                </a:solidFill>
              </a:rPr>
              <a:t>dojde navrhovateli </a:t>
            </a:r>
            <a:r>
              <a:rPr lang="cs-CZ" sz="1800" dirty="0"/>
              <a:t>(teorii dojití).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BE442324-90AA-4137-898D-0BE0912ECE16}"/>
              </a:ext>
            </a:extLst>
          </p:cNvPr>
          <p:cNvSpPr/>
          <p:nvPr/>
        </p:nvSpPr>
        <p:spPr bwMode="auto">
          <a:xfrm>
            <a:off x="11553825" y="1327507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F5178612-1950-4DB0-8C9D-557D1EB34AEA}"/>
              </a:ext>
            </a:extLst>
          </p:cNvPr>
          <p:cNvSpPr/>
          <p:nvPr/>
        </p:nvSpPr>
        <p:spPr bwMode="auto">
          <a:xfrm>
            <a:off x="11553825" y="4445327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pic>
        <p:nvPicPr>
          <p:cNvPr id="1026" name="Picture 2" descr="Summary stamp stock vector. Illustration of grungy, banner - 136961414">
            <a:extLst>
              <a:ext uri="{FF2B5EF4-FFF2-40B4-BE49-F238E27FC236}">
                <a16:creationId xmlns:a16="http://schemas.microsoft.com/office/drawing/2014/main" id="{8D5B8017-96E7-4F34-8ABA-CE4424217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024" y="128575"/>
            <a:ext cx="2446508" cy="150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094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F18339-8AD7-494E-BC3E-15877BF298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D53F92-A850-4CD6-85C9-8D5BCCBB9A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8E15D4-EF5A-412E-8DE9-D72CF5F0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BF68A92-047D-443F-8F21-D3FCC1AE1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914252"/>
              </p:ext>
            </p:extLst>
          </p:nvPr>
        </p:nvGraphicFramePr>
        <p:xfrm>
          <a:off x="720000" y="1724026"/>
          <a:ext cx="10753199" cy="4257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3080">
                  <a:extLst>
                    <a:ext uri="{9D8B030D-6E8A-4147-A177-3AD203B41FA5}">
                      <a16:colId xmlns:a16="http://schemas.microsoft.com/office/drawing/2014/main" val="1840453062"/>
                    </a:ext>
                  </a:extLst>
                </a:gridCol>
                <a:gridCol w="1529641">
                  <a:extLst>
                    <a:ext uri="{9D8B030D-6E8A-4147-A177-3AD203B41FA5}">
                      <a16:colId xmlns:a16="http://schemas.microsoft.com/office/drawing/2014/main" val="4174895250"/>
                    </a:ext>
                  </a:extLst>
                </a:gridCol>
                <a:gridCol w="1780478">
                  <a:extLst>
                    <a:ext uri="{9D8B030D-6E8A-4147-A177-3AD203B41FA5}">
                      <a16:colId xmlns:a16="http://schemas.microsoft.com/office/drawing/2014/main" val="3150063286"/>
                    </a:ext>
                  </a:extLst>
                </a:gridCol>
              </a:tblGrid>
              <a:tr h="602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Výrok/otázka/úkol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>
                          <a:effectLst/>
                        </a:rPr>
                        <a:t>ANO/NE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>
                          <a:effectLst/>
                        </a:rPr>
                        <a:t>§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02636"/>
                  </a:ext>
                </a:extLst>
              </a:tr>
              <a:tr h="15997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Servírka v hospodě se Vás zeptá, zda si dáte pivo (čili učinila nabídku = návrh na uzavření kupní smlouvy). Musíte zásadně přijmout nabídku bezodkladně?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143800"/>
                  </a:ext>
                </a:extLst>
              </a:tr>
              <a:tr h="502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Mlčení v právu znamená souhlas (u uzavírání smlouvy).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1105082"/>
                  </a:ext>
                </a:extLst>
              </a:tr>
              <a:tr h="1050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Pokud dostane nabídku, musíte ji přijmout tak, jak je. Nemůžete odpovědět s dodatkem, výhradou či odchylkou.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4717875"/>
                  </a:ext>
                </a:extLst>
              </a:tr>
              <a:tr h="502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Je reklamní leták (např. Billy, Albertu či Tesca) nabídkou? 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MS Mincho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152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166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A0656F-9A94-43AB-AF28-1A31919C49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F872B8-D920-47A8-B186-9406F52A4A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88778F-CD88-46C4-8D88-2E7C72CA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B07A04-4A99-4EBA-B0E5-8E9F473E0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Prodávající (společnost s místem podnikání ve Velkých Pavlovicích) po předchozím jednání zaslal v červnu 2021 nabídku kupujícímu (společnost s místem podnikání v Praze). Předmětem smlouvy bylo 2500 lahví vína (blíže specifikované v katalogu) za kupní cenu 250 000 Kč vč. DPH. Součástí návrhu byla doložka </a:t>
            </a:r>
            <a:r>
              <a:rPr lang="cs-CZ" sz="1800" i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„Návrhem se cítíme zavázáni do 15. srpna 2021“.</a:t>
            </a: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Nabídka byla učiněna zasláním emailu.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Posuďte následující situace, podle povahy otázky najděte oporu buď „selským rozumem“, nebo ve vykopírovaných ustanoveních občanského zákoníku.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musí kupující odpovědět, že nabídku přijímá, rovněž prostřednictvím emailu? 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lze takovou nabídku považovat za neodvolatelnou? Co když kupující odešle emailem souhlas s nabídkou 15. července 2021, nicméně o den později dojde od prodávajícího email, že nabídku odvolává. Může tak prodávající učinit?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lze odpověď kupujícího „děkuji za nabídku“ považovat za přijetí nabídky?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kupující odpověděl, že nabídku přijímá, ale postačí jen 2000 lahví vína a žádá snížení kupní ceny na 200 000 Kč. Lze takovou odpověď považovat za přijetí nabídky, nebo protinabídku (= novou nabídku)?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19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6A2C8D-77A2-45D6-AAF5-F2D7DFBA38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DD075D-CE97-41D8-9D1B-95F6F4AA6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3B3008B-A701-4C91-85A9-27EEDA6F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Úvodní slovo</a:t>
            </a:r>
          </a:p>
        </p:txBody>
      </p:sp>
    </p:spTree>
    <p:extLst>
      <p:ext uri="{BB962C8B-B14F-4D97-AF65-F5344CB8AC3E}">
        <p14:creationId xmlns:p14="http://schemas.microsoft.com/office/powerpoint/2010/main" val="201259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180B21-6FB9-4566-BA94-F08A1D0E89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5205B7-49AE-44F5-B52F-E578A77C9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FEA248-A05A-456D-9CFD-2AEADF8CD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25227"/>
            <a:ext cx="10753200" cy="413999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kupující odpověděl emailem, že nabídku přijímá, nicméně do předmětu emailu napsal „přijetí nabídky – lahve piva“, z obsahu samotného přijetí nabídky však vyplývalo, že měl na mysli lahve vína, neboť dále již používal spojení lahve vína. Lze takovou odpověď považovat za přijetí nabídky, nebo protinabídku (= novou nabídku)? 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může kupující odeslat souhlas s nabídkou (tedy přijetí) i po 15. srpnu 2021?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pražská společnost vyjádřila souhlas s nabídkou (tedy přijala) 8. srpna 2021 prostřednictvím České pošty (odeslala obálku s dopisem vyjadřující přijetí nabídky). V důsledku neohlášené stávky pošty, která začala 9. srpna 2021, kdy poštovní doručovatelé nedoručovali, došlo přijetí nabídky navrhovateli až 16. srpna 2021. Okomentujte takové pozdní přijetí nabídky. </a:t>
            </a:r>
          </a:p>
          <a:p>
            <a:pPr marL="342900" lvl="0" indent="-342900" algn="just">
              <a:lnSpc>
                <a:spcPct val="107000"/>
              </a:lnSpc>
              <a:spcAft>
                <a:spcPts val="1000"/>
              </a:spcAft>
              <a:buFont typeface="+mj-lt"/>
              <a:buAutoNum type="arabicPeriod" startAt="5"/>
              <a:tabLst>
                <a:tab pos="4572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česká společnost odeslala přijetí nabídky poštou 5. srpna 2021. Následující den ráno se rozmyslela a chce přijetí nabídky zrušit. Může tak učinit? Pokud ano, do kterého okamžiku? Doporučilo byste, aby přijetí nabídky bylo zrušeno také poštou?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139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041255-5AA6-4D32-AF73-3AC95AC6B7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BCA125-F1A0-4678-8AC3-32E973EFB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278988-A0A9-40B9-96AF-B51A1854A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jsou tedy upravena práva a povinnosti stran smlouvy?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D2BF40-6243-4955-9687-44330B2B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8826"/>
            <a:ext cx="10753200" cy="380317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pozor: obchodní zvyklosti, zavedená praxe stran (hlavně u podnikatelů)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BED951E-6C9F-4A41-887A-721C3E5BEA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7440552"/>
              </p:ext>
            </p:extLst>
          </p:nvPr>
        </p:nvGraphicFramePr>
        <p:xfrm>
          <a:off x="3343275" y="1493308"/>
          <a:ext cx="5743575" cy="3278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05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E8C382-ED32-4543-BD20-46E7C82DD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8F7F9-5858-4DAE-B40C-2E0EEA9A4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B4751-A7E7-428D-9AE0-36566CC1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Jinými slovy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782D60-A058-4239-AFF6-6B054816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467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prvně se uplatní kogentní normy občanského zákoníku (jiného zákona) – ty nemohou být měněny dohodou stran</a:t>
            </a:r>
          </a:p>
          <a:p>
            <a:r>
              <a:rPr lang="cs-CZ" sz="2400" dirty="0"/>
              <a:t>pak se uplatní to, co si strany ujednaly do smlouvy včetně obchodních podmínek – pokud obchodní podmínky stanoví něco jiného než smlouva, použije se smlouva</a:t>
            </a:r>
          </a:p>
          <a:p>
            <a:r>
              <a:rPr lang="cs-CZ" sz="2400" dirty="0"/>
              <a:t>pokud si strany něco neujednají, pak se uplatní zákon (dispozitivní normy) – v zákoně pak najdeme ono pravidlo chování </a:t>
            </a:r>
          </a:p>
        </p:txBody>
      </p:sp>
      <p:pic>
        <p:nvPicPr>
          <p:cNvPr id="1028" name="Picture 4" descr="Výsledek obrázku pro feriho vykřičník">
            <a:extLst>
              <a:ext uri="{FF2B5EF4-FFF2-40B4-BE49-F238E27FC236}">
                <a16:creationId xmlns:a16="http://schemas.microsoft.com/office/drawing/2014/main" id="{C2E7227C-5140-45EE-B011-EB71CF79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4619625"/>
            <a:ext cx="23622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99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339589-8369-4C4D-AA3D-CCAFDC669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5C1107-BB01-4DF1-AD78-54FB423BF7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B33C94-95B8-47E6-AA53-C968B9ED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způsoby uzavírání smluv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478AA0-D84B-4B3B-86F7-F633DD7BE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419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veřejná soutěž</a:t>
            </a:r>
          </a:p>
          <a:p>
            <a:pPr lvl="1"/>
            <a:r>
              <a:rPr lang="cs-CZ" dirty="0"/>
              <a:t>výzva k podávání nabídek (nejedná se o nabídku), výzva je určena neurčitým osobám</a:t>
            </a:r>
          </a:p>
          <a:p>
            <a:r>
              <a:rPr lang="cs-CZ" dirty="0">
                <a:solidFill>
                  <a:schemeClr val="tx2"/>
                </a:solidFill>
              </a:rPr>
              <a:t>dražba</a:t>
            </a:r>
          </a:p>
          <a:p>
            <a:pPr lvl="1"/>
            <a:r>
              <a:rPr lang="cs-CZ" dirty="0"/>
              <a:t>smlouva vzniká příklepem</a:t>
            </a:r>
          </a:p>
          <a:p>
            <a:r>
              <a:rPr lang="cs-CZ" dirty="0">
                <a:solidFill>
                  <a:schemeClr val="tx2"/>
                </a:solidFill>
              </a:rPr>
              <a:t>veřejná nabídka</a:t>
            </a:r>
          </a:p>
          <a:p>
            <a:pPr lvl="1"/>
            <a:r>
              <a:rPr lang="cs-CZ" dirty="0"/>
              <a:t>určena neurčitému počtu osob, navrhuje uzavřít smlouvu, </a:t>
            </a:r>
          </a:p>
          <a:p>
            <a:pPr marL="324000" lvl="1" indent="0">
              <a:buNone/>
            </a:pPr>
            <a:r>
              <a:rPr lang="cs-CZ" dirty="0"/>
              <a:t>ale nemá náležitosti nabídky</a:t>
            </a:r>
          </a:p>
          <a:p>
            <a:r>
              <a:rPr lang="cs-CZ" dirty="0">
                <a:solidFill>
                  <a:schemeClr val="tx2"/>
                </a:solidFill>
              </a:rPr>
              <a:t>veřejný příslib</a:t>
            </a:r>
          </a:p>
          <a:p>
            <a:pPr lvl="1"/>
            <a:r>
              <a:rPr lang="cs-CZ" dirty="0"/>
              <a:t>není nabídka, slib plnění za určitý výkon nebo výsledek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FA952B-D900-4733-9BB1-233D5AECA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5" y="2650698"/>
            <a:ext cx="2722265" cy="4036269"/>
          </a:xfrm>
          <a:prstGeom prst="rect">
            <a:avLst/>
          </a:prstGeom>
        </p:spPr>
      </p:pic>
      <p:pic>
        <p:nvPicPr>
          <p:cNvPr id="3074" name="Picture 2" descr="Dobrovolná exekutorská dražba - elegantní způsob jak řešit předkupní právo  - ADOL Monitor - dražby, exekuce, insolvence, inzerce">
            <a:extLst>
              <a:ext uri="{FF2B5EF4-FFF2-40B4-BE49-F238E27FC236}">
                <a16:creationId xmlns:a16="http://schemas.microsoft.com/office/drawing/2014/main" id="{8700846F-E3F9-4FF5-88D7-74020161F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025" y="279850"/>
            <a:ext cx="2466975" cy="163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14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FB2380-B14C-4A14-9D71-E050D59387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6664CA-E8E0-491B-812D-9250399B7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1BDDBD3-D79F-43E1-8659-B26FCFD1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Obchodní podmínky</a:t>
            </a:r>
          </a:p>
        </p:txBody>
      </p:sp>
    </p:spTree>
    <p:extLst>
      <p:ext uri="{BB962C8B-B14F-4D97-AF65-F5344CB8AC3E}">
        <p14:creationId xmlns:p14="http://schemas.microsoft.com/office/powerpoint/2010/main" val="1696838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E5E53C-E3BD-4CC1-937D-0C537D8B97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B6A895-7003-40AF-B6FC-7A5C182143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0300CC-9EBE-4AAB-9CBD-D440A2764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DC1EB2-E957-482D-9FE0-2547B01D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002"/>
            <a:ext cx="10753200" cy="469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upřesňují, doplňují práva a povinnosti stran ve smlouvě</a:t>
            </a:r>
          </a:p>
          <a:p>
            <a:r>
              <a:rPr lang="cs-CZ" sz="2000" dirty="0"/>
              <a:t>určeny pro neurčitý počet případů stejného druhu</a:t>
            </a:r>
          </a:p>
          <a:p>
            <a:r>
              <a:rPr lang="cs-CZ" sz="2000" dirty="0"/>
              <a:t>je nutné </a:t>
            </a:r>
            <a:r>
              <a:rPr lang="cs-CZ" sz="2000" dirty="0">
                <a:solidFill>
                  <a:schemeClr val="tx2"/>
                </a:solidFill>
              </a:rPr>
              <a:t>výslovné odkázání </a:t>
            </a:r>
            <a:r>
              <a:rPr lang="cs-CZ" sz="2000" dirty="0"/>
              <a:t>ve smlouvě na obchodní podmínky (tzv. </a:t>
            </a:r>
            <a:r>
              <a:rPr lang="cs-CZ" sz="2000" dirty="0" err="1"/>
              <a:t>včleňovací</a:t>
            </a:r>
            <a:r>
              <a:rPr lang="cs-CZ" sz="2000" dirty="0"/>
              <a:t> doložka) + </a:t>
            </a:r>
            <a:r>
              <a:rPr lang="cs-CZ" sz="2000" dirty="0">
                <a:solidFill>
                  <a:schemeClr val="tx2"/>
                </a:solidFill>
              </a:rPr>
              <a:t>přiložení/připojení</a:t>
            </a:r>
            <a:r>
              <a:rPr lang="cs-CZ" sz="2000" dirty="0"/>
              <a:t> (abychom se seznámili)</a:t>
            </a:r>
          </a:p>
          <a:p>
            <a:pPr lvl="1"/>
            <a:r>
              <a:rPr lang="cs-CZ" i="1" dirty="0"/>
              <a:t>„Nedílnou součástí této smlouvy jsou obchodní podmínky prodávajícího, které jsou připojeny jako příloha k této smlouvě.“</a:t>
            </a:r>
          </a:p>
          <a:p>
            <a:r>
              <a:rPr lang="cs-CZ" sz="2000" dirty="0"/>
              <a:t>připojení: druhá strana smlouvy, PDF soubor, přesný odkaz na www stránky apod.</a:t>
            </a:r>
          </a:p>
          <a:p>
            <a:r>
              <a:rPr lang="cs-CZ" sz="2000" dirty="0"/>
              <a:t>obchodní podmínky:</a:t>
            </a:r>
          </a:p>
          <a:p>
            <a:pPr lvl="1"/>
            <a:r>
              <a:rPr lang="cs-CZ" sz="1800" dirty="0"/>
              <a:t>vypracované konkrétní stranou smlouvy (například prodávajícím, zhotovitelem díla, přepravcem atd.)</a:t>
            </a:r>
          </a:p>
          <a:p>
            <a:pPr lvl="1"/>
            <a:r>
              <a:rPr lang="cs-CZ" sz="1800" dirty="0"/>
              <a:t>nebo vypracované odbornými či zájmovými organizacemi – ty jsou všeobecně známé, tzv, všeobecné obchodní podmínky – tyto nemusí být přiloženy, stačí odkaz!</a:t>
            </a:r>
          </a:p>
        </p:txBody>
      </p:sp>
    </p:spTree>
    <p:extLst>
      <p:ext uri="{BB962C8B-B14F-4D97-AF65-F5344CB8AC3E}">
        <p14:creationId xmlns:p14="http://schemas.microsoft.com/office/powerpoint/2010/main" val="4086901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5F04E4-A958-4ACC-BCF8-6BB89A16B8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3B5EB6-955F-4FD2-97C2-6ACCC7AB0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912B6B-195F-4649-BE11-1DAB7715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902BA7-E1B7-4A80-BB9F-2513D95FD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133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Co když se liší obchodní podmínky jedné strany (např. kupujícího) a obchodní podmínky druhé strany (např. prodávajícího)?</a:t>
            </a:r>
          </a:p>
          <a:p>
            <a:pPr lvl="1"/>
            <a:r>
              <a:rPr lang="cs-CZ" dirty="0"/>
              <a:t>v ČR tzv. pravidlo </a:t>
            </a:r>
            <a:r>
              <a:rPr lang="cs-CZ" dirty="0" err="1"/>
              <a:t>knock</a:t>
            </a:r>
            <a:r>
              <a:rPr lang="cs-CZ" dirty="0"/>
              <a:t> out rule – součástí smlouvy se stanou obchodní podmínky v rozsahu, v jakém si neodporují</a:t>
            </a:r>
          </a:p>
          <a:p>
            <a:pPr lvl="1"/>
            <a:r>
              <a:rPr lang="cs-CZ" dirty="0"/>
              <a:t>tzv. bitva forem (formulářů)</a:t>
            </a:r>
          </a:p>
          <a:p>
            <a:r>
              <a:rPr lang="cs-CZ" sz="2400" dirty="0"/>
              <a:t>Co když se liší znění obchodních podmínek a smlouvy?</a:t>
            </a:r>
          </a:p>
          <a:p>
            <a:pPr lvl="1"/>
            <a:r>
              <a:rPr lang="cs-CZ" dirty="0"/>
              <a:t>smlouva má přednost</a:t>
            </a:r>
          </a:p>
        </p:txBody>
      </p:sp>
      <p:pic>
        <p:nvPicPr>
          <p:cNvPr id="2050" name="Picture 2" descr="Nad vším visí otazník">
            <a:extLst>
              <a:ext uri="{FF2B5EF4-FFF2-40B4-BE49-F238E27FC236}">
                <a16:creationId xmlns:a16="http://schemas.microsoft.com/office/drawing/2014/main" id="{E9A6E0D1-E17B-441A-9104-2926C0C39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50" y="4210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tazník – Seznam.cz">
            <a:extLst>
              <a:ext uri="{FF2B5EF4-FFF2-40B4-BE49-F238E27FC236}">
                <a16:creationId xmlns:a16="http://schemas.microsoft.com/office/drawing/2014/main" id="{7527ED19-4423-4EBF-BFDF-E5A4575B3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588" y="4210875"/>
            <a:ext cx="19716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153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A6DE94-02C6-46A2-9924-3FE3047EC4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666DBA-65DC-4C7E-A6C7-7AAA7B07B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1CCD38A-3C01-470B-87D8-2DDD45730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Různé ke smlouvě</a:t>
            </a:r>
          </a:p>
        </p:txBody>
      </p:sp>
    </p:spTree>
    <p:extLst>
      <p:ext uri="{BB962C8B-B14F-4D97-AF65-F5344CB8AC3E}">
        <p14:creationId xmlns:p14="http://schemas.microsoft.com/office/powerpoint/2010/main" val="2912025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398629-EBEC-4989-8844-BA3B6981A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BD1E10-5193-4981-8016-7EEB0EA87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7148DA-E6A0-434C-B65A-53E6999F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5B16D6-ECDA-43C7-B679-024357A7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0988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zásadně </a:t>
            </a:r>
            <a:r>
              <a:rPr lang="cs-CZ" sz="2400" dirty="0" err="1"/>
              <a:t>bezformálnost</a:t>
            </a:r>
            <a:r>
              <a:rPr lang="cs-CZ" sz="2400" dirty="0"/>
              <a:t> (písemně, ústně)</a:t>
            </a:r>
          </a:p>
          <a:p>
            <a:r>
              <a:rPr lang="cs-CZ" sz="2400" dirty="0"/>
              <a:t>zákon stanoví, kdy musí být písemná </a:t>
            </a:r>
          </a:p>
        </p:txBody>
      </p:sp>
      <p:pic>
        <p:nvPicPr>
          <p:cNvPr id="4098" name="Picture 2" descr="Nový občanský zákoník – forma právních jednání - Portál POHODA">
            <a:extLst>
              <a:ext uri="{FF2B5EF4-FFF2-40B4-BE49-F238E27FC236}">
                <a16:creationId xmlns:a16="http://schemas.microsoft.com/office/drawing/2014/main" id="{0387E967-1991-47D7-829F-5F84DAF1F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98" y="3182176"/>
            <a:ext cx="4766402" cy="317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89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0BEDC3-09DE-4D88-BB02-58930319A4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FD9D93-FC67-47A5-9687-AA11175B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37D17F-DA54-4F63-87EE-B3B2CCA2E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Smlouvy se posuzují podle svého obsahu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5E0BF66-2D70-4F70-BB69-66893A043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0035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nadpis: smlouva o dílo</a:t>
            </a:r>
          </a:p>
          <a:p>
            <a:r>
              <a:rPr lang="cs-CZ" sz="2400" dirty="0"/>
              <a:t>text: je jasné, že jde o kupní smlouvu</a:t>
            </a:r>
          </a:p>
        </p:txBody>
      </p:sp>
    </p:spTree>
    <p:extLst>
      <p:ext uri="{BB962C8B-B14F-4D97-AF65-F5344CB8AC3E}">
        <p14:creationId xmlns:p14="http://schemas.microsoft.com/office/powerpoint/2010/main" val="315536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251054-7CCE-4D96-92FE-B38B868A8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40F7BB-187A-4D63-AEC1-247401096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BDD7D9-89DB-45E7-9E01-0BD8B964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smluvní závazek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900E1A-9B07-4489-AFD0-CA9969E3A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8176"/>
            <a:ext cx="10753200" cy="46598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závazek, který vzniká ze smlouvy (vs. mimosmluvní závazek)</a:t>
            </a:r>
          </a:p>
          <a:p>
            <a:r>
              <a:rPr lang="cs-CZ" sz="2400" dirty="0"/>
              <a:t>obecně se strany nazývají jako </a:t>
            </a:r>
            <a:r>
              <a:rPr lang="cs-CZ" sz="2400" dirty="0">
                <a:solidFill>
                  <a:schemeClr val="tx2"/>
                </a:solidFill>
              </a:rPr>
              <a:t>dlužník</a:t>
            </a:r>
            <a:r>
              <a:rPr lang="cs-CZ" sz="2400" dirty="0"/>
              <a:t> (osoba, která má povinnost plnit) a </a:t>
            </a:r>
            <a:r>
              <a:rPr lang="cs-CZ" sz="2400" dirty="0">
                <a:solidFill>
                  <a:schemeClr val="tx2"/>
                </a:solidFill>
              </a:rPr>
              <a:t>věřitel </a:t>
            </a:r>
            <a:r>
              <a:rPr lang="cs-CZ" sz="2400" dirty="0"/>
              <a:t>(osoba, která má právo požadovat plnění od dlužníka)</a:t>
            </a:r>
          </a:p>
          <a:p>
            <a:r>
              <a:rPr lang="cs-CZ" sz="2400" dirty="0"/>
              <a:t>u konkrétních smluv se pak strany nazývají podle typu smlouvy, například prodávající – kupující, pronajímatel – nájemce, zaměstnavatel – zaměstnanec apod.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pohledávka</a:t>
            </a:r>
            <a:r>
              <a:rPr lang="cs-CZ" sz="2400" dirty="0"/>
              <a:t> (právo věřitele na plnění vůči dlužníkovi) a </a:t>
            </a:r>
            <a:r>
              <a:rPr lang="cs-CZ" sz="2400" dirty="0">
                <a:solidFill>
                  <a:schemeClr val="tx2"/>
                </a:solidFill>
              </a:rPr>
              <a:t>dluh</a:t>
            </a:r>
            <a:r>
              <a:rPr lang="cs-CZ" sz="2400" dirty="0"/>
              <a:t> (má dlužník vůči věřiteli, dlužník musí uspokojit toto právo)</a:t>
            </a:r>
          </a:p>
          <a:p>
            <a:r>
              <a:rPr lang="cs-CZ" sz="2400" dirty="0"/>
              <a:t>právní úprava smluvních závazků – dispozitivní </a:t>
            </a:r>
          </a:p>
          <a:p>
            <a:r>
              <a:rPr lang="cs-CZ" sz="2400" dirty="0"/>
              <a:t>závaznost: </a:t>
            </a:r>
            <a:r>
              <a:rPr lang="cs-CZ" sz="2400" i="1" dirty="0"/>
              <a:t>inter partes </a:t>
            </a:r>
            <a:r>
              <a:rPr lang="cs-CZ" sz="2400" dirty="0"/>
              <a:t>(mezi stranami)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51048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227A8B-0035-470E-BF6B-A1157C750E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4480F1-A351-41E9-9AFB-A31D083CA4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13F1F9-307C-41A8-92C7-9AD71740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945D7F-CD5D-494E-A91B-C3015E7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206"/>
            <a:ext cx="10753200" cy="45157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 algn="ctr">
              <a:buNone/>
            </a:pPr>
            <a:r>
              <a:rPr lang="cs-CZ" i="1" dirty="0"/>
              <a:t>Smlouvy se mají dodržovat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5124" name="Picture 4" descr="Pacta sunt servanda - Photos | Facebook">
            <a:extLst>
              <a:ext uri="{FF2B5EF4-FFF2-40B4-BE49-F238E27FC236}">
                <a16:creationId xmlns:a16="http://schemas.microsoft.com/office/drawing/2014/main" id="{59C3F87B-FF36-46BA-8941-43671DB87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720" y="2538413"/>
            <a:ext cx="2898560" cy="289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012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B0A310-A8A2-4357-979A-8DFFC615F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B6C7F7-9B8F-476D-ACD9-33E664F63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B6017A-8212-4980-8D8F-ED20AC9A0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Adhézní</a:t>
            </a:r>
            <a:r>
              <a:rPr lang="cs-CZ" dirty="0"/>
              <a:t> smlouvy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4570B06-10B5-40C6-96BC-991D93C6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941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smluvní podmínky (nejen obchodní) určeny jen jednou ze stran</a:t>
            </a:r>
          </a:p>
          <a:p>
            <a:r>
              <a:rPr lang="cs-CZ" sz="2400" dirty="0"/>
              <a:t>druhá strana nemá možnost znění smlouvy ovlivnit</a:t>
            </a:r>
          </a:p>
          <a:p>
            <a:r>
              <a:rPr lang="cs-CZ" sz="2400" dirty="0"/>
              <a:t>typicky, pokud je smlouva už na předtištěném formuláři</a:t>
            </a:r>
          </a:p>
        </p:txBody>
      </p:sp>
    </p:spTree>
    <p:extLst>
      <p:ext uri="{BB962C8B-B14F-4D97-AF65-F5344CB8AC3E}">
        <p14:creationId xmlns:p14="http://schemas.microsoft.com/office/powerpoint/2010/main" val="2042658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D50F6D-86BD-49C1-A175-C2A545E593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DDF095-F844-46EC-A84B-161E318862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3C523B-C43C-4B87-9149-23463235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dělení smluv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DAE1C8-1C70-4753-8BCC-517C0C3F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798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 err="1"/>
              <a:t>synallagmatické</a:t>
            </a:r>
            <a:r>
              <a:rPr lang="cs-CZ" sz="2400" dirty="0"/>
              <a:t> a </a:t>
            </a:r>
            <a:r>
              <a:rPr lang="cs-CZ" sz="2400" dirty="0" err="1"/>
              <a:t>asynallagmatické</a:t>
            </a:r>
            <a:endParaRPr lang="cs-CZ" sz="2400" dirty="0"/>
          </a:p>
          <a:p>
            <a:pPr lvl="1"/>
            <a:r>
              <a:rPr lang="cs-CZ" dirty="0"/>
              <a:t>dlužník i věřitel mají vzájemná plnění vs. nemají vzájemná plnění (jen jedna strana plní)</a:t>
            </a:r>
          </a:p>
          <a:p>
            <a:r>
              <a:rPr lang="cs-CZ" sz="2400" dirty="0"/>
              <a:t>úplatné a bezúplatné </a:t>
            </a:r>
          </a:p>
          <a:p>
            <a:r>
              <a:rPr lang="cs-CZ" sz="2400" dirty="0"/>
              <a:t>pojmenované a nepojmenované (inominátní)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201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1EF068-F2E5-444E-BFF3-29A1F04FED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262D25-6D38-4E4B-B064-AB28C82B0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F773C4-907A-45E7-B762-139F9AA5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smluv v občanském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6E712A-DD13-4B5C-9403-8B26644E2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sz="2400" dirty="0"/>
              <a:t>darovací smlouva</a:t>
            </a:r>
          </a:p>
          <a:p>
            <a:r>
              <a:rPr lang="cs-CZ" sz="2400" dirty="0"/>
              <a:t>kupní smlouva</a:t>
            </a:r>
          </a:p>
          <a:p>
            <a:r>
              <a:rPr lang="cs-CZ" sz="2400" dirty="0"/>
              <a:t>nájemní smlouva</a:t>
            </a:r>
          </a:p>
          <a:p>
            <a:r>
              <a:rPr lang="cs-CZ" sz="2400" dirty="0"/>
              <a:t>pachtovní smlouva</a:t>
            </a:r>
          </a:p>
          <a:p>
            <a:r>
              <a:rPr lang="cs-CZ" sz="2400" dirty="0"/>
              <a:t>smlouva o dílo</a:t>
            </a:r>
          </a:p>
          <a:p>
            <a:r>
              <a:rPr lang="cs-CZ" sz="2400" dirty="0"/>
              <a:t>pojišťovací smlouva</a:t>
            </a:r>
          </a:p>
          <a:p>
            <a:r>
              <a:rPr lang="cs-CZ" sz="2400" dirty="0"/>
              <a:t>přepravní smlouva</a:t>
            </a:r>
          </a:p>
          <a:p>
            <a:r>
              <a:rPr lang="cs-CZ" sz="2400" dirty="0"/>
              <a:t>a další (výprosa, výpůjčka, zápůjčka, licence, úvěr, úschova, skladování, příkazní smlouva, kontrolní smlouva atd. atd.) </a:t>
            </a:r>
          </a:p>
          <a:p>
            <a:r>
              <a:rPr lang="cs-CZ" sz="2400" dirty="0"/>
              <a:t>pracovní smlouva (odkaz na zákoník práce)</a:t>
            </a:r>
          </a:p>
        </p:txBody>
      </p:sp>
    </p:spTree>
    <p:extLst>
      <p:ext uri="{BB962C8B-B14F-4D97-AF65-F5344CB8AC3E}">
        <p14:creationId xmlns:p14="http://schemas.microsoft.com/office/powerpoint/2010/main" val="2869614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E4F92E-D4A0-458A-B0D2-3D1E05EA84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E137D7-86D4-4407-A478-8A6AF8890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FF272-2F1B-4D7F-9ECF-130782C7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stane, když porušíme smlouvu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63C48B-DE33-4543-B849-D33B43C16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6701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nastane odpovědnost (další právní vztah) </a:t>
            </a:r>
          </a:p>
        </p:txBody>
      </p:sp>
    </p:spTree>
    <p:extLst>
      <p:ext uri="{BB962C8B-B14F-4D97-AF65-F5344CB8AC3E}">
        <p14:creationId xmlns:p14="http://schemas.microsoft.com/office/powerpoint/2010/main" val="187255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F3957-92B9-41EC-845A-673E157AD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6D55AC-C723-4AA2-BB7B-3F37B35D7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89E5CA-01A6-410E-A854-6463DE52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smlouvu později změnit?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A07B2D-D7D0-44F8-B9A2-4356E401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1946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samozřejmě, ano – souvisí s autonomií vůle stran a dispozitivní právní úpravou – například se sepíše dodatek ke smlouvě</a:t>
            </a:r>
          </a:p>
          <a:p>
            <a:r>
              <a:rPr lang="cs-CZ" sz="2400" dirty="0"/>
              <a:t>změna nemusí být jen v obsahu závazku (změna práv a povinností)</a:t>
            </a:r>
          </a:p>
          <a:p>
            <a:r>
              <a:rPr lang="cs-CZ" sz="2400" dirty="0"/>
              <a:t>změna může být také v osobě (věřitele, dlužníka)</a:t>
            </a:r>
          </a:p>
        </p:txBody>
      </p:sp>
    </p:spTree>
    <p:extLst>
      <p:ext uri="{BB962C8B-B14F-4D97-AF65-F5344CB8AC3E}">
        <p14:creationId xmlns:p14="http://schemas.microsoft.com/office/powerpoint/2010/main" val="4140285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361BAD-FDCE-4867-BBF8-BAE6CD919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3D5CCD-0D14-4FED-803A-897FEBDF5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671ADA-7AEE-491F-A741-B0FDAF14D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 být smlouva neplatná?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BE51DE-4626-4107-AE0C-A6C5E1AD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46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samozřejmě, že ano</a:t>
            </a:r>
          </a:p>
          <a:p>
            <a:r>
              <a:rPr lang="cs-CZ" sz="2400" dirty="0"/>
              <a:t>chybí některá z náležitostí právního jednání (viz minulý seminář) – zdánlivé právní jednání</a:t>
            </a:r>
          </a:p>
          <a:p>
            <a:r>
              <a:rPr lang="cs-CZ" sz="2400" dirty="0"/>
              <a:t>není v souladu se zákonem – například proti dobrým mravům, proti veřejnému pořádku, není písemná smlouva tam, kde ji zákon vyžaduje, ….</a:t>
            </a:r>
          </a:p>
        </p:txBody>
      </p:sp>
    </p:spTree>
    <p:extLst>
      <p:ext uri="{BB962C8B-B14F-4D97-AF65-F5344CB8AC3E}">
        <p14:creationId xmlns:p14="http://schemas.microsoft.com/office/powerpoint/2010/main" val="14073763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4BFE185-597B-42FE-BE88-ED054F69B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CD4E3A-2D84-42C0-A2F1-41E50912FA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25B23-94E3-4AB5-BD82-EF5AA47B3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smlouvy?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F7A834-598C-4881-ACB0-6DA03710B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4128"/>
            <a:ext cx="10753200" cy="466387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rozlišujeme, zda dojde k uspokojení věřitele, nebo nikoliv</a:t>
            </a:r>
          </a:p>
          <a:p>
            <a:r>
              <a:rPr lang="cs-CZ" sz="2400" dirty="0"/>
              <a:t>uspokojení věřitele a zánik smlouvy: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splnění</a:t>
            </a:r>
            <a:r>
              <a:rPr lang="cs-CZ" sz="1600" dirty="0"/>
              <a:t> (předpokládaný zánik závazku)</a:t>
            </a:r>
          </a:p>
          <a:p>
            <a:pPr lvl="1"/>
            <a:r>
              <a:rPr lang="cs-CZ" sz="1600" dirty="0"/>
              <a:t>náhradní splnění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dohoda</a:t>
            </a:r>
          </a:p>
          <a:p>
            <a:pPr lvl="1"/>
            <a:r>
              <a:rPr lang="cs-CZ" sz="1600" dirty="0"/>
              <a:t>započtení </a:t>
            </a:r>
          </a:p>
          <a:p>
            <a:pPr lvl="1"/>
            <a:r>
              <a:rPr lang="cs-CZ" sz="1600" dirty="0"/>
              <a:t>odstupné </a:t>
            </a:r>
          </a:p>
          <a:p>
            <a:pPr lvl="1"/>
            <a:r>
              <a:rPr lang="cs-CZ" sz="1600" dirty="0"/>
              <a:t>splynutí</a:t>
            </a:r>
          </a:p>
          <a:p>
            <a:r>
              <a:rPr lang="cs-CZ" sz="2400" dirty="0"/>
              <a:t>neuspokojení věřitele a zánik smlouvy:</a:t>
            </a:r>
          </a:p>
          <a:p>
            <a:pPr lvl="1"/>
            <a:r>
              <a:rPr lang="cs-CZ" sz="1600" dirty="0"/>
              <a:t>prominutí dluhu</a:t>
            </a:r>
          </a:p>
          <a:p>
            <a:pPr lvl="1"/>
            <a:r>
              <a:rPr lang="cs-CZ" sz="1600" dirty="0"/>
              <a:t>následná nemožnost plnění </a:t>
            </a:r>
          </a:p>
          <a:p>
            <a:pPr lvl="1"/>
            <a:r>
              <a:rPr lang="cs-CZ" sz="1600" dirty="0"/>
              <a:t>prekluze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odstoupení od smlouvy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výpověď</a:t>
            </a:r>
          </a:p>
          <a:p>
            <a:pPr lvl="1"/>
            <a:r>
              <a:rPr lang="cs-CZ" sz="1600" dirty="0"/>
              <a:t>smrt dlužníka nebo věřitele</a:t>
            </a:r>
          </a:p>
          <a:p>
            <a:pPr lvl="1"/>
            <a:r>
              <a:rPr lang="cs-CZ" sz="1600" dirty="0"/>
              <a:t>případně rozhodnutí soudu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448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r>
              <a:rPr lang="cs-CZ" dirty="0"/>
              <a:t> obrázků</a:t>
            </a:r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3D055B-C878-454C-9E8C-39DFA6136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AFC0D8-1204-4604-A2B5-87730581D9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11D3D0-BC9E-4E9D-B93B-3C67D1D5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2DF8E3-E7BB-429F-8CEB-FC256F334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229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dvoustranné právní jednání</a:t>
            </a:r>
          </a:p>
          <a:p>
            <a:r>
              <a:rPr lang="cs-CZ" sz="2400" dirty="0"/>
              <a:t>vznik – </a:t>
            </a:r>
            <a:r>
              <a:rPr lang="cs-CZ" sz="2400" dirty="0">
                <a:solidFill>
                  <a:schemeClr val="tx2"/>
                </a:solidFill>
              </a:rPr>
              <a:t>kontraktační proces </a:t>
            </a:r>
            <a:r>
              <a:rPr lang="cs-CZ" sz="2400" dirty="0"/>
              <a:t>– musí se střetnout dva souhlasné projevy vůle stran (viz dále)</a:t>
            </a:r>
          </a:p>
          <a:p>
            <a:r>
              <a:rPr lang="cs-CZ" sz="2400" dirty="0"/>
              <a:t>v soukromém právu: základ právní úpravy – </a:t>
            </a:r>
            <a:r>
              <a:rPr lang="cs-CZ" sz="2400" dirty="0">
                <a:solidFill>
                  <a:schemeClr val="tx2"/>
                </a:solidFill>
              </a:rPr>
              <a:t>občanský zákoník</a:t>
            </a:r>
          </a:p>
          <a:p>
            <a:r>
              <a:rPr lang="cs-CZ" sz="2400" dirty="0"/>
              <a:t>formální rovnost, ale může nastat faktická nerovnost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pojmenované </a:t>
            </a:r>
            <a:r>
              <a:rPr lang="cs-CZ" sz="2400" dirty="0"/>
              <a:t>smlouvy (ty, které výslovně označuje zákon)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nepojmenované</a:t>
            </a:r>
            <a:r>
              <a:rPr lang="cs-CZ" sz="2400" dirty="0"/>
              <a:t> smlouvy (inominátní, zákon je neoznačuje, ale strany takovou smlouvu mohou uzavřít)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703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8D7DBE-6C6D-49FF-8C0F-D6DCA13DAE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DF9D4-AC8E-40EE-95F7-63587E312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6A9E61-E0B7-4080-9871-ED1309FF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 kým se smlouvy uzavírají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FB4DA7-DCC6-4ACC-B028-AA4198CE3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76789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mezi podnikateli </a:t>
            </a:r>
            <a:r>
              <a:rPr lang="cs-CZ" sz="2400" dirty="0"/>
              <a:t>(podnikající fyzická osoba, právnická osoba)</a:t>
            </a:r>
          </a:p>
          <a:p>
            <a:pPr lvl="1"/>
            <a:r>
              <a:rPr lang="cs-CZ" dirty="0"/>
              <a:t>tzv. B2B vztahy (business-to-business)</a:t>
            </a:r>
          </a:p>
          <a:p>
            <a:pPr lvl="1"/>
            <a:r>
              <a:rPr lang="cs-CZ" dirty="0"/>
              <a:t>obchodní právo</a:t>
            </a:r>
          </a:p>
          <a:p>
            <a:pPr lvl="1"/>
            <a:r>
              <a:rPr lang="cs-CZ" dirty="0"/>
              <a:t>občanský zákoník</a:t>
            </a:r>
          </a:p>
          <a:p>
            <a:r>
              <a:rPr lang="cs-CZ" sz="2400" dirty="0">
                <a:solidFill>
                  <a:schemeClr val="tx2"/>
                </a:solidFill>
              </a:rPr>
              <a:t>mezi podnikatelem a spotřebitelem</a:t>
            </a:r>
          </a:p>
          <a:p>
            <a:pPr lvl="1"/>
            <a:r>
              <a:rPr lang="cs-CZ" dirty="0"/>
              <a:t>tzv. B2C vztahy (business-to-</a:t>
            </a:r>
            <a:r>
              <a:rPr lang="cs-CZ" dirty="0" err="1"/>
              <a:t>consumer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občanské právo</a:t>
            </a:r>
          </a:p>
          <a:p>
            <a:pPr lvl="1"/>
            <a:r>
              <a:rPr lang="cs-CZ" dirty="0"/>
              <a:t>občanský zákoník</a:t>
            </a:r>
          </a:p>
          <a:p>
            <a:pPr lvl="1"/>
            <a:r>
              <a:rPr lang="cs-CZ" dirty="0"/>
              <a:t>typické jsou kromě převažujících dispozitivních norem také kogentní normy (</a:t>
            </a:r>
            <a:r>
              <a:rPr lang="cs-CZ" b="1" dirty="0">
                <a:solidFill>
                  <a:schemeClr val="accent2"/>
                </a:solidFill>
              </a:rPr>
              <a:t>ochrana slabší smluvní strany – spotřebitele</a:t>
            </a:r>
            <a:r>
              <a:rPr lang="cs-CZ" dirty="0"/>
              <a:t>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mezi fyzickými osobami, kteří nejsou podnikatelé </a:t>
            </a:r>
          </a:p>
          <a:p>
            <a:pPr lvl="1"/>
            <a:r>
              <a:rPr lang="cs-CZ" dirty="0"/>
              <a:t>občanské právo</a:t>
            </a:r>
          </a:p>
          <a:p>
            <a:pPr lvl="1"/>
            <a:r>
              <a:rPr lang="cs-CZ" dirty="0"/>
              <a:t>občanský zákoník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16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DB64D2-54F0-45FD-BB78-4BEB941E0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D85610-CAC4-4687-895C-A9DC07385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7F7330-D6AE-456C-980E-DF038DE7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Proces uzavírání smlouvy</a:t>
            </a:r>
          </a:p>
        </p:txBody>
      </p:sp>
    </p:spTree>
    <p:extLst>
      <p:ext uri="{BB962C8B-B14F-4D97-AF65-F5344CB8AC3E}">
        <p14:creationId xmlns:p14="http://schemas.microsoft.com/office/powerpoint/2010/main" val="319492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E6A60-E041-46F9-9EB1-2D09D25FB2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CFD20C-FA8E-4130-A347-874D45D5D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182E46-4D49-4CDB-8911-53C68660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789D234-ECB2-4BDA-9754-B61984101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566195"/>
              </p:ext>
            </p:extLst>
          </p:nvPr>
        </p:nvGraphicFramePr>
        <p:xfrm>
          <a:off x="721062" y="3032851"/>
          <a:ext cx="10752138" cy="278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33D0F513-7B0C-463F-9C82-7E778FFEABE1}"/>
              </a:ext>
            </a:extLst>
          </p:cNvPr>
          <p:cNvSpPr txBox="1">
            <a:spLocks/>
          </p:cNvSpPr>
          <p:nvPr/>
        </p:nvSpPr>
        <p:spPr>
          <a:xfrm>
            <a:off x="664938" y="1728789"/>
            <a:ext cx="10753200" cy="971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7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kontraktační proces = proces uzavírání smlouvy</a:t>
            </a:r>
          </a:p>
          <a:p>
            <a:r>
              <a:rPr lang="cs-CZ" sz="2400" kern="0" dirty="0"/>
              <a:t>§ 1731 a násl. 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409431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D4116D-C924-4EB2-AF4C-020E36B4E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F288EB-03CD-4972-9059-0D06EA849E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87E0A-A852-482F-A045-08A88AD2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Nabídka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18C000-F26E-4843-AA65-5AF5A4222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789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= návrh na uzavření smlouvy, oferta</a:t>
            </a:r>
          </a:p>
          <a:p>
            <a:r>
              <a:rPr lang="cs-CZ" sz="2400" dirty="0"/>
              <a:t>navrhovatel 	    adresát nabídky</a:t>
            </a:r>
          </a:p>
          <a:p>
            <a:pPr marL="72000" indent="0">
              <a:buNone/>
            </a:pPr>
            <a:r>
              <a:rPr lang="cs-CZ" sz="2400" dirty="0"/>
              <a:t>Podmínky:</a:t>
            </a:r>
          </a:p>
          <a:p>
            <a:r>
              <a:rPr lang="cs-CZ" sz="2400" dirty="0"/>
              <a:t>musí být určena </a:t>
            </a:r>
            <a:r>
              <a:rPr lang="cs-CZ" sz="2400" dirty="0">
                <a:solidFill>
                  <a:schemeClr val="tx2"/>
                </a:solidFill>
              </a:rPr>
              <a:t>konkrétní osobě </a:t>
            </a:r>
            <a:r>
              <a:rPr lang="cs-CZ" sz="2400" dirty="0"/>
              <a:t>či </a:t>
            </a:r>
            <a:r>
              <a:rPr lang="cs-CZ" sz="2400" dirty="0">
                <a:solidFill>
                  <a:schemeClr val="tx2"/>
                </a:solidFill>
              </a:rPr>
              <a:t>konkrétnímu okruhu osob</a:t>
            </a:r>
          </a:p>
          <a:p>
            <a:r>
              <a:rPr lang="cs-CZ" sz="2400" dirty="0"/>
              <a:t>musí plynout </a:t>
            </a:r>
            <a:r>
              <a:rPr lang="cs-CZ" sz="2400" dirty="0">
                <a:solidFill>
                  <a:schemeClr val="tx2"/>
                </a:solidFill>
              </a:rPr>
              <a:t>vůle navrhovatele být zavázán </a:t>
            </a:r>
            <a:r>
              <a:rPr lang="cs-CZ" sz="2400" dirty="0"/>
              <a:t>nabídkou v případě přijetí nabídky</a:t>
            </a:r>
          </a:p>
          <a:p>
            <a:r>
              <a:rPr lang="cs-CZ" sz="2400" dirty="0"/>
              <a:t>nabídka musí být </a:t>
            </a:r>
            <a:r>
              <a:rPr lang="cs-CZ" sz="2400" dirty="0">
                <a:solidFill>
                  <a:schemeClr val="tx2"/>
                </a:solidFill>
              </a:rPr>
              <a:t>dostatečně určitá </a:t>
            </a:r>
            <a:r>
              <a:rPr lang="cs-CZ" sz="2400" dirty="0"/>
              <a:t>(obsahuje podstatné náležitosti smlouvy)</a:t>
            </a:r>
          </a:p>
          <a:p>
            <a:pPr lvl="1"/>
            <a:r>
              <a:rPr lang="cs-CZ" dirty="0"/>
              <a:t>příklad u kupní smlouvy: označeno zboží, výslovně či nepřímo určena cena a množství</a:t>
            </a:r>
          </a:p>
          <a:p>
            <a:endParaRPr lang="cs-CZ" sz="2000" dirty="0"/>
          </a:p>
          <a:p>
            <a:r>
              <a:rPr lang="cs-CZ" sz="2400" dirty="0"/>
              <a:t>pokud nesplněno, nejedná se o nabídku </a:t>
            </a:r>
            <a:endParaRPr lang="cs-CZ" sz="3200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CBABA58-7532-400D-8290-59E1EA6DABF4}"/>
              </a:ext>
            </a:extLst>
          </p:cNvPr>
          <p:cNvSpPr/>
          <p:nvPr/>
        </p:nvSpPr>
        <p:spPr bwMode="auto">
          <a:xfrm>
            <a:off x="2686050" y="1952625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7007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EE4E58C-0C79-41EF-9D7C-7B5AE83ADEA4}"/>
              </a:ext>
            </a:extLst>
          </p:cNvPr>
          <p:cNvSpPr txBox="1">
            <a:spLocks/>
          </p:cNvSpPr>
          <p:nvPr/>
        </p:nvSpPr>
        <p:spPr>
          <a:xfrm>
            <a:off x="666000" y="1686424"/>
            <a:ext cx="10753200" cy="2857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platí, že nabídka působí od doby, kdy dojde osobě, které je určena (adresát nabídky)</a:t>
            </a:r>
          </a:p>
          <a:p>
            <a:r>
              <a:rPr lang="cs-CZ" sz="2400" kern="0" dirty="0"/>
              <a:t>pokud navrhovatel chce zrušit nabídku, musí zrušení dojít </a:t>
            </a:r>
            <a:r>
              <a:rPr lang="cs-CZ" sz="2400" kern="0" dirty="0">
                <a:solidFill>
                  <a:schemeClr val="tx2"/>
                </a:solidFill>
              </a:rPr>
              <a:t>dříve</a:t>
            </a:r>
            <a:r>
              <a:rPr lang="cs-CZ" sz="2400" kern="0" dirty="0"/>
              <a:t> nebo </a:t>
            </a:r>
            <a:r>
              <a:rPr lang="cs-CZ" sz="2400" kern="0" dirty="0">
                <a:solidFill>
                  <a:schemeClr val="tx2"/>
                </a:solidFill>
              </a:rPr>
              <a:t>současně </a:t>
            </a:r>
            <a:r>
              <a:rPr lang="cs-CZ" sz="2400" kern="0" dirty="0"/>
              <a:t>s nabídkou</a:t>
            </a:r>
          </a:p>
          <a:p>
            <a:r>
              <a:rPr lang="cs-CZ" sz="2400" kern="0" dirty="0"/>
              <a:t>právní účinek: </a:t>
            </a:r>
            <a:r>
              <a:rPr lang="cs-CZ" sz="2400" kern="0" dirty="0">
                <a:solidFill>
                  <a:schemeClr val="tx2"/>
                </a:solidFill>
              </a:rPr>
              <a:t>zánik návrhu</a:t>
            </a:r>
          </a:p>
          <a:p>
            <a:pPr marL="72000" indent="0">
              <a:buNone/>
            </a:pPr>
            <a:endParaRPr lang="cs-CZ" sz="2400" b="1" kern="0" dirty="0">
              <a:solidFill>
                <a:srgbClr val="C00000"/>
              </a:solidFill>
            </a:endParaRP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40E293FD-A4F1-4A02-8A5D-8E4446D547FD}"/>
              </a:ext>
            </a:extLst>
          </p:cNvPr>
          <p:cNvSpPr txBox="1">
            <a:spLocks/>
          </p:cNvSpPr>
          <p:nvPr/>
        </p:nvSpPr>
        <p:spPr>
          <a:xfrm>
            <a:off x="666000" y="758734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dirty="0"/>
              <a:t>Zrušení nabídky = zpětvzetí návrhu 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0716630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2353</Words>
  <Application>Microsoft Office PowerPoint</Application>
  <PresentationFormat>Širokoúhlá obrazovka</PresentationFormat>
  <Paragraphs>311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Smlouvy – základní přehled   </vt:lpstr>
      <vt:lpstr>Úvodní slovo</vt:lpstr>
      <vt:lpstr>Pojem smluvní závazek </vt:lpstr>
      <vt:lpstr>Smlouva</vt:lpstr>
      <vt:lpstr>Mezi kým se smlouvy uzavírají</vt:lpstr>
      <vt:lpstr>Proces uzavírání smlouvy</vt:lpstr>
      <vt:lpstr>Základ</vt:lpstr>
      <vt:lpstr>Nabídka</vt:lpstr>
      <vt:lpstr>Prezentace aplikace PowerPoint</vt:lpstr>
      <vt:lpstr>Odvolání nabídky</vt:lpstr>
      <vt:lpstr>Adresát nabídky může</vt:lpstr>
      <vt:lpstr>Prezentace aplikace PowerPoint</vt:lpstr>
      <vt:lpstr>Přijetí nabídky</vt:lpstr>
      <vt:lpstr>Bezvýhradné a včasné přijetí. Vznik smlouvy.</vt:lpstr>
      <vt:lpstr>Přijetí se změnami </vt:lpstr>
      <vt:lpstr>Pozdní přijetí čl. 21</vt:lpstr>
      <vt:lpstr>Prezentace aplikace PowerPoint</vt:lpstr>
      <vt:lpstr>Příklad 1</vt:lpstr>
      <vt:lpstr>Příklad 2</vt:lpstr>
      <vt:lpstr>Prezentace aplikace PowerPoint</vt:lpstr>
      <vt:lpstr>Jak jsou tedy upravena práva a povinnosti stran smlouvy?</vt:lpstr>
      <vt:lpstr>Jinými slovy</vt:lpstr>
      <vt:lpstr>Zvláštní způsoby uzavírání smluv</vt:lpstr>
      <vt:lpstr>Obchodní podmínky</vt:lpstr>
      <vt:lpstr>Obchodní podmínky</vt:lpstr>
      <vt:lpstr>Obchodní podmínky II</vt:lpstr>
      <vt:lpstr>Různé ke smlouvě</vt:lpstr>
      <vt:lpstr>Forma smlouvy</vt:lpstr>
      <vt:lpstr>Smlouvy se posuzují podle svého obsahu</vt:lpstr>
      <vt:lpstr>Základní zásada</vt:lpstr>
      <vt:lpstr>Adhézní smlouvy</vt:lpstr>
      <vt:lpstr>Základní dělení smluv</vt:lpstr>
      <vt:lpstr>Přehled smluv v občanském zákoníku</vt:lpstr>
      <vt:lpstr>Co se stane, když porušíme smlouvu</vt:lpstr>
      <vt:lpstr>Lze smlouvu později změnit?</vt:lpstr>
      <vt:lpstr>Může být smlouva neplatná?</vt:lpstr>
      <vt:lpstr>Zánik smlouvy?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165</cp:revision>
  <cp:lastPrinted>1601-01-01T00:00:00Z</cp:lastPrinted>
  <dcterms:created xsi:type="dcterms:W3CDTF">2022-02-12T19:12:13Z</dcterms:created>
  <dcterms:modified xsi:type="dcterms:W3CDTF">2022-04-11T11:14:46Z</dcterms:modified>
</cp:coreProperties>
</file>