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75" r:id="rId5"/>
    <p:sldId id="276" r:id="rId6"/>
    <p:sldId id="266" r:id="rId7"/>
    <p:sldId id="269" r:id="rId8"/>
    <p:sldId id="268" r:id="rId9"/>
    <p:sldId id="271" r:id="rId10"/>
    <p:sldId id="270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pojistn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da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posta.cz/sluzby/platebni-a-financni-sluzby-cr/sipo" TargetMode="External"/><Relationship Id="rId2" Type="http://schemas.openxmlformats.org/officeDocument/2006/relationships/hyperlink" Target="https://www.cnb.cz/cs/platidl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/>
          </a:bodyPr>
          <a:lstStyle/>
          <a:p>
            <a:r>
              <a:rPr lang="cs-CZ" sz="3000" dirty="0"/>
              <a:t>jaro 2022</a:t>
            </a:r>
          </a:p>
          <a:p>
            <a:r>
              <a:rPr lang="cs-CZ" dirty="0"/>
              <a:t>Mgr. et Mgr. Michal </a:t>
            </a:r>
            <a:r>
              <a:rPr lang="cs-CZ" dirty="0" err="1"/>
              <a:t>Škerle</a:t>
            </a:r>
            <a:r>
              <a:rPr lang="cs-CZ" dirty="0"/>
              <a:t> (</a:t>
            </a:r>
            <a:r>
              <a:rPr lang="cs-CZ" dirty="0" err="1"/>
              <a:t>učo</a:t>
            </a:r>
            <a:r>
              <a:rPr lang="cs-CZ" dirty="0"/>
              <a:t> 145399)</a:t>
            </a:r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Úvěry 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půjčka, úvěr, bankovní instituce, nebankovní instituce, druhy úvěrů – kontokorentní, hypoteční, spotřebitelský, alternativní formy financování – leasing, úvěr vs. Leasing, RPSN, výpočet výše úroků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257/2016 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/>
              <a:t>Pojištění (historie a formy), pojištění</a:t>
            </a:r>
            <a:br>
              <a:rPr lang="cs-CZ" dirty="0"/>
            </a:br>
            <a:r>
              <a:rPr lang="cs-CZ" dirty="0"/>
              <a:t>      životní, majetkové,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8617"/>
            <a:ext cx="8596668" cy="40427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pojmy: pojištění, pojišťovna, pojistník, pojistitel, pojištěný, historie, typy pojištění (osob, majetku, zájmu), úrazové pojištění, důchodové pojištění, nemocenské pojištění, havarijní pojištění, živelní pojištění, pojištění odpovědnosti za škodu, povinné ručení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Zákon č. 277/2009 Sb., o pojišťovnictví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155/1995 Sb. o důchodovém pojištění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http://www.financnisprava.cz/cs/dane-a-pojistne/pojistne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Formy firem (podnikání)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podnikání, podnik, podnikatel, kritéria členění, právní formy, živnost - OSVČ, obchodní společnost – osobní, kapitálová, družstvo, státní podnik, neziskové organizace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90/2012 Sb. o obchodních korporacích (dříve Zákon č. 513/1991 Sb., obchodní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455/1991 Sb., o živnostenském podnikání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JANKŮ, Martin. </a:t>
            </a:r>
            <a:r>
              <a:rPr lang="cs-CZ" sz="1600" i="1" dirty="0"/>
              <a:t>Základy práva pro posluchače neprávnických fakult</a:t>
            </a:r>
            <a:r>
              <a:rPr lang="cs-CZ" sz="1600" dirty="0"/>
              <a:t>. 6., přepracované a doplněné vydání. Praha: C.H. Beck, 2016. Beckovy mezioborové učebnice. ISBN 978-80-7400-611-1.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HYRŠLOVÁ, Jaroslava, Jiří KLEČKA a Pavel MARINIČ. </a:t>
            </a:r>
            <a:r>
              <a:rPr lang="cs-CZ" sz="1500" i="1" dirty="0"/>
              <a:t>Ekonomika podniku</a:t>
            </a:r>
            <a:r>
              <a:rPr lang="cs-CZ" sz="1500" dirty="0"/>
              <a:t>. Praha: Vysoká škola ekonomie a managementu, 2007. Studijní texty. ISBN 978-80-86730-25-7.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SOUKUPOVÁ, Věra a Dana STRACHOTOVÁ. </a:t>
            </a:r>
            <a:r>
              <a:rPr lang="cs-CZ" sz="1500" i="1" dirty="0"/>
              <a:t>Podniková ekonomika</a:t>
            </a:r>
            <a:r>
              <a:rPr lang="cs-CZ" sz="1500" dirty="0"/>
              <a:t>. Vyd. 2., </a:t>
            </a:r>
            <a:r>
              <a:rPr lang="cs-CZ" sz="1500" dirty="0" err="1"/>
              <a:t>přeprac</a:t>
            </a:r>
            <a:r>
              <a:rPr lang="cs-CZ" sz="1500" dirty="0"/>
              <a:t>. Praha: Vydavatelství VŠCHT, 2009. ISBN 978-80-7080-711-8.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aktivní účast na semináři (max. 2 absence + 1 absence omluvená)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odevzdání písemné seminární práce (3 strany) + její prezentace na semináři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týden před prezentací </a:t>
            </a:r>
            <a:r>
              <a:rPr lang="cs-CZ" dirty="0"/>
              <a:t>poslat na email ke kontrole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seminární práce (a prezentace)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žákům ZŠ </a:t>
            </a:r>
            <a:br>
              <a:rPr lang="cs-CZ" dirty="0"/>
            </a:br>
            <a:r>
              <a:rPr lang="cs-CZ" dirty="0"/>
              <a:t>– struktura přípravy na vyučovací hodinu)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31.3. a 28.4. se seminář konat nebude – půjde ještě upozornění emailem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prezentace od 10.3.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 posledních dvou seminářích si vyzkoušíme tvorbu podnikatelského plánu</a:t>
            </a:r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75492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86692"/>
            <a:ext cx="8596668" cy="5765089"/>
          </a:xfrm>
        </p:spPr>
        <p:txBody>
          <a:bodyPr>
            <a:normAutofit/>
          </a:bodyPr>
          <a:lstStyle/>
          <a:p>
            <a:pPr>
              <a:tabLst>
                <a:tab pos="5918200" algn="l"/>
              </a:tabLst>
            </a:pPr>
            <a:r>
              <a:rPr lang="cs-CZ" dirty="0"/>
              <a:t>Daně – daně fyzických osob (podávání daňového přiznání, slevy na dani), Daně právnických osob, DPH, spotřební daně, ostatní daně</a:t>
            </a:r>
            <a:r>
              <a:rPr lang="cs-CZ" dirty="0" smtClean="0"/>
              <a:t>;</a:t>
            </a:r>
          </a:p>
          <a:p>
            <a:pPr marL="0" indent="0">
              <a:buNone/>
              <a:tabLst>
                <a:tab pos="5918200" algn="l"/>
              </a:tabLst>
            </a:pPr>
            <a:r>
              <a:rPr lang="cs-CZ" dirty="0" err="1" smtClean="0"/>
              <a:t>Mokráň</a:t>
            </a:r>
            <a:r>
              <a:rPr lang="cs-CZ" dirty="0" smtClean="0"/>
              <a:t> 10.3.</a:t>
            </a:r>
            <a:endParaRPr lang="cs-CZ" dirty="0"/>
          </a:p>
          <a:p>
            <a:pPr>
              <a:tabLst>
                <a:tab pos="5918200" algn="l"/>
              </a:tabLst>
            </a:pPr>
            <a:r>
              <a:rPr lang="cs-CZ" dirty="0"/>
              <a:t>Peníze – jejich význam pro tržní systém, formy, historie; Platební karty – debetní, kreditní, SIPO, kontokorent; Inflace, běžný účet, spořící </a:t>
            </a:r>
            <a:r>
              <a:rPr lang="cs-CZ" dirty="0" smtClean="0"/>
              <a:t>účet</a:t>
            </a:r>
          </a:p>
          <a:p>
            <a:pPr marL="0" indent="0">
              <a:buNone/>
              <a:tabLst>
                <a:tab pos="5918200" algn="l"/>
              </a:tabLst>
            </a:pPr>
            <a:r>
              <a:rPr lang="cs-CZ" dirty="0" smtClean="0"/>
              <a:t>Baštýřová 17.3.</a:t>
            </a:r>
            <a:r>
              <a:rPr lang="cs-CZ" dirty="0"/>
              <a:t>	</a:t>
            </a:r>
          </a:p>
          <a:p>
            <a:pPr>
              <a:tabLst>
                <a:tab pos="5918200" algn="l"/>
              </a:tabLst>
            </a:pPr>
            <a:r>
              <a:rPr lang="cs-CZ" dirty="0"/>
              <a:t>Investování - Akcie, dluhopisy, podílové fondy (výnos, riziko, likvidita); Spoření - běžný účet, spořící účet, vklady, stavební spoření, penzijní spoření </a:t>
            </a:r>
            <a:endParaRPr lang="cs-CZ" dirty="0" smtClean="0"/>
          </a:p>
          <a:p>
            <a:pPr marL="0" indent="0">
              <a:buNone/>
              <a:tabLst>
                <a:tab pos="5918200" algn="l"/>
              </a:tabLst>
            </a:pPr>
            <a:r>
              <a:rPr lang="cs-CZ" dirty="0" err="1" smtClean="0"/>
              <a:t>Lejsal</a:t>
            </a:r>
            <a:r>
              <a:rPr lang="cs-CZ" dirty="0" smtClean="0"/>
              <a:t> 24.3.</a:t>
            </a:r>
            <a:endParaRPr lang="cs-CZ" dirty="0"/>
          </a:p>
          <a:p>
            <a:pPr>
              <a:tabLst>
                <a:tab pos="5918200" algn="l"/>
              </a:tabLst>
            </a:pPr>
            <a:r>
              <a:rPr lang="cs-CZ" dirty="0"/>
              <a:t>Úvěry (formy) a leasing, spotřebitelský </a:t>
            </a:r>
            <a:r>
              <a:rPr lang="cs-CZ" dirty="0" smtClean="0"/>
              <a:t>úvěr</a:t>
            </a:r>
          </a:p>
          <a:p>
            <a:pPr marL="0" indent="0">
              <a:buNone/>
              <a:tabLst>
                <a:tab pos="5918200" algn="l"/>
              </a:tabLst>
            </a:pPr>
            <a:r>
              <a:rPr lang="cs-CZ" dirty="0" smtClean="0"/>
              <a:t>Tomek 7.4.</a:t>
            </a:r>
            <a:r>
              <a:rPr lang="cs-CZ" dirty="0"/>
              <a:t>		</a:t>
            </a:r>
          </a:p>
          <a:p>
            <a:pPr>
              <a:tabLst>
                <a:tab pos="5918200" algn="l"/>
              </a:tabLst>
            </a:pPr>
            <a:r>
              <a:rPr lang="cs-CZ" dirty="0"/>
              <a:t>Pojištění (historie a formy), pojištění životní, majetkové, </a:t>
            </a:r>
            <a:r>
              <a:rPr lang="cs-CZ" dirty="0" smtClean="0"/>
              <a:t>odpovědnosti</a:t>
            </a:r>
          </a:p>
          <a:p>
            <a:pPr marL="0" indent="0">
              <a:buNone/>
              <a:tabLst>
                <a:tab pos="5918200" algn="l"/>
              </a:tabLst>
            </a:pPr>
            <a:r>
              <a:rPr lang="cs-CZ" dirty="0" smtClean="0"/>
              <a:t>Hrbková 14.4.</a:t>
            </a:r>
            <a:endParaRPr lang="cs-CZ" dirty="0"/>
          </a:p>
          <a:p>
            <a:pPr>
              <a:tabLst>
                <a:tab pos="5918200" algn="l"/>
              </a:tabLst>
            </a:pPr>
            <a:r>
              <a:rPr lang="cs-CZ" dirty="0"/>
              <a:t>Formy firem, OSVČ a </a:t>
            </a:r>
            <a:r>
              <a:rPr lang="cs-CZ" dirty="0" smtClean="0"/>
              <a:t>podnikání</a:t>
            </a:r>
          </a:p>
          <a:p>
            <a:pPr marL="0" indent="0">
              <a:buNone/>
              <a:tabLst>
                <a:tab pos="5918200" algn="l"/>
              </a:tabLst>
            </a:pPr>
            <a:r>
              <a:rPr lang="cs-CZ" dirty="0" err="1" smtClean="0"/>
              <a:t>Otrusiník</a:t>
            </a:r>
            <a:r>
              <a:rPr lang="cs-CZ" smtClean="0"/>
              <a:t> 21.4.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Daně – formy, historie, daně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2586"/>
            <a:ext cx="8596668" cy="491972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daňový systém, daňová soustava, daň, historický vývoj, dělení daní – přímé (z příjmů, majetkové) a nepřímé, daně FO - poplatník, předmět daně, osvobození, příjmy za závislé činnosti, příjmy z podnikání a z jiné samostatné výdělečné činnosti, příjmy z kapitálového majetku, příjmy z nájmu, ostatní příjmy, slevy na dani, daňové zvýhodnění, daňové přiznání FO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KUBÁTOVÁ, Květa. </a:t>
            </a:r>
            <a:r>
              <a:rPr lang="cs-CZ" i="1" dirty="0"/>
              <a:t>Daňová teorie a politika</a:t>
            </a:r>
            <a:r>
              <a:rPr lang="cs-CZ" dirty="0"/>
              <a:t>. 6.,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2"/>
              </a:rPr>
              <a:t>http://www.financnisprava.cz/cs/dane-a-pojistne/dane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994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147354"/>
          </a:xfrm>
        </p:spPr>
        <p:txBody>
          <a:bodyPr>
            <a:normAutofit fontScale="90000"/>
          </a:bodyPr>
          <a:lstStyle/>
          <a:p>
            <a:r>
              <a:rPr lang="cs-CZ" dirty="0"/>
              <a:t>Daně právnických osob, DPH, spotřební daně, ostatní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85554"/>
            <a:ext cx="8596668" cy="463731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pojmy: právnická osoba, podnikání, výnosy, náklady, hospodářský výsledek, základ daně, sazba daně, daň, daň z přidané hodnoty – plátce a neplátce, spotřební daně (minerální oleje, líh, pivo, víno, tabákové výrobky), ekologické daně (zemní plyn, pevná paliva, elektřina), silniční daň, daň z nemovitých věcí</a:t>
            </a: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KUBÁTOVÁ, Květa. </a:t>
            </a:r>
            <a:r>
              <a:rPr lang="cs-CZ" sz="2000" i="1" dirty="0"/>
              <a:t>Daňová teorie a politika</a:t>
            </a:r>
            <a:r>
              <a:rPr lang="cs-CZ" sz="2000" dirty="0"/>
              <a:t>. 6., aktualizované vydání.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235/2004 Sb., o dani z přidané hodnoty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353/2003 Sb., o spotřebních daních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16/1993 Sb., o dani silniční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338/1992 Sb., o dani z nemovitostí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Zákonné opatření Senátu č. 340/2013 Sb., o dani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6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8170" y="249492"/>
            <a:ext cx="8596668" cy="1134291"/>
          </a:xfrm>
        </p:spPr>
        <p:txBody>
          <a:bodyPr>
            <a:normAutofit fontScale="90000"/>
          </a:bodyPr>
          <a:lstStyle/>
          <a:p>
            <a:r>
              <a:rPr lang="cs-CZ" dirty="0"/>
              <a:t>Peníze – jejich význam pro tržní systém,</a:t>
            </a:r>
            <a:br>
              <a:rPr lang="cs-CZ" dirty="0"/>
            </a:br>
            <a:r>
              <a:rPr lang="cs-CZ" dirty="0"/>
              <a:t>formy, historie, platební karty – debetní, kreditní, SIPO, kontokorent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72489"/>
            <a:ext cx="8596668" cy="406887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funkce peněz, vlastnosti, původ a historie (příp. pohled na peníze očima ekonomických škol), dnešní formy peněz, ochranné prvky bankovek, kryptoměny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platební karta, debetní karta, kreditní karta, funkce a účel, ochranné prvky, bezpečnost, SIPO – Soustředěné inkaso plateb obyvatelstva, kontokorent, resp. kontokorentní úvěr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Vliv inflace na hodnotu peněz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>
                <a:hlinkClick r:id="rId2"/>
              </a:rPr>
              <a:t>https://www.cnb.cz/cs/platidla/</a:t>
            </a: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hlinkClick r:id="rId3"/>
              </a:rPr>
              <a:t>https://www.ceskaposta.cz/sluzby/platebni-a-financni-sluzby-cr/sipo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endParaRPr lang="pl-PL" sz="1500" dirty="0"/>
          </a:p>
          <a:p>
            <a:pPr marL="0" indent="0">
              <a:buNone/>
            </a:pP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Běžný účet, spořící účet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bankovní účet, osobní účet, podnikatelský účet, vklad a výběr, příkaz k úhradě, příkaz k inkasu, dělení účtů – běžný účet, spořící účet, termínovaný vklad, úvěrový účet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56309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Spoření, investování, akcie, dluhopisy, podílové fondy (výnos, riziko, likvidita)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pojmy: úspory (jak tvořit rezervy), spoření, investování (nemovitosti, kovy, umělecké předměty), rizika – diverzifikace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MAREK, Petr. </a:t>
            </a:r>
            <a:r>
              <a:rPr lang="cs-CZ" sz="1600" i="1" dirty="0"/>
              <a:t>Studijní průvodce financemi podniku</a:t>
            </a:r>
            <a:r>
              <a:rPr lang="cs-CZ" sz="1600" dirty="0"/>
              <a:t>. 2.,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Ekopress</a:t>
            </a:r>
            <a:r>
              <a:rPr lang="cs-CZ" sz="16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Stavební spoření, penzijní spoření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pojmy: stavební spoření, spoření na bytovou otázku, úvěr ze stavebního spoření, státní podpora, výhody a nevýhody stavebního spoření, penzijní spoření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5216</TotalTime>
  <Words>2285</Words>
  <Application>Microsoft Office PowerPoint</Application>
  <PresentationFormat>Širokoúhlá obrazovka</PresentationFormat>
  <Paragraphs>127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Fazeta</vt:lpstr>
      <vt:lpstr>Didaktika finančního vzdělávání</vt:lpstr>
      <vt:lpstr>Podmínky pro splnění předmětu</vt:lpstr>
      <vt:lpstr>Témata prezentací a seminárních prací</vt:lpstr>
      <vt:lpstr>Daně – formy, historie, daně FO</vt:lpstr>
      <vt:lpstr>Daně právnických osob, DPH, spotřební daně, ostatní daně</vt:lpstr>
      <vt:lpstr>Peníze – jejich význam pro tržní systém, formy, historie, platební karty – debetní, kreditní, SIPO, kontokorent </vt:lpstr>
      <vt:lpstr>Běžný účet, spořící účet</vt:lpstr>
      <vt:lpstr>Spoření, investování, akcie, dluhopisy, podílové fondy (výnos, riziko, likvidita)  </vt:lpstr>
      <vt:lpstr>Stavební spoření, penzijní spoření </vt:lpstr>
      <vt:lpstr>Úvěry (formy) a leasing</vt:lpstr>
      <vt:lpstr>Pojištění (historie a formy), pojištění       životní, majetkové, odpovědnosti</vt:lpstr>
      <vt:lpstr>Formy firem (podnikání)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pro pedagogy I</dc:title>
  <dc:creator>Jana Dobrovolná</dc:creator>
  <cp:lastModifiedBy>lektor</cp:lastModifiedBy>
  <cp:revision>165</cp:revision>
  <dcterms:created xsi:type="dcterms:W3CDTF">2016-10-20T12:11:05Z</dcterms:created>
  <dcterms:modified xsi:type="dcterms:W3CDTF">2022-02-17T07:32:21Z</dcterms:modified>
</cp:coreProperties>
</file>