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41"/>
  </p:notesMasterIdLst>
  <p:sldIdLst>
    <p:sldId id="256" r:id="rId2"/>
    <p:sldId id="257" r:id="rId3"/>
    <p:sldId id="303" r:id="rId4"/>
    <p:sldId id="297" r:id="rId5"/>
    <p:sldId id="298" r:id="rId6"/>
    <p:sldId id="296" r:id="rId7"/>
    <p:sldId id="301" r:id="rId8"/>
    <p:sldId id="299" r:id="rId9"/>
    <p:sldId id="300" r:id="rId10"/>
    <p:sldId id="259" r:id="rId11"/>
    <p:sldId id="260" r:id="rId12"/>
    <p:sldId id="288" r:id="rId13"/>
    <p:sldId id="287" r:id="rId14"/>
    <p:sldId id="290" r:id="rId15"/>
    <p:sldId id="302" r:id="rId16"/>
    <p:sldId id="266" r:id="rId17"/>
    <p:sldId id="304" r:id="rId18"/>
    <p:sldId id="293" r:id="rId19"/>
    <p:sldId id="289" r:id="rId20"/>
    <p:sldId id="267" r:id="rId21"/>
    <p:sldId id="294" r:id="rId22"/>
    <p:sldId id="268" r:id="rId23"/>
    <p:sldId id="269" r:id="rId24"/>
    <p:sldId id="270" r:id="rId25"/>
    <p:sldId id="273" r:id="rId26"/>
    <p:sldId id="274" r:id="rId27"/>
    <p:sldId id="275" r:id="rId28"/>
    <p:sldId id="276" r:id="rId29"/>
    <p:sldId id="271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</p:sldIdLst>
  <p:sldSz cx="12192000" cy="6858000"/>
  <p:notesSz cx="6858000" cy="9144000"/>
  <p:embeddedFontLs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20" autoAdjust="0"/>
  </p:normalViewPr>
  <p:slideViewPr>
    <p:cSldViewPr snapToGrid="0">
      <p:cViewPr varScale="1">
        <p:scale>
          <a:sx n="72" d="100"/>
          <a:sy n="72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aaic.sk/nrcg_new/kniznica/2013/VZDELAVANIE_PORADCOV_Zbornik_Nitra_april_2013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eratungsqualitaet.net/upload/BeQu_EN_2016-12-15.pdf%20-%20str.%2032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Když hovoříme o ekonomických</a:t>
            </a:r>
            <a:r>
              <a:rPr lang="cs-CZ" baseline="0" dirty="0" smtClean="0"/>
              <a:t> dopadech, zajímavý může být pohled na míru školní neúspěšnosti. Zde je alarmující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1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Nový nápady na témata k diskusi.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83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w</a:t>
            </a:r>
            <a:endParaRPr dirty="0"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43cd49a8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43cd49a84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Asa - FSS Stockholmská univerzita, zakladatelka VŠ oboru Bc. kariérového poradenství, práce s migranty, výkum; jako jednu z rolí KP vnímá nástroj učení se, jak dělat vědomá rozhodnutí . </a:t>
            </a:r>
            <a:endParaRPr/>
          </a:p>
        </p:txBody>
      </p:sp>
      <p:sp>
        <p:nvSpPr>
          <p:cNvPr id="246" name="Google Shape;246;g443cd49a8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43cd49a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43cd49a8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Hooley - profesor kariérového vzdělávání na univerzitě v Derby, vědec a výzkumník s oblastí zájmu v tématech KP jako nástroj sociální spravedlnosti, spojení politiky a KP, dopady KP </a:t>
            </a:r>
            <a:endParaRPr/>
          </a:p>
        </p:txBody>
      </p:sp>
      <p:sp>
        <p:nvSpPr>
          <p:cNvPr id="255" name="Google Shape;255;g443cd49a8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43cd49a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43cd49a84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doktorka vzdělávání, Národní institut kariérového vzdělávání a poradenství; celoživotně se zabývá konceptualizací KP  </a:t>
            </a:r>
            <a:endParaRPr/>
          </a:p>
        </p:txBody>
      </p:sp>
      <p:sp>
        <p:nvSpPr>
          <p:cNvPr id="262" name="Google Shape;262;g443cd49a84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3cd49a8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3cd49a84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obrázek k následujícím CMS ilustruje vývoj světa práce a s tím proměnu potřebných kompetencí.</a:t>
            </a:r>
            <a:endParaRPr/>
          </a:p>
        </p:txBody>
      </p:sp>
      <p:sp>
        <p:nvSpPr>
          <p:cNvPr id="282" name="Google Shape;282;g443cd49a84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RVP – dostávají</a:t>
            </a:r>
            <a:r>
              <a:rPr lang="cs-CZ" baseline="0" dirty="0" smtClean="0"/>
              <a:t> se i v ČR do popředí CMS v RVP</a:t>
            </a:r>
            <a:endParaRPr lang="cs-CZ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err="1" smtClean="0"/>
              <a:t>proteánská</a:t>
            </a:r>
            <a:r>
              <a:rPr lang="cs-CZ" dirty="0" smtClean="0"/>
              <a:t> </a:t>
            </a:r>
            <a:r>
              <a:rPr lang="cs-CZ" dirty="0"/>
              <a:t>kariéra - Atributy tzv. "</a:t>
            </a:r>
            <a:r>
              <a:rPr lang="cs-CZ" dirty="0" err="1"/>
              <a:t>protean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",mají spíše blíže ke konceptu celoživotního vzdělávání a osobnostního rozvoje než k tradičnímu vnímání pracovní kariéry. 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 proměn světa práce (mj. automatizace a nástup technologií, globalizace a migrace, demografické a klimatické změny) a z nich vyplývajících nových forem kariéry (kariéra bez hranic, </a:t>
            </a:r>
            <a:r>
              <a:rPr lang="cs-CZ" sz="1200" b="0" i="0" u="none" strike="noStrike" cap="none" dirty="0" err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proteánská</a:t>
            </a:r>
            <a:r>
              <a:rPr lang="cs-CZ" sz="12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kariéra apod.), které doplňují a částečně nahrazují tradiční pojetí kariéry vázané na jednu organizaci, vyplývá potřeba rozvoje dovedností pro řízení vlastní profesní a vzdělávací dráhy (</a:t>
            </a:r>
            <a:r>
              <a:rPr lang="cs-CZ" sz="1200" b="0" i="0" u="none" strike="noStrike" cap="none" dirty="0" err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Career</a:t>
            </a:r>
            <a:r>
              <a:rPr lang="cs-CZ" sz="12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Management </a:t>
            </a:r>
            <a:r>
              <a:rPr lang="cs-CZ" sz="1200" b="0" i="0" u="none" strike="noStrike" cap="none" dirty="0" err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r>
              <a:rPr lang="cs-CZ" sz="12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CMS1 ). </a:t>
            </a:r>
            <a:endParaRPr dirty="0"/>
          </a:p>
        </p:txBody>
      </p:sp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43cd49a8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43cd49a84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kompetenční rámec CMS - jsou dobře uchopitelné pro studenty, laiky ad. </a:t>
            </a:r>
            <a:endParaRPr/>
          </a:p>
        </p:txBody>
      </p:sp>
      <p:sp>
        <p:nvSpPr>
          <p:cNvPr id="296" name="Google Shape;296;g443cd49a84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43cd49a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43cd49a8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443cd49a84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kompetence v </a:t>
            </a:r>
            <a:r>
              <a:rPr lang="cs-CZ" sz="10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www.nsp.cz</a:t>
            </a:r>
            <a:r>
              <a:rPr lang="cs-CZ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viz práce dále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Holismus tvrdí, že „celek“ je důležitější než jeho části a každá část má význam pouze vztahujeme-li její význam k ostatním částem nebo k celku. Holismus vychází z přesvědčení, že skutečnost nelze pochopit podle jejích jednotlivých částí, ale pouze jako větší celek.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Lyn Barham - doktorka ve vzdělávání z Anglie, autorka řady výzkumů 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kompetenční rámce – IAEVG </a:t>
            </a:r>
            <a:r>
              <a:rPr lang="cs-CZ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http://web.saaic.sk/nrcg_new/kniznica/2013/VZDELAVANIE_PORADCOV_Zbornik_Nitra_april_2013.pdf</a:t>
            </a: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str. 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Německo - </a:t>
            </a:r>
            <a:r>
              <a:rPr lang="cs-CZ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http://www.beratungsqualitaet.net/upload/BeQu_EN_2016-12-15.pdf </a:t>
            </a: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(str. 32)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ZŠ, SŠ (výchovný poradce, školní psycholog, PPP)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VŠ -  Kariérní centra, Veletrh pracovních příležitostí - </a:t>
            </a:r>
            <a:r>
              <a:rPr lang="cs-CZ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JobChallenge</a:t>
            </a:r>
            <a:endParaRPr lang="cs-CZ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IPS ÚP ČR - Informační a poradenské středisko pro volbu a změnu povolání 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“soukromníci”, OSVČ (např. Dalibor </a:t>
            </a:r>
            <a:r>
              <a:rPr lang="cs-CZ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Špok</a:t>
            </a: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cs-CZ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</a:t>
            </a: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neziskové organizace (práce se specifickou cílovou skupinou, tzv. sociální rehabilitace, např. </a:t>
            </a:r>
            <a:r>
              <a:rPr lang="cs-CZ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Celzus</a:t>
            </a: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dlouhodobě nezaměstnaní , Agapo - zdravotně a sociálně znevýhodnění, Liga vozíčkářů, EKS - migranti a kurzy pro kariérové poradce)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CVV, </a:t>
            </a:r>
            <a:r>
              <a:rPr lang="cs-CZ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</a:t>
            </a:r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Kariéra  - podpora krajských úřadů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585768e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585768e8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4585768e8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česky viz úvod do KP CVV kurz</a:t>
            </a:r>
            <a:endParaRPr/>
          </a:p>
        </p:txBody>
      </p:sp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431259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4312594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44312594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Mapa</a:t>
            </a:r>
            <a:r>
              <a:rPr lang="cs-CZ" baseline="0" dirty="0" smtClean="0"/>
              <a:t> vědomého rozhodování pro žáky ZŠ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09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prezentovat všechny teorie jak šly po sobě?</a:t>
            </a:r>
            <a:endParaRPr/>
          </a:p>
        </p:txBody>
      </p:sp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344c1a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344c1a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- v ČR často používané jako synonyma, ale někteří autoři zdůrazňují jejich rozlišování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 - </a:t>
            </a:r>
            <a:r>
              <a:rPr lang="cs-CZ" dirty="0">
                <a:solidFill>
                  <a:srgbClr val="003E90"/>
                </a:solidFill>
                <a:latin typeface="Arial"/>
                <a:ea typeface="Arial"/>
                <a:cs typeface="Arial"/>
                <a:sym typeface="Arial"/>
              </a:rPr>
              <a:t>Kariérový rozvoj, kariérové poradenství, kariérová výchova – hledání uplatnění v souvislosti s plněním dalších životních rolí, celoživotní</a:t>
            </a:r>
            <a:endParaRPr dirty="0">
              <a:solidFill>
                <a:srgbClr val="003E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solidFill>
                  <a:srgbClr val="003E90"/>
                </a:solidFill>
                <a:latin typeface="Arial"/>
                <a:ea typeface="Arial"/>
                <a:cs typeface="Arial"/>
                <a:sym typeface="Arial"/>
              </a:rPr>
              <a:t> - Kariérní růst – vertikální pohyb směrem vzhůru</a:t>
            </a:r>
            <a:endParaRPr dirty="0">
              <a:solidFill>
                <a:srgbClr val="003E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g44344c1a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3cd49a8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43cd49a8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 dirty="0"/>
              <a:t>zadat skupinovou aktivitu se </a:t>
            </a:r>
            <a:r>
              <a:rPr lang="cs-CZ" dirty="0" err="1"/>
              <a:t>storytelling</a:t>
            </a:r>
            <a:r>
              <a:rPr lang="cs-CZ" dirty="0"/>
              <a:t> kartami, pravidla práce ve skupině, pravidla pro skupinu, </a:t>
            </a:r>
            <a:endParaRPr dirty="0"/>
          </a:p>
        </p:txBody>
      </p:sp>
      <p:sp>
        <p:nvSpPr>
          <p:cNvPr id="193" name="Google Shape;193;g443cd49a84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svět je v pohybu, migrace, uprchlictví, klimatické změny, ekonomické změny, sociální média (jevy jako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prekarizace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uberizace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crowdsourcing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hybridní práce)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55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Průmyslová revoluce 4.0</a:t>
            </a:r>
            <a:r>
              <a:rPr lang="cs-CZ" baseline="0" dirty="0" smtClean="0"/>
              <a:t> – co si myslí že to je? Co to s sebou přináší – nové formy práce – digitalizace – HO, nová témata,  ekonomika platforem neboli gig </a:t>
            </a:r>
            <a:r>
              <a:rPr lang="cs-CZ" baseline="0" dirty="0" err="1" smtClean="0"/>
              <a:t>economy</a:t>
            </a:r>
            <a:r>
              <a:rPr lang="cs-CZ" baseline="0" dirty="0" smtClean="0"/>
              <a:t> – zadávání jednorázových zakázek přes internet= práce se pak jeví nekonečná (</a:t>
            </a:r>
            <a:r>
              <a:rPr lang="cs-CZ" baseline="0" dirty="0" err="1" smtClean="0"/>
              <a:t>wolt</a:t>
            </a:r>
            <a:r>
              <a:rPr lang="cs-CZ" baseline="0" dirty="0" smtClean="0"/>
              <a:t>, uber, </a:t>
            </a:r>
            <a:r>
              <a:rPr lang="cs-CZ" baseline="0" dirty="0" err="1" smtClean="0"/>
              <a:t>Airbnb</a:t>
            </a:r>
            <a:r>
              <a:rPr lang="cs-CZ" baseline="0" dirty="0" smtClean="0"/>
              <a:t> ..) automatizace – roboti nahrazují lidskou práci, vzniká frustrace nejvíce ohrožené ženy, starší lidé a </a:t>
            </a:r>
            <a:r>
              <a:rPr lang="cs-CZ" baseline="0" dirty="0" err="1" smtClean="0"/>
              <a:t>nízkokvalifikovaní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49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Na druhé straně doba, kdy lidé absolvovali školu, našli si práci a strávili na jednom místě skoro celý život, už je dávno pryč. Světové ekonomické </a:t>
            </a:r>
            <a:r>
              <a:rPr lang="cs-CZ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forum</a:t>
            </a:r>
            <a:r>
              <a:rPr lang="cs-CZ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udává, že 65% dětí, které vstupují na základní školu, budou pracovat na pozicích, které ještě neexistují. Jak tedy můžeme žáky a studenty na tuto nejistou budoucnost nejlépe připravit? (web EKS 2017)</a:t>
            </a:r>
            <a:endParaRPr dirty="0"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6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7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12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103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330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6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2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371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7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1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osyt.s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r%C3%A1vo_na_pr%C3%A1c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dacesirius.cz/kviz/tabulka1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mt.cz/uploads/odbor_30/TF/Analyticke_materialy/Studijni_uspesnost_na_ceskych_vysokych_skolach_v_roce_201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vizeseznam.cz/video/kratke-filmy/ja-jsem-prace-studentsky-film-se-zamysli-nad-vyberem-povolani-6405541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dventuresincareerdevelopment.wordpres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Lyn_Barham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zdelavanivsem.cz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berskoly.cz/" TargetMode="External"/><Relationship Id="rId2" Type="http://schemas.openxmlformats.org/officeDocument/2006/relationships/hyperlink" Target="http://www.vzdelavanivse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HbwzLBCg4&amp;ab_channel=JCMMBr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dventuresincareerdevelopment.wordpres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cs-CZ" sz="4000" b="1" i="0" u="sng" strike="noStrik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Úvod do kariérového poradenství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cs-CZ" sz="1800" b="1" i="0" u="none" strike="noStrike" cap="none" dirty="0" smtClean="0"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Jaro 2022</a:t>
            </a:r>
            <a:endParaRPr sz="1800" b="1" i="0" u="none" strike="noStrike" cap="none" dirty="0"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idx="1"/>
          </p:nvPr>
        </p:nvSpPr>
        <p:spPr>
          <a:xfrm>
            <a:off x="3175686" y="2133600"/>
            <a:ext cx="8328914" cy="37852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dirty="0"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Grajcár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Hargašová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Lepeňová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Vymedzenie</a:t>
            </a: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kontext kariérového poradenstva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2000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cs-CZ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www.komposyt.sk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681" y="2329250"/>
            <a:ext cx="9027236" cy="31862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2150075" y="1012733"/>
            <a:ext cx="897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Vymezení pojmu kariérní vs. kariérový</a:t>
            </a:r>
            <a:endParaRPr lang="cs-CZ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14" y="1410887"/>
            <a:ext cx="10719486" cy="495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2517057"/>
            <a:ext cx="9448800" cy="110121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Proč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kariérko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52600"/>
            <a:ext cx="10820400" cy="4466085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Právo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na práci a na svobodnou volbu povolání a přípravu k němu – Listina základních práv a svobod (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cs.wikipedia.org/wiki/Pr%C3%A1vo_na_pr%C3%A1ci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)</a:t>
            </a:r>
          </a:p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Prací si „jen“ nevyděláváme na živobytí, uspokojení 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potřeb seberealizace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potřeb 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propojení a kontaktu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 druhými lidmi, potřeb sebeurčení, smyslu (David </a:t>
            </a:r>
            <a:r>
              <a:rPr lang="cs-CZ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Blustein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cs-CZ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Psychology </a:t>
            </a:r>
            <a:r>
              <a:rPr lang="cs-CZ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Working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Psychologické 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důsledky nezaměstnanosti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výpověď z práce, změna zaměstnání – významné stresové faktory dle Holmes, </a:t>
            </a:r>
            <a:r>
              <a:rPr lang="cs-CZ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Rahe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http://nadacesirius.cz/kviz/tabulka1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/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4600" y="93924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Kontext doby a opodstatnění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4871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200000"/>
              </a:lnSpc>
              <a:buClr>
                <a:schemeClr val="accent6"/>
              </a:buClr>
            </a:pPr>
            <a:r>
              <a:rPr lang="cs-CZ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vznik KP s proměnou </a:t>
            </a:r>
            <a:r>
              <a:rPr lang="cs-CZ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společnosti vlivem průmyslové revoluce</a:t>
            </a:r>
            <a:endParaRPr lang="cs-CZ" sz="3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lnSpc>
                <a:spcPct val="200000"/>
              </a:lnSpc>
              <a:buClr>
                <a:schemeClr val="accent6"/>
              </a:buClr>
            </a:pPr>
            <a:r>
              <a:rPr lang="cs-CZ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trh práce </a:t>
            </a:r>
            <a:r>
              <a:rPr lang="cs-CZ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velmi rychle proměňuje - od dob průmyslové revoluce přes digitální revoluci k revoluci 4.0</a:t>
            </a:r>
            <a:endParaRPr lang="cs-CZ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lnSpc>
                <a:spcPct val="200000"/>
              </a:lnSpc>
              <a:buClr>
                <a:schemeClr val="accent6"/>
              </a:buClr>
            </a:pPr>
            <a:r>
              <a:rPr lang="cs-CZ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„konstantní změna“, „</a:t>
            </a:r>
            <a:r>
              <a:rPr lang="cs-CZ" sz="3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liquid</a:t>
            </a:r>
            <a:r>
              <a:rPr lang="cs-CZ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modernity“ –</a:t>
            </a:r>
            <a:r>
              <a:rPr lang="cs-CZ" sz="3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Zygmunt</a:t>
            </a:r>
            <a:r>
              <a:rPr lang="cs-CZ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3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Bauman</a:t>
            </a:r>
            <a:endParaRPr lang="cs-CZ" sz="3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lnSpc>
                <a:spcPct val="200000"/>
              </a:lnSpc>
              <a:buClr>
                <a:schemeClr val="accent6"/>
              </a:buClr>
            </a:pPr>
            <a:r>
              <a:rPr lang="cs-CZ" sz="3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Různorodá společnost, mnoho možností, příležitostí, mnoho různých povolání, více kariérových voleb během života, </a:t>
            </a:r>
            <a:r>
              <a:rPr lang="cs-CZ" sz="3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prekarizace</a:t>
            </a:r>
            <a:r>
              <a:rPr lang="cs-CZ" sz="3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práce </a:t>
            </a:r>
          </a:p>
          <a:p>
            <a:pPr fontAlgn="base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130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Kontext doby a opodstatnění</a:t>
            </a:r>
          </a:p>
          <a:p>
            <a:pPr algn="ctr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752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Technika mapování životního prostoru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Zadání</a:t>
            </a:r>
            <a:endParaRPr lang="cs-CZ" sz="2400" dirty="0">
              <a:latin typeface="+mj-lt"/>
            </a:endParaRPr>
          </a:p>
          <a:p>
            <a:pPr fontAlgn="base"/>
            <a:r>
              <a:rPr lang="cs-CZ" sz="2400" dirty="0">
                <a:latin typeface="+mj-lt"/>
              </a:rPr>
              <a:t>na polovinu papíru nakreslete kolo, někde uvnitř zaznačte libovolným způsobem sami sebe. </a:t>
            </a:r>
          </a:p>
          <a:p>
            <a:pPr fontAlgn="base"/>
            <a:r>
              <a:rPr lang="cs-CZ" sz="2400" dirty="0">
                <a:latin typeface="+mj-lt"/>
              </a:rPr>
              <a:t>Do kruhu zaznačte činnosti, lidi, věci, které jsou pro vás nyní důležité. Kterými trávíte svůj čas, které vnímáte jako významné. Umisťujte je tak blízko ke „svému JÁ“, jak to cítíte důležité. </a:t>
            </a:r>
          </a:p>
          <a:p>
            <a:pPr fontAlgn="base"/>
            <a:r>
              <a:rPr lang="cs-CZ" sz="2400" dirty="0">
                <a:latin typeface="+mj-lt"/>
              </a:rPr>
              <a:t>Reflexe.</a:t>
            </a:r>
          </a:p>
        </p:txBody>
      </p:sp>
    </p:spTree>
    <p:extLst>
      <p:ext uri="{BB962C8B-B14F-4D97-AF65-F5344CB8AC3E}">
        <p14:creationId xmlns:p14="http://schemas.microsoft.com/office/powerpoint/2010/main" val="337748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2895600" y="963561"/>
            <a:ext cx="8610600" cy="69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cs-CZ" sz="3600" b="1" i="0" strike="noStrike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Ekonomické přínosy kariérového poradenství </a:t>
            </a:r>
            <a:endParaRPr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6" name="Google Shape;236;p2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0477" y="1553496"/>
            <a:ext cx="9153833" cy="50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" y="365125"/>
            <a:ext cx="10572987" cy="6003487"/>
          </a:xfrm>
        </p:spPr>
      </p:pic>
    </p:spTree>
    <p:extLst>
      <p:ext uri="{BB962C8B-B14F-4D97-AF65-F5344CB8AC3E}">
        <p14:creationId xmlns:p14="http://schemas.microsoft.com/office/powerpoint/2010/main" val="82569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961" y="575530"/>
            <a:ext cx="8078061" cy="462241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00300" y="56819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www.msmt.cz/uploads/odbor_30/TF/Analyticke_materialy/Studijni_uspesnost_na_ceskych_vysokych_skolach_v_roce_2018.pdf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8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www.televizeseznam.cz/video/kratke-filmy/ja-jsem-prace-studentsky-film-se-zamysli-nad-vyberem-povolani-64055416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4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1" i="0" u="none" strike="noStrike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/>
            </a:r>
            <a:br>
              <a:rPr lang="cs-CZ" sz="3600" b="1" i="0" u="none" strike="noStrike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</a:br>
            <a:r>
              <a:rPr lang="cs-CZ" sz="3600" b="1" i="0" u="none" strike="noStrike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Informace k výuce a ukončení</a:t>
            </a:r>
            <a:endParaRPr sz="3600" b="1" i="0" u="none" strike="noStrik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idx="1"/>
          </p:nvPr>
        </p:nvSpPr>
        <p:spPr>
          <a:xfrm>
            <a:off x="877330" y="1590261"/>
            <a:ext cx="10676696" cy="430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</a:pPr>
            <a:r>
              <a:rPr lang="cs-CZ" sz="2200" b="0" i="0" u="none" strike="noStrike" cap="none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volitelný předmět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</a:pPr>
            <a:r>
              <a:rPr lang="cs-CZ" sz="2200" b="0" i="0" u="none" strike="noStrike" cap="none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3 bloková setkání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</a:pPr>
            <a:r>
              <a:rPr lang="cs-CZ" sz="2200" b="0" i="0" u="none" strike="noStrike" cap="none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samostudium nabídnutých zdrojů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</a:pPr>
            <a:r>
              <a:rPr lang="cs-CZ" sz="2200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práce s technikami kariérového poradenství a evidence v (online) portfoliu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</a:pPr>
            <a:endParaRPr sz="1600" b="0" i="0" u="none" strike="noStrike" cap="none" dirty="0">
              <a:latin typeface="+mj-lt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ts val="2400"/>
            </a:pPr>
            <a:r>
              <a:rPr lang="cs-CZ" sz="2200" b="1" i="0" u="sng" strike="noStrike" cap="none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1.3., 8.3., 15.3. od </a:t>
            </a:r>
            <a:r>
              <a:rPr lang="cs-CZ" sz="2200" b="1" u="sng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14 – 16:30 hod v učebně 70</a:t>
            </a:r>
            <a:endParaRPr lang="cs-CZ" sz="2200" b="1" i="0" u="sng" strike="noStrike" cap="none" dirty="0" smtClean="0">
              <a:latin typeface="+mj-lt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ts val="2400"/>
            </a:pPr>
            <a:endParaRPr lang="cs-CZ" sz="2200" b="0" i="0" u="none" strike="noStrike" cap="none" dirty="0" smtClean="0">
              <a:latin typeface="+mj-lt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ts val="2400"/>
            </a:pPr>
            <a:r>
              <a:rPr lang="cs-CZ" b="1" dirty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z</a:t>
            </a:r>
            <a:r>
              <a:rPr lang="cs-CZ" b="1" i="0" u="none" strike="noStrike" cap="none" dirty="0" smtClean="0"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ápočet:</a:t>
            </a:r>
          </a:p>
          <a:p>
            <a:pPr marL="457200" lvl="1" indent="0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cs-CZ" dirty="0" smtClean="0">
                <a:solidFill>
                  <a:srgbClr val="3F3F3F"/>
                </a:solidFill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absence max. 1 blok </a:t>
            </a:r>
          </a:p>
          <a:p>
            <a:pPr marL="457200" lvl="1" indent="0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cs-CZ" dirty="0">
                <a:solidFill>
                  <a:srgbClr val="3F3F3F"/>
                </a:solidFill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p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+mj-lt"/>
                <a:ea typeface="Century Gothic"/>
                <a:cs typeface="Calibri Light" panose="020F0302020204030204" pitchFamily="34" charset="0"/>
                <a:sym typeface="Century Gothic"/>
              </a:rPr>
              <a:t>rezentace vlastního portfolia </a:t>
            </a:r>
            <a:endParaRPr sz="2400" b="0" i="0" u="none" strike="noStrike" cap="none" dirty="0">
              <a:solidFill>
                <a:srgbClr val="3F3F3F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Gibson Light" panose="02000000000000000000" pitchFamily="50" charset="-18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685800" y="1130299"/>
            <a:ext cx="10820400" cy="9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1" i="0" u="none" strike="noStrike" cap="none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minulost  </a:t>
            </a:r>
            <a:r>
              <a:rPr lang="cs-CZ" sz="3600" b="1" i="0" u="none" strike="noStrike" cap="none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x  současnost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2" name="Google Shape;242;p29"/>
          <p:cNvSpPr txBox="1">
            <a:spLocks noGrp="1"/>
          </p:cNvSpPr>
          <p:nvPr>
            <p:ph idx="1"/>
          </p:nvPr>
        </p:nvSpPr>
        <p:spPr>
          <a:xfrm>
            <a:off x="685800" y="1858618"/>
            <a:ext cx="10820400" cy="436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</a:pP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v 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minulosti 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jednorázová otázka 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volby povolání – 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„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K jaké práci se hodím?“, „Jakou školu mám studovat?“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, zjišťovali vlastnosti žáků, kterým povoláním by odpovídaly, a v něm by měl člověk pracovat během celého svého produktivního 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života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</a:pPr>
            <a:endParaRPr lang="cs-CZ" sz="2400" b="0" i="0" u="none" strike="noStrike" cap="none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</a:pP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ústředními 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pojmy KP bylo 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„kariérní rozhodování“ 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– umět se dobře rozhodnout, role KP jako poradce v rozhodování, dále 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„kariérní zralost“ 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–  ale je čl. v 14. – 15. letech zralý k profesní volbě? </a:t>
            </a: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ts val="1800"/>
            </a:pPr>
            <a:r>
              <a:rPr lang="cs-CZ" sz="2400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Dnes KP </a:t>
            </a:r>
            <a:r>
              <a:rPr lang="cs-CZ" sz="2400" b="1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v celoživotní perspektivě</a:t>
            </a:r>
            <a:r>
              <a:rPr lang="cs-CZ" sz="2400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, kariérní vývoj po celou dobu produktivního života dle etap života, více kariérních voleb za život, rychle se měnící trh práce; </a:t>
            </a:r>
            <a:endParaRPr lang="cs-CZ" sz="2400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ts val="1800"/>
            </a:pPr>
            <a:endParaRPr lang="cs-CZ" sz="2400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ts val="1800"/>
            </a:pPr>
            <a:r>
              <a:rPr lang="cs-CZ" sz="2400" dirty="0" err="1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Wellbeing</a:t>
            </a:r>
            <a:endParaRPr lang="cs-CZ" sz="2400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ts val="1800"/>
            </a:pPr>
            <a:endParaRPr lang="cs-CZ" sz="2400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ts val="1800"/>
            </a:pPr>
            <a:r>
              <a:rPr lang="cs-CZ" sz="2400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„Více </a:t>
            </a:r>
            <a:r>
              <a:rPr lang="cs-CZ" sz="2400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než zaměření na rozhodnutí potřebují proto klienti pomoc při poznání vlastní osobnosti i světa práce tak, aby mohli své schopnosti nejen identifikovat, ale i rozvíjet.“ (</a:t>
            </a:r>
            <a:r>
              <a:rPr lang="cs-CZ" sz="2400" dirty="0" err="1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Vendel</a:t>
            </a:r>
            <a:r>
              <a:rPr lang="cs-CZ" sz="2400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, 2008 s. 196)</a:t>
            </a: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320800"/>
            <a:ext cx="915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minulost  x  současnost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556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idx="1"/>
          </p:nvPr>
        </p:nvSpPr>
        <p:spPr>
          <a:xfrm>
            <a:off x="1368048" y="1131150"/>
            <a:ext cx="10136700" cy="47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Äsa</a:t>
            </a:r>
            <a:r>
              <a:rPr 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Sundelin</a:t>
            </a:r>
            <a:r>
              <a:rPr 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jako zásadní vnímá naučit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klient zručnosti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oblasti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vyhodnocování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informací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50" y="2379050"/>
            <a:ext cx="2284400" cy="2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975" y="1337125"/>
            <a:ext cx="5330050" cy="5289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390900" y="711200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Kariérové poradenství v celoživotní perspektivě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idx="1"/>
          </p:nvPr>
        </p:nvSpPr>
        <p:spPr>
          <a:xfrm>
            <a:off x="1462175" y="1325150"/>
            <a:ext cx="10464900" cy="46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 b="1" dirty="0"/>
              <a:t>Tristram </a:t>
            </a:r>
            <a:r>
              <a:rPr lang="cs-CZ" sz="2000" b="1" dirty="0" err="1"/>
              <a:t>Hooley</a:t>
            </a:r>
            <a:r>
              <a:rPr lang="cs-CZ" sz="2000" b="1" dirty="0"/>
              <a:t>           			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Kariérové poradenství pomáhá jedincům přemýšlet a nalézat,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kdo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sami jsou a jaké mají místo ve světě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hlinkClick r:id="rId3"/>
              </a:rPr>
              <a:t>https://adventuresincareerdevelopment.wordpress.com/</a:t>
            </a:r>
            <a:r>
              <a:rPr lang="cs-CZ" sz="2000" dirty="0"/>
              <a:t> </a:t>
            </a: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350" y="2270663"/>
            <a:ext cx="1975575" cy="19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idx="1"/>
          </p:nvPr>
        </p:nvSpPr>
        <p:spPr>
          <a:xfrm>
            <a:off x="1368050" y="1433200"/>
            <a:ext cx="10136700" cy="44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Lyn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Barham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chápe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KP jako nadřazený obor, který eklekticky shromažďuje poznatky, které potřebuje pro výkon své profese (z psychologie, sociologie, ekonomie, atd.)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https://www.researchgate.net/profile/Lyn_Barham2</a:t>
            </a:r>
            <a:r>
              <a:rPr lang="cs-CZ" dirty="0"/>
              <a:t> </a:t>
            </a:r>
            <a:endParaRPr dirty="0"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050" y="2195575"/>
            <a:ext cx="2284412" cy="228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838200" y="901532"/>
            <a:ext cx="106680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1" i="0" u="none" strike="noStrike" cap="none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Career</a:t>
            </a:r>
            <a:r>
              <a:rPr lang="cs-CZ" sz="3600" b="1" i="0" u="none" strike="noStrike" cap="none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 Management </a:t>
            </a:r>
            <a:r>
              <a:rPr lang="cs-CZ" sz="3600" b="1" i="0" u="none" strike="noStrike" cap="none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Skills</a:t>
            </a:r>
            <a:r>
              <a:rPr lang="cs-CZ" sz="3600" b="1" i="0" u="none" strike="noStrike" cap="none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  (CMS)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Google Shape;292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 sz="2400" b="0" i="0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CMS </a:t>
            </a:r>
            <a:r>
              <a:rPr lang="cs-CZ" sz="2400" b="0" i="0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jsou: „škálou kompetencí, které umožňují jednotlivcům a skupinám shromažďovat, analyzovat, syntetizovat a organizovat informace o sobě, vzdělávání a zaměstnání/práci, a dále dovedností umožňujících dospět k rozhodnutím a tato rozhodnutí a změny realizovat. Jde o kompetence umožňující občanům řídit složité změny, které jsou charakteristické pro dnešní vzdělávací a profesní dráhy.“ (ELGPN, 2011, s. 12). 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450" y="456546"/>
            <a:ext cx="7109100" cy="602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Skotsko</a:t>
            </a:r>
            <a:endParaRPr dirty="0"/>
          </a:p>
        </p:txBody>
      </p:sp>
      <p:sp>
        <p:nvSpPr>
          <p:cNvPr id="307" name="Google Shape;307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303" y="1289554"/>
            <a:ext cx="9210675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606287" y="1193799"/>
            <a:ext cx="10899913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1" i="0" u="none" strike="noStrike" cap="none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Kdo to je kariérový poradce?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1" name="Google Shape;271;p33"/>
          <p:cNvSpPr txBox="1">
            <a:spLocks noGrp="1"/>
          </p:cNvSpPr>
          <p:nvPr>
            <p:ph idx="1"/>
          </p:nvPr>
        </p:nvSpPr>
        <p:spPr>
          <a:xfrm>
            <a:off x="520700" y="1679713"/>
            <a:ext cx="10983900" cy="477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</a:pPr>
            <a:r>
              <a:rPr lang="cs-CZ" sz="2400" b="1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Minulost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: spíše direktivní přístup v poradenství, poradce vystupoval jako expert, poskytoval kariérní informace o trhu práce a možnostech vzdělávání, diagnostikoval osobnostní předpoklady a sděloval je 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klientovi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</a:pPr>
            <a:endParaRPr lang="cs-CZ" sz="2400" b="0" i="0" u="none" strike="noStrike" cap="none" dirty="0" smtClean="0">
              <a:solidFill>
                <a:srgbClr val="3F3F3F"/>
              </a:solidFill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</a:pPr>
            <a:r>
              <a:rPr lang="cs-CZ" sz="2400" b="1" i="0" u="none" strike="noStrike" cap="none" dirty="0" smtClean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Současnost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: naslouchá, rozvíjí schopnost sebereflexe, koučuje, provází klienta procesem, mapuje kompetence, povzbuzuje, dává naději, dává zpětnou vazbu, nabízí alternativní cesty, podporuje proces učení….(EKS: Praktický průvodce kariérového poradce pro 21. století)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Technika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3260035"/>
            <a:ext cx="5181600" cy="291692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Story </a:t>
            </a:r>
            <a:r>
              <a:rPr lang="cs-CZ" b="1" dirty="0" err="1" smtClean="0"/>
              <a:t>telling</a:t>
            </a:r>
            <a:r>
              <a:rPr lang="cs-CZ" b="1" dirty="0" smtClean="0"/>
              <a:t> </a:t>
            </a:r>
            <a:r>
              <a:rPr lang="cs-CZ" b="1" dirty="0" err="1" smtClean="0"/>
              <a:t>cards</a:t>
            </a:r>
            <a:endParaRPr lang="cs-CZ" b="1" dirty="0"/>
          </a:p>
        </p:txBody>
      </p:sp>
      <p:pic>
        <p:nvPicPr>
          <p:cNvPr id="1026" name="Picture 2" descr="KARTY S PŘÍBĚHY | Storytelling ca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39" y="2036801"/>
            <a:ext cx="3048066" cy="39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1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Kompetence kariérového poradce </a:t>
            </a:r>
            <a:b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21. století</a:t>
            </a:r>
            <a:endParaRPr dirty="0"/>
          </a:p>
        </p:txBody>
      </p:sp>
      <p:sp>
        <p:nvSpPr>
          <p:cNvPr id="314" name="Google Shape;314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Helena Košťálová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, Evropská kontaktní skupina, vítězka Národní ceny kariérového poradenství 2013, Brno, </a:t>
            </a:r>
            <a:r>
              <a:rPr lang="cs-CZ" sz="2400" b="0" i="0" u="none" strike="noStrike" cap="none" dirty="0" smtClean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2016</a:t>
            </a:r>
            <a:endParaRPr sz="2400" dirty="0">
              <a:latin typeface="+mj-lt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Poradce jako 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průvodce</a:t>
            </a:r>
            <a:endParaRPr sz="2400" dirty="0">
              <a:latin typeface="+mj-lt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Bude se muset vyrovnávat se 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změnou</a:t>
            </a:r>
            <a:r>
              <a:rPr lang="cs-CZ" sz="2400" b="0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, umět na ni reagovat</a:t>
            </a:r>
            <a:endParaRPr sz="2400" dirty="0">
              <a:latin typeface="+mj-lt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1" i="0" u="none" strike="noStrike" cap="none" dirty="0" err="1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Empowerment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 klienta </a:t>
            </a:r>
            <a:endParaRPr sz="2400" b="0" i="0" u="none" strike="noStrike" cap="none" dirty="0">
              <a:solidFill>
                <a:srgbClr val="3F3F3F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1" dirty="0">
                <a:latin typeface="+mj-lt"/>
              </a:rPr>
              <a:t>H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olistický přístup</a:t>
            </a:r>
            <a:endParaRPr sz="2400" dirty="0">
              <a:latin typeface="+mj-lt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cs-CZ" sz="2400" b="1" i="0" u="none" strike="noStrike" cap="none" dirty="0">
                <a:solidFill>
                  <a:srgbClr val="3F3F3F"/>
                </a:solidFill>
                <a:latin typeface="+mj-lt"/>
                <a:ea typeface="Century Gothic"/>
                <a:cs typeface="Century Gothic"/>
                <a:sym typeface="Century Gothic"/>
              </a:rPr>
              <a:t>Individuální přístup</a:t>
            </a:r>
            <a:endParaRPr sz="2400" b="0" i="0" u="none" strike="noStrike" cap="none" dirty="0">
              <a:solidFill>
                <a:srgbClr val="3F3F3F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1" i="0" u="none" strike="noStrike" cap="none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NICE Professional </a:t>
            </a:r>
            <a:r>
              <a:rPr lang="cs-CZ" sz="3600" b="1" i="0" u="none" strike="noStrike" cap="none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Roles</a:t>
            </a:r>
            <a:endParaRPr sz="3600" b="1" i="0" u="none" strike="noStrike" cap="none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entury Gothic"/>
              <a:cs typeface="Calibri Light" panose="020F0302020204030204" pitchFamily="34" charset="0"/>
              <a:sym typeface="Century Gothic"/>
            </a:endParaRPr>
          </a:p>
        </p:txBody>
      </p:sp>
      <p:pic>
        <p:nvPicPr>
          <p:cNvPr id="321" name="Google Shape;321;p4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4469" y="1208691"/>
            <a:ext cx="7140675" cy="477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dirty="0"/>
              <a:t>Profesní role KP dle NICE</a:t>
            </a:r>
            <a:endParaRPr sz="36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>
            <a:spLocks noGrp="1"/>
          </p:cNvSpPr>
          <p:nvPr>
            <p:ph idx="1"/>
          </p:nvPr>
        </p:nvSpPr>
        <p:spPr>
          <a:xfrm>
            <a:off x="1368050" y="1273300"/>
            <a:ext cx="10136700" cy="4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</a:rPr>
              <a:t>Kariérové poradenství - tato oblast vysvětluje podstatu a zaměření poradce v procesech klienta, jako např. porozumění situaci, využívání důležitých témat při cestě k řešení,  podpora při důležitých rozhodnutích, osobnostní rozvoj.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</a:rPr>
              <a:t>Kariérové vzdělávání - vysvětluje roli poradce jako klíčovou pro rozvoj klientových kompetencí pro řízení vlastní kariéry, učení se kariérovým rozhodnutím, pro </a:t>
            </a:r>
            <a:r>
              <a:rPr lang="cs-CZ" sz="2000" dirty="0" err="1">
                <a:latin typeface="+mj-lt"/>
              </a:rPr>
              <a:t>seberozvoj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</a:rPr>
              <a:t>Informace a hodnotitel - KP podporuje v získání relevantních informací o sobě samém, o trhu práce, dalším vzdělávání v závislosti na individuálních potřebách klienta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</a:rPr>
              <a:t>Společenský kontext - poradce podporuje jedince a organizace ve tvoření a rozvoji vlastní kariérní dráhy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</a:rPr>
              <a:t>Management služeb vede k evaluaci kvality poskytované služby KP, případnému rozvoji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8" y="278570"/>
            <a:ext cx="10613052" cy="6409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263317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Jak by mělo vypadat KP?</a:t>
            </a: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NÚV: Návrh koncepce Integrovaného systému kariérového poradenství, Praha 2013, autorský kolektiv pod vedením Jiřího Strádala</a:t>
            </a:r>
            <a:endParaRPr sz="1800"/>
          </a:p>
        </p:txBody>
      </p:sp>
      <p:sp>
        <p:nvSpPr>
          <p:cNvPr id="341" name="Google Shape;341;p43"/>
          <p:cNvSpPr txBox="1">
            <a:spLocks noGrp="1"/>
          </p:cNvSpPr>
          <p:nvPr>
            <p:ph idx="1"/>
          </p:nvPr>
        </p:nvSpPr>
        <p:spPr>
          <a:xfrm>
            <a:off x="2589200" y="2133600"/>
            <a:ext cx="8915400" cy="421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/>
              <a:t>“Kariérové poradenství ve škole je třeba odlišit od výchovného poradenství, které má ve svém legislativním popisu určité činnosti kariérového poradenství, ale jen některé a poměrně nahodilé. Kariérové poradenství ve škole by mělo být svébytným uceleným okruhem činností. Kariérové poradenství ve škole by mělo mít svého hlavního představitele a koordinátora v osobě „hlavního“ kariérového poradce.” (str. 9) </a:t>
            </a:r>
            <a:endParaRPr sz="153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/>
              <a:t>“Kariérové poradenství ve škole by proto mělo být provázáno se vzděláváním pro kariérové rozhodování a trh práce (viz kap. 4.1), které by zase mělo být provázáno s celou vzdělávací činností školy, ve vazbě na obsah vyučovacích předmětů, žáci by se měli dovídat, k čemu jim v budoucí praxi budou získané znalosti a dovednosti.” )str. 9)</a:t>
            </a:r>
            <a:endParaRPr sz="153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/>
              <a:t>“Kariérové poradenství ve škole však nestačí vést jenom směrem k žákům, ale mělo by směřovat i k rodičům. Mělo by rodiče motivovat k rozumnému přístupu při podpoře dětí při vzdělávací a profesní volbě a pomoci jim také při úvahách o optimální podobě této volby. V tom by měl mít důležitou roli třídní učitel.” (str. 9)</a:t>
            </a:r>
            <a:endParaRPr sz="1530"/>
          </a:p>
          <a:p>
            <a:pPr marL="342900" lvl="0" indent="-3600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DESATERO IS KP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KP  ZŠ   X    KP  SŠ   X   KP VŠ </a:t>
            </a:r>
            <a:endParaRPr dirty="0"/>
          </a:p>
        </p:txBody>
      </p:sp>
      <p:sp>
        <p:nvSpPr>
          <p:cNvPr id="347" name="Google Shape;347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KP na ZŠ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sebepoznání (silné stránky, kompetenc</a:t>
            </a:r>
            <a:r>
              <a:rPr lang="cs-CZ" dirty="0"/>
              <a:t>e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sebereflexe, rozvíjení kompetencí potřebných pro uplatnění na trhu práce (plánování, schopnost dokončit úkol, systematičnost, </a:t>
            </a:r>
            <a:r>
              <a:rPr lang="cs-CZ" sz="18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management…)vše hravou a zážitkovou formou přizpůsoben</a:t>
            </a:r>
            <a:r>
              <a:rPr lang="cs-CZ" dirty="0"/>
              <a:t>ou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věku žáků, kariérní volba, vše vede k volbě povolání, závislé na kariérní zralosti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KP na SŠ: 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sebepoznání, sebereflexe, rozvíjení kompetencí potřebných pro uplatnění na trhu práce – umět sestavit CV, motivační dopis, umění dobré sebeprezentace 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 dirty="0">
                <a:solidFill>
                  <a:srgbClr val="3F3F3F"/>
                </a:solidFill>
              </a:rPr>
              <a:t>KP na VŠ  </a:t>
            </a:r>
            <a:r>
              <a:rPr lang="cs-CZ" dirty="0"/>
              <a:t>K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ariérní centrum  - </a:t>
            </a:r>
            <a:r>
              <a:rPr lang="cs-CZ" sz="18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Jobs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18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propojení </a:t>
            </a:r>
            <a:r>
              <a:rPr lang="cs-CZ" dirty="0"/>
              <a:t>absolventů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zaměstnavateli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Vývoj KP, vývoj kariérových teorií</a:t>
            </a:r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LYN BARHAM, NICEC, UK:   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 and theory development</a:t>
            </a:r>
            <a:endParaRPr/>
          </a:p>
          <a:p>
            <a: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 ‘matching’ paradigm (object): 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člověk jako objekt, poradce psychometricky zjistí předpoklady a schopnosti lidí a přiřadí je do pracovní pozice (Holland)</a:t>
            </a: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Developmental theories (subject): 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člověk ve svém kariérovém vývoji prochází různými stádii, od hraní her v dětství atd.</a:t>
            </a: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Career construction (project): 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kariérový poradce pomáhá lidem konstruovat svou vlastní formu kariéry, kariéra jako projekt</a:t>
            </a: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cs-CZ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Continuing professional development</a:t>
            </a: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u="sng" dirty="0">
                <a:solidFill>
                  <a:srgbClr val="3F3F3F"/>
                </a:solidFill>
              </a:rPr>
              <a:t>Praktické cvičení:</a:t>
            </a:r>
            <a:endParaRPr sz="2400" dirty="0"/>
          </a:p>
        </p:txBody>
      </p:sp>
      <p:sp>
        <p:nvSpPr>
          <p:cNvPr id="360" name="Google Shape;360;p46"/>
          <p:cNvSpPr txBox="1">
            <a:spLocks noGrp="1"/>
          </p:cNvSpPr>
          <p:nvPr>
            <p:ph idx="1"/>
          </p:nvPr>
        </p:nvSpPr>
        <p:spPr>
          <a:xfrm>
            <a:off x="600075" y="365125"/>
            <a:ext cx="10904525" cy="57308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u="sng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mapování kompetencí u profese učitele/kariérového poradce/lektora dalšího vzdělávání pomocí </a:t>
            </a:r>
            <a:r>
              <a:rPr lang="cs-CZ" b="1" dirty="0"/>
              <a:t>NSK </a:t>
            </a:r>
            <a:r>
              <a:rPr lang="cs-CZ" dirty="0"/>
              <a:t>(národní soustava kvalifikací) a </a:t>
            </a:r>
            <a:r>
              <a:rPr lang="cs-CZ" b="1" dirty="0"/>
              <a:t>NSP</a:t>
            </a:r>
            <a:r>
              <a:rPr lang="cs-CZ" dirty="0"/>
              <a:t> (národní soustava povolání)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zamyslete se a sepište si kompetence, které by dle vás měl mít učitel/ kariérový poradce/lektor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poté porovnejte vámi sepsané kompetence s kompetencemi uvedenými v NSK, NSP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Jak jste na tom se svými kompetencemi, potřebnými pro výkon tohoto povolání?  - kompetence, které splňuji zcela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                   -  kompetence, které splňuji částečně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                   -  kompetence, které nesplňuji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Jednotlivé teorie KP, vývoj KP</a:t>
            </a:r>
            <a:endParaRPr dirty="0"/>
          </a:p>
        </p:txBody>
      </p:sp>
      <p:sp>
        <p:nvSpPr>
          <p:cNvPr id="366" name="Google Shape;366;p47"/>
          <p:cNvSpPr txBox="1">
            <a:spLocks noGrp="1"/>
          </p:cNvSpPr>
          <p:nvPr>
            <p:ph idx="1"/>
          </p:nvPr>
        </p:nvSpPr>
        <p:spPr>
          <a:xfrm>
            <a:off x="2589200" y="2133600"/>
            <a:ext cx="8915400" cy="4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 dirty="0"/>
              <a:t>KP vzniklo spontánně na základě potřeb lidí a společnosti v období průmyslové revoluce</a:t>
            </a:r>
            <a:endParaRPr sz="2000" dirty="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 dirty="0"/>
              <a:t>zakladatel oboru americký profesor </a:t>
            </a:r>
            <a:r>
              <a:rPr lang="cs-CZ" sz="2000" b="1" dirty="0"/>
              <a:t>FRANK PARSONS</a:t>
            </a:r>
            <a:endParaRPr sz="2000" b="1" dirty="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 b="1" dirty="0"/>
              <a:t>1908</a:t>
            </a:r>
            <a:r>
              <a:rPr lang="cs-CZ" sz="2000" dirty="0"/>
              <a:t>, publikoval teorii</a:t>
            </a:r>
            <a:r>
              <a:rPr lang="cs-CZ" sz="20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2000" b="1" i="0" u="none" strike="noStrike" cap="none" dirty="0">
                <a:solidFill>
                  <a:srgbClr val="3F3F3F"/>
                </a:solidFill>
              </a:rPr>
              <a:t>TRAIT and FACTOR THEORY</a:t>
            </a:r>
            <a:endParaRPr sz="2000" b="1" dirty="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 dirty="0"/>
              <a:t>vycházel z předpokladu, že potenciál lidí lze měřit a přiřadit ke konkrétnímu povolání</a:t>
            </a:r>
            <a:endParaRPr sz="2000" dirty="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 b="1" dirty="0"/>
              <a:t>teorie zaměřená na obsah</a:t>
            </a:r>
            <a:endParaRPr sz="2000" b="1" dirty="0"/>
          </a:p>
          <a:p>
            <a:pPr marL="3429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 dirty="0"/>
              <a:t>a</a:t>
            </a:r>
            <a:r>
              <a:rPr lang="cs-CZ" sz="20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ktualizovaná varianta </a:t>
            </a:r>
            <a:r>
              <a:rPr lang="cs-CZ" sz="20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</a:t>
            </a:r>
            <a:r>
              <a:rPr lang="cs-CZ" sz="20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cs-CZ" sz="20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</a:t>
            </a:r>
            <a:r>
              <a:rPr lang="cs-CZ" sz="20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20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r>
              <a:rPr lang="cs-CZ" sz="20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dnes: hodnotící nástroje – testy a podrobně popsány požadavky na jednotlivá povolání: NSK, NSP</a:t>
            </a:r>
            <a:endParaRPr sz="20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b="1" dirty="0"/>
              <a:t>limity</a:t>
            </a:r>
            <a:r>
              <a:rPr lang="cs-CZ" sz="2000" dirty="0"/>
              <a:t>: nezohledňují vývoj člověka, neberou v potaz další prvky                       v rozhodování o kariéře např. potřeby, hodnoty, zájmy a motivaci</a:t>
            </a:r>
            <a:endParaRPr sz="2000" dirty="0"/>
          </a:p>
          <a:p>
            <a: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Jednotlivé teorie KP, vývoj KP</a:t>
            </a:r>
            <a:endParaRPr/>
          </a:p>
        </p:txBody>
      </p:sp>
      <p:sp>
        <p:nvSpPr>
          <p:cNvPr id="372" name="Google Shape;372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/>
              <a:t>50. - 60. léta 20. století</a:t>
            </a:r>
            <a:endParaRPr sz="200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/>
              <a:t>zlatá éra testování</a:t>
            </a:r>
            <a:endParaRPr sz="2000"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/>
              <a:t>t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eorie zaměřené na obsah: nový dynamičtější přístup, 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3F3F3F"/>
                </a:solidFill>
              </a:rPr>
              <a:t>PERSON – ENVIROMENT FIT THEORY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teorie o vztahu člověka a pracovního prostředí, ty se vzájemně ovlivňují             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cs-CZ" sz="2000" b="1" i="0" u="none" strike="noStrike" cap="none">
                <a:solidFill>
                  <a:srgbClr val="3F3F3F"/>
                </a:solidFill>
              </a:rPr>
              <a:t>John L. Holland</a:t>
            </a:r>
            <a:endParaRPr sz="2000" b="1" i="0" u="none" strike="noStrike" cap="none">
              <a:solidFill>
                <a:srgbClr val="3F3F3F"/>
              </a:solidFill>
            </a:endParaRPr>
          </a:p>
          <a:p>
            <a:pPr marL="3429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/>
              <a:t>autor typologie povolání, rozčlenil osobnosti do 6 modelových typů </a:t>
            </a:r>
            <a:endParaRPr sz="2000"/>
          </a:p>
          <a:p>
            <a:pPr marL="3429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cs-CZ" sz="2000" b="1" i="0" u="none" strike="noStrike" cap="none">
                <a:solidFill>
                  <a:srgbClr val="3F3F3F"/>
                </a:solidFill>
              </a:rPr>
              <a:t>Model RAISEC 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(R=realistický typ, I=investigativní typ, A=umělecký typ, S=sociální typ, E=podnikavý typ, C</a:t>
            </a:r>
            <a:r>
              <a:rPr lang="cs-CZ" sz="2000"/>
              <a:t>=konformní typ)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/>
              <a:t>praktická ukázka</a:t>
            </a:r>
            <a:endParaRPr sz="2000"/>
          </a:p>
          <a:p>
            <a:pPr marL="3429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843" y="1550504"/>
            <a:ext cx="9488557" cy="41148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Kariérové poradenství v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JCMM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u="sng" dirty="0" smtClean="0">
                <a:hlinkClick r:id="rId2"/>
              </a:rPr>
              <a:t>www.jcmm.cz </a:t>
            </a:r>
            <a:endParaRPr lang="cs-CZ" u="sng" dirty="0">
              <a:hlinkClick r:id="rId2"/>
            </a:endParaRPr>
          </a:p>
          <a:p>
            <a:pPr algn="ctr"/>
            <a:r>
              <a:rPr lang="cs-CZ" u="sng" dirty="0" smtClean="0">
                <a:hlinkClick r:id="rId2"/>
              </a:rPr>
              <a:t>www.vzdelavanivsem.cz</a:t>
            </a:r>
            <a:endParaRPr lang="cs-CZ" u="sng" dirty="0" smtClean="0"/>
          </a:p>
          <a:p>
            <a:endParaRPr lang="cs-CZ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dirty="0"/>
              <a:t>b</a:t>
            </a:r>
            <a:r>
              <a:rPr lang="cs-CZ" dirty="0" smtClean="0"/>
              <a:t>ezplatná </a:t>
            </a:r>
            <a:r>
              <a:rPr lang="cs-CZ" dirty="0"/>
              <a:t>služba pro JMK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ariérové </a:t>
            </a:r>
            <a:r>
              <a:rPr lang="cs-CZ" dirty="0"/>
              <a:t>poradenství pro klienty 14+ </a:t>
            </a:r>
          </a:p>
          <a:p>
            <a:r>
              <a:rPr lang="cs-CZ" dirty="0"/>
              <a:t>(volba školy a studia, volba povolání, hledání práce, návrat po RD, pracovní spokojenost, vize, potřeba změny..)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očně </a:t>
            </a:r>
            <a:r>
              <a:rPr lang="cs-CZ" dirty="0"/>
              <a:t>okolo 550 konzultací s </a:t>
            </a:r>
            <a:r>
              <a:rPr lang="cs-CZ" dirty="0" smtClean="0"/>
              <a:t>klienty</a:t>
            </a:r>
          </a:p>
        </p:txBody>
      </p:sp>
      <p:pic>
        <p:nvPicPr>
          <p:cNvPr id="1026" name="Picture 2" descr="https://vzdelavanivsem.cz/css/jcmm_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2" y="325161"/>
            <a:ext cx="2871188" cy="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Kariérové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poradenství v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JCMM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sz="3600" u="sng" dirty="0">
              <a:hlinkClick r:id="rId2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>
            <a:normAutofit/>
          </a:bodyPr>
          <a:lstStyle/>
          <a:p>
            <a:pPr algn="ctr" fontAlgn="base">
              <a:lnSpc>
                <a:spcPct val="100000"/>
              </a:lnSpc>
            </a:pPr>
            <a:endParaRPr lang="cs-CZ" sz="2400" dirty="0" smtClean="0">
              <a:latin typeface="+mj-lt"/>
            </a:endParaRPr>
          </a:p>
          <a:p>
            <a:pPr algn="ctr" fontAlgn="base">
              <a:lnSpc>
                <a:spcPct val="100000"/>
              </a:lnSpc>
            </a:pPr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artneři </a:t>
            </a:r>
            <a:r>
              <a:rPr lang="cs-CZ" sz="2400" dirty="0" smtClean="0">
                <a:latin typeface="+mj-lt"/>
              </a:rPr>
              <a:t>JMK v </a:t>
            </a:r>
            <a:r>
              <a:rPr lang="cs-CZ" sz="2400" b="1" u="sng" dirty="0" smtClean="0">
                <a:latin typeface="+mj-lt"/>
              </a:rPr>
              <a:t>projektu </a:t>
            </a:r>
            <a:r>
              <a:rPr lang="cs-CZ" sz="2400" b="1" u="sng" dirty="0" err="1">
                <a:latin typeface="+mj-lt"/>
              </a:rPr>
              <a:t>iKAP</a:t>
            </a:r>
            <a:r>
              <a:rPr lang="cs-CZ" sz="2400" b="1" u="sng" dirty="0">
                <a:latin typeface="+mj-lt"/>
              </a:rPr>
              <a:t> JMK II </a:t>
            </a:r>
            <a:r>
              <a:rPr lang="cs-CZ" sz="2400" dirty="0">
                <a:latin typeface="+mj-lt"/>
              </a:rPr>
              <a:t>- Podpora kariérového poradenství a prevence předčasných </a:t>
            </a:r>
            <a:r>
              <a:rPr lang="cs-CZ" sz="2400" dirty="0" smtClean="0">
                <a:latin typeface="+mj-lt"/>
              </a:rPr>
              <a:t>odchodů</a:t>
            </a:r>
          </a:p>
          <a:p>
            <a:pPr marL="0" indent="0" algn="ctr" fontAlgn="base">
              <a:lnSpc>
                <a:spcPct val="100000"/>
              </a:lnSpc>
              <a:buNone/>
            </a:pPr>
            <a:endParaRPr lang="cs-CZ" sz="2400" dirty="0">
              <a:latin typeface="+mj-lt"/>
            </a:endParaRPr>
          </a:p>
          <a:p>
            <a:pPr algn="ctr" fontAlgn="base">
              <a:lnSpc>
                <a:spcPct val="100000"/>
              </a:lnSpc>
            </a:pPr>
            <a:r>
              <a:rPr lang="cs-CZ" sz="2400" dirty="0">
                <a:latin typeface="+mj-lt"/>
              </a:rPr>
              <a:t>a</a:t>
            </a:r>
            <a:r>
              <a:rPr lang="cs-CZ" sz="2400" dirty="0" smtClean="0">
                <a:latin typeface="+mj-lt"/>
              </a:rPr>
              <a:t>ktivity </a:t>
            </a:r>
            <a:r>
              <a:rPr lang="cs-CZ" sz="2400" dirty="0">
                <a:latin typeface="+mj-lt"/>
              </a:rPr>
              <a:t>na podporu </a:t>
            </a:r>
            <a:r>
              <a:rPr lang="cs-CZ" sz="2400" dirty="0" err="1">
                <a:latin typeface="+mj-lt"/>
              </a:rPr>
              <a:t>leadershipu</a:t>
            </a:r>
            <a:r>
              <a:rPr lang="cs-CZ" sz="2400" dirty="0">
                <a:latin typeface="+mj-lt"/>
              </a:rPr>
              <a:t> pedagogických pracovníků, klima školy, metodická podpora kariérovým poradcům SŠ, realizace výzkumu  </a:t>
            </a:r>
            <a:endParaRPr lang="cs-CZ" sz="2400" dirty="0" smtClean="0">
              <a:latin typeface="+mj-lt"/>
            </a:endParaRPr>
          </a:p>
          <a:p>
            <a:pPr algn="ctr" fontAlgn="base">
              <a:lnSpc>
                <a:spcPct val="100000"/>
              </a:lnSpc>
            </a:pPr>
            <a:endParaRPr lang="cs-CZ" sz="2400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cs-CZ" sz="2400" u="sng" dirty="0">
                <a:latin typeface="+mj-lt"/>
                <a:hlinkClick r:id="rId3"/>
              </a:rPr>
              <a:t>www.vyberskoly.cz</a:t>
            </a:r>
            <a:r>
              <a:rPr lang="cs-CZ" sz="2400" dirty="0">
                <a:latin typeface="+mj-lt"/>
              </a:rPr>
              <a:t> ; databáze kurzů; </a:t>
            </a:r>
          </a:p>
        </p:txBody>
      </p:sp>
      <p:pic>
        <p:nvPicPr>
          <p:cNvPr id="4" name="Picture 2" descr="https://vzdelavanivsem.cz/css/jcmm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2" y="285612"/>
            <a:ext cx="2954860" cy="10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288236"/>
            <a:ext cx="10477500" cy="5930450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>
              <a:hlinkClick r:id="rId3"/>
            </a:endParaRPr>
          </a:p>
          <a:p>
            <a:pPr marL="0" indent="0" algn="ctr">
              <a:buNone/>
            </a:pPr>
            <a:endParaRPr lang="cs-CZ" dirty="0">
              <a:hlinkClick r:id="rId3"/>
            </a:endParaRPr>
          </a:p>
          <a:p>
            <a:pPr marL="0" indent="0" algn="ctr">
              <a:buNone/>
            </a:pPr>
            <a:endParaRPr lang="cs-CZ" dirty="0">
              <a:hlinkClick r:id="rId3"/>
            </a:endParaRPr>
          </a:p>
          <a:p>
            <a:pPr marL="0" indent="0" algn="ctr">
              <a:buNone/>
            </a:pPr>
            <a:endParaRPr lang="cs-CZ" dirty="0" smtClean="0">
              <a:hlinkClick r:id="rId3"/>
            </a:endParaRPr>
          </a:p>
          <a:p>
            <a:pPr marL="0" indent="0" algn="ctr">
              <a:buNone/>
            </a:pPr>
            <a:endParaRPr lang="cs-CZ" dirty="0">
              <a:hlinkClick r:id="rId3"/>
            </a:endParaRPr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www.youtube.com/watch?v=w1HbwzLBCg4&amp;ab_channel=JCMMBrno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/>
              <a:t>2</a:t>
            </a:r>
            <a:r>
              <a:rPr lang="cs-CZ" sz="4000" b="1" dirty="0" smtClean="0"/>
              <a:t>. </a:t>
            </a:r>
            <a:r>
              <a:rPr lang="cs-CZ" sz="4000" b="1" dirty="0"/>
              <a:t>Technika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SLUNIČKO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0421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Definice kariérového poradenství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7948"/>
            <a:ext cx="10515600" cy="42090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Kariérové poradenství je proces, v rámci kterého mají lidé v průběhu celého života možnost poznat a rozvíjet své schopnosti, dovednosti a zájmy. Umožňuje lidem řídit jejich individuální dráhu ve vzdělávání a odborné přípravě, v práci i v jiných oblastech, a využívat k tomu schopnosti a dovednosti, které mají. (MŠMT) </a:t>
            </a:r>
          </a:p>
        </p:txBody>
      </p:sp>
    </p:spTree>
    <p:extLst>
      <p:ext uri="{BB962C8B-B14F-4D97-AF65-F5344CB8AC3E}">
        <p14:creationId xmlns:p14="http://schemas.microsoft.com/office/powerpoint/2010/main" val="11240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Definice kariérového poradenství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Kariérové poradenství pomáhá jedincům přemýšlet a nalézat, kdo sami jsou a jaké mají místo ve světě. </a:t>
            </a:r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cs-CZ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					(</a:t>
            </a:r>
            <a:r>
              <a:rPr lang="cs-CZ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Tristram </a:t>
            </a:r>
            <a:r>
              <a:rPr lang="cs-CZ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Hooley</a:t>
            </a:r>
            <a:r>
              <a:rPr lang="cs-CZ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https://adventuresincareerdevelopment.wordpress.com/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10061</TotalTime>
  <Words>2268</Words>
  <Application>Microsoft Office PowerPoint</Application>
  <PresentationFormat>Širokoúhlá obrazovka</PresentationFormat>
  <Paragraphs>233</Paragraphs>
  <Slides>39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Noto Sans Symbols</vt:lpstr>
      <vt:lpstr>Calibri Light</vt:lpstr>
      <vt:lpstr>Calibri</vt:lpstr>
      <vt:lpstr>Century Gothic</vt:lpstr>
      <vt:lpstr>Gibson Light</vt:lpstr>
      <vt:lpstr>Arial</vt:lpstr>
      <vt:lpstr>Wingdings</vt:lpstr>
      <vt:lpstr>Motiv Office</vt:lpstr>
      <vt:lpstr>Úvod do kariérového poradenství</vt:lpstr>
      <vt:lpstr> Informace k výuce a ukončení</vt:lpstr>
      <vt:lpstr>1. Technika </vt:lpstr>
      <vt:lpstr>Prezentace aplikace PowerPoint</vt:lpstr>
      <vt:lpstr>     Kariérové poradenství v JCMM  </vt:lpstr>
      <vt:lpstr>Prezentace aplikace PowerPoint</vt:lpstr>
      <vt:lpstr>    2. Technika     SLUNIČKO</vt:lpstr>
      <vt:lpstr> Definice kariérového poradenství </vt:lpstr>
      <vt:lpstr>Definice kariérového poradenství </vt:lpstr>
      <vt:lpstr>Prezentace aplikace PowerPoint</vt:lpstr>
      <vt:lpstr>Prezentace aplikace PowerPoint</vt:lpstr>
      <vt:lpstr>Proč kariérko?</vt:lpstr>
      <vt:lpstr>Prezentace aplikace PowerPoint</vt:lpstr>
      <vt:lpstr>Prezentace aplikace PowerPoint</vt:lpstr>
      <vt:lpstr>3. Technika mapování životního prostoru</vt:lpstr>
      <vt:lpstr>Ekonomické přínosy kariérového poradenství </vt:lpstr>
      <vt:lpstr>Prezentace aplikace PowerPoint</vt:lpstr>
      <vt:lpstr>Prezentace aplikace PowerPoint</vt:lpstr>
      <vt:lpstr>Prezentace aplikace PowerPoint</vt:lpstr>
      <vt:lpstr>minulost  x  současnost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Career Management Skills  (CMS)</vt:lpstr>
      <vt:lpstr>Prezentace aplikace PowerPoint</vt:lpstr>
      <vt:lpstr>Skotsko</vt:lpstr>
      <vt:lpstr>Kdo to je kariérový poradce? </vt:lpstr>
      <vt:lpstr>Kompetence kariérového poradce  pro 21. století</vt:lpstr>
      <vt:lpstr>NICE Professional Roles</vt:lpstr>
      <vt:lpstr>Profesní role KP dle NICE</vt:lpstr>
      <vt:lpstr>Prezentace aplikace PowerPoint</vt:lpstr>
      <vt:lpstr>Jak by mělo vypadat KP? NÚV: Návrh koncepce Integrovaného systému kariérového poradenství, Praha 2013, autorský kolektiv pod vedením Jiřího Strádala</vt:lpstr>
      <vt:lpstr>           KP  ZŠ   X    KP  SŠ   X   KP VŠ </vt:lpstr>
      <vt:lpstr>Vývoj KP, vývoj kariérových teorií</vt:lpstr>
      <vt:lpstr>Praktické cvičení:</vt:lpstr>
      <vt:lpstr>Jednotlivé teorie KP, vývoj KP</vt:lpstr>
      <vt:lpstr>Jednotlivé teorie KP, vývoj KP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kariérového poradenství</dc:title>
  <dc:creator>CVV</dc:creator>
  <cp:lastModifiedBy>CVV</cp:lastModifiedBy>
  <cp:revision>57</cp:revision>
  <dcterms:modified xsi:type="dcterms:W3CDTF">2022-03-01T11:51:25Z</dcterms:modified>
</cp:coreProperties>
</file>