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embeddedFontLs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Roboto" panose="02000000000000000000" pitchFamily="2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iizghZux2aXxRfyGgGAGuwCsmAP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uze nadpis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d.muni.cz/pedagogika/information-new/?lang=e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vojanovsky@ped.muni.cz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ped.muni.cz/pedagogika/wp-content/uploads/2021/04/Self-evaluation-of-student-teacher-teaching-practice.docx" TargetMode="External"/><Relationship Id="rId5" Type="http://schemas.openxmlformats.org/officeDocument/2006/relationships/hyperlink" Target="https://www.ped.muni.cz/pedagogika/wp-content/uploads/2021/04/List-of-activities-done-by-student-at-Teaching-Practice.docx" TargetMode="External"/><Relationship Id="rId4" Type="http://schemas.openxmlformats.org/officeDocument/2006/relationships/hyperlink" Target="mailto:pospisil@ped.muni.cz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D1_HThaSTCbdECaokzb9fvI9NXGDsgGDGeHtU3Ejiuw/edit?usp=sharin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371732" y="840663"/>
            <a:ext cx="11574147" cy="4248507"/>
            <a:chOff x="210416" y="1022550"/>
            <a:chExt cx="11574147" cy="4248507"/>
          </a:xfrm>
        </p:grpSpPr>
        <p:sp>
          <p:nvSpPr>
            <p:cNvPr id="85" name="Google Shape;85;p1"/>
            <p:cNvSpPr/>
            <p:nvPr/>
          </p:nvSpPr>
          <p:spPr>
            <a:xfrm>
              <a:off x="6949751" y="1102448"/>
              <a:ext cx="4834812" cy="60649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Course PdZ004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ALTOGEHTER: 60 hours</a:t>
              </a:r>
              <a:endParaRPr sz="1800" b="0" i="0" u="none" strike="sng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" name="Google Shape;86;p1"/>
            <p:cNvSpPr/>
            <p:nvPr/>
          </p:nvSpPr>
          <p:spPr>
            <a:xfrm>
              <a:off x="3667038" y="2556493"/>
              <a:ext cx="1492117" cy="94556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20 hours 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Preparation at home</a:t>
              </a:r>
              <a:endParaRPr/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210417" y="2579819"/>
              <a:ext cx="1421768" cy="89890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20 hours 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Teaching at the school</a:t>
              </a:r>
              <a:endParaRPr/>
            </a:p>
          </p:txBody>
        </p:sp>
        <p:sp>
          <p:nvSpPr>
            <p:cNvPr id="88" name="Google Shape;88;p1"/>
            <p:cNvSpPr/>
            <p:nvPr/>
          </p:nvSpPr>
          <p:spPr>
            <a:xfrm>
              <a:off x="1887552" y="2579819"/>
              <a:ext cx="1594468" cy="89890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20 hours 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Other duties at the school</a:t>
              </a:r>
              <a:endParaRPr/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7687647" y="1898557"/>
              <a:ext cx="391886" cy="597159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accent6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1"/>
            <p:cNvSpPr/>
            <p:nvPr/>
          </p:nvSpPr>
          <p:spPr>
            <a:xfrm>
              <a:off x="6949751" y="2556493"/>
              <a:ext cx="1867679" cy="922235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40 hours 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SCHOOL</a:t>
              </a:r>
              <a:endParaRPr/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10654780" y="1809782"/>
              <a:ext cx="391886" cy="597159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accent4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9916884" y="2556493"/>
              <a:ext cx="1867679" cy="922235"/>
            </a:xfrm>
            <a:prstGeom prst="roundRect">
              <a:avLst>
                <a:gd name="adj" fmla="val 16667"/>
              </a:avLst>
            </a:prstGeom>
            <a:solidFill>
              <a:schemeClr val="accent4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20 hours 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Leisure centre LIPKA</a:t>
              </a:r>
              <a:endParaRPr/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9134668" y="4352414"/>
              <a:ext cx="1564432" cy="918643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20 hours 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Preparation at home</a:t>
              </a:r>
              <a:endParaRPr/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5462455" y="4352414"/>
              <a:ext cx="1487296" cy="918643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10 hours 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Teaching at the school</a:t>
              </a:r>
              <a:endParaRPr/>
            </a:p>
          </p:txBody>
        </p:sp>
        <p:sp>
          <p:nvSpPr>
            <p:cNvPr id="95" name="Google Shape;95;p1"/>
            <p:cNvSpPr/>
            <p:nvPr/>
          </p:nvSpPr>
          <p:spPr>
            <a:xfrm>
              <a:off x="7741803" y="3582298"/>
              <a:ext cx="391886" cy="597159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accent6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1"/>
            <p:cNvSpPr/>
            <p:nvPr/>
          </p:nvSpPr>
          <p:spPr>
            <a:xfrm>
              <a:off x="7211444" y="4347582"/>
              <a:ext cx="1605986" cy="923475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10 hours 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Other duties at the school</a:t>
              </a:r>
              <a:endParaRPr/>
            </a:p>
          </p:txBody>
        </p:sp>
        <p:sp>
          <p:nvSpPr>
            <p:cNvPr id="97" name="Google Shape;97;p1"/>
            <p:cNvSpPr/>
            <p:nvPr/>
          </p:nvSpPr>
          <p:spPr>
            <a:xfrm rot="-2603928">
              <a:off x="8835602" y="3569469"/>
              <a:ext cx="391886" cy="597159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accent6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1"/>
            <p:cNvSpPr/>
            <p:nvPr/>
          </p:nvSpPr>
          <p:spPr>
            <a:xfrm rot="2180848">
              <a:off x="6620034" y="3596248"/>
              <a:ext cx="391886" cy="597159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accent6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1"/>
            <p:cNvSpPr/>
            <p:nvPr/>
          </p:nvSpPr>
          <p:spPr>
            <a:xfrm>
              <a:off x="210416" y="1022550"/>
              <a:ext cx="4948739" cy="60649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Course PdZ000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ALTOGEHTER: 60 hours</a:t>
              </a:r>
              <a:endParaRPr/>
            </a:p>
          </p:txBody>
        </p:sp>
        <p:sp>
          <p:nvSpPr>
            <p:cNvPr id="100" name="Google Shape;100;p1"/>
            <p:cNvSpPr/>
            <p:nvPr/>
          </p:nvSpPr>
          <p:spPr>
            <a:xfrm>
              <a:off x="725358" y="1851146"/>
              <a:ext cx="391886" cy="597159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1"/>
            <p:cNvSpPr/>
            <p:nvPr/>
          </p:nvSpPr>
          <p:spPr>
            <a:xfrm>
              <a:off x="4217153" y="1863046"/>
              <a:ext cx="391886" cy="597159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Google Shape;102;p1"/>
            <p:cNvSpPr/>
            <p:nvPr/>
          </p:nvSpPr>
          <p:spPr>
            <a:xfrm>
              <a:off x="2488843" y="1863046"/>
              <a:ext cx="391886" cy="597159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3" name="Google Shape;103;p1"/>
          <p:cNvSpPr/>
          <p:nvPr/>
        </p:nvSpPr>
        <p:spPr>
          <a:xfrm>
            <a:off x="100000" y="4069558"/>
            <a:ext cx="1950720" cy="1040665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rgbClr val="0070C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Own Teaching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AND/OR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Tandem teaching with mentor </a:t>
            </a:r>
            <a:endParaRPr/>
          </a:p>
        </p:txBody>
      </p:sp>
      <p:sp>
        <p:nvSpPr>
          <p:cNvPr id="104" name="Google Shape;104;p1"/>
          <p:cNvSpPr/>
          <p:nvPr/>
        </p:nvSpPr>
        <p:spPr>
          <a:xfrm>
            <a:off x="5399289" y="5760747"/>
            <a:ext cx="1936260" cy="1040665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rgbClr val="92D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Own Teaching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AND/OR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Tandem teaching with mentor </a:t>
            </a:r>
            <a:endParaRPr/>
          </a:p>
        </p:txBody>
      </p:sp>
      <p:sp>
        <p:nvSpPr>
          <p:cNvPr id="105" name="Google Shape;105;p1"/>
          <p:cNvSpPr/>
          <p:nvPr/>
        </p:nvSpPr>
        <p:spPr>
          <a:xfrm>
            <a:off x="955112" y="3477961"/>
            <a:ext cx="240495" cy="471208"/>
          </a:xfrm>
          <a:prstGeom prst="downArrow">
            <a:avLst>
              <a:gd name="adj1" fmla="val 50000"/>
              <a:gd name="adj2" fmla="val 50000"/>
            </a:avLst>
          </a:prstGeom>
          <a:noFill/>
          <a:ln w="254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6247171" y="5176037"/>
            <a:ext cx="240495" cy="471208"/>
          </a:xfrm>
          <a:prstGeom prst="downArrow">
            <a:avLst>
              <a:gd name="adj1" fmla="val 50000"/>
              <a:gd name="adj2" fmla="val 50000"/>
            </a:avLst>
          </a:prstGeom>
          <a:noFill/>
          <a:ln w="25400" cap="flat" cmpd="sng">
            <a:solidFill>
              <a:srgbClr val="92D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3320158" y="88359"/>
            <a:ext cx="576511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Teaching Practice for Erasmus Students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" name="Google Shape;112;p2"/>
          <p:cNvGrpSpPr/>
          <p:nvPr/>
        </p:nvGrpSpPr>
        <p:grpSpPr>
          <a:xfrm>
            <a:off x="1834718" y="1402670"/>
            <a:ext cx="8522563" cy="4102291"/>
            <a:chOff x="-1235054" y="629045"/>
            <a:chExt cx="8522563" cy="3047918"/>
          </a:xfrm>
        </p:grpSpPr>
        <p:sp>
          <p:nvSpPr>
            <p:cNvPr id="113" name="Google Shape;113;p2"/>
            <p:cNvSpPr/>
            <p:nvPr/>
          </p:nvSpPr>
          <p:spPr>
            <a:xfrm>
              <a:off x="-1235054" y="629045"/>
              <a:ext cx="8522563" cy="733204"/>
            </a:xfrm>
            <a:prstGeom prst="roundRect">
              <a:avLst>
                <a:gd name="adj" fmla="val 16667"/>
              </a:avLst>
            </a:prstGeom>
            <a:solidFill>
              <a:srgbClr val="7030A0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Courses PdZ000 / PdZ004</a:t>
              </a: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808664" y="2778054"/>
              <a:ext cx="4016403" cy="898909"/>
            </a:xfrm>
            <a:prstGeom prst="roundRect">
              <a:avLst>
                <a:gd name="adj" fmla="val 16667"/>
              </a:avLst>
            </a:prstGeom>
            <a:solidFill>
              <a:srgbClr val="7030A0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Reflection on your Teaching Practice: one meeting at Faculty of Education</a:t>
              </a: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2318975" y="1599953"/>
              <a:ext cx="853633" cy="940397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7030A0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6" name="Google Shape;116;p2"/>
          <p:cNvSpPr txBox="1"/>
          <p:nvPr/>
        </p:nvSpPr>
        <p:spPr>
          <a:xfrm>
            <a:off x="2603006" y="336988"/>
            <a:ext cx="700966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i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Reflection on Teaching Practice for ALL Students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Information about Teaching Practice </a:t>
            </a:r>
            <a:endParaRPr/>
          </a:p>
        </p:txBody>
      </p:sp>
      <p:sp>
        <p:nvSpPr>
          <p:cNvPr id="122" name="Google Shape;122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WEBSITE: </a:t>
            </a:r>
            <a:r>
              <a:rPr lang="cs-CZ" u="sng">
                <a:solidFill>
                  <a:schemeClr val="hlink"/>
                </a:solidFill>
                <a:hlinkClick r:id="rId3"/>
              </a:rPr>
              <a:t>https://www.ped.muni.cz/pedagogika/information-new/?lang=en</a:t>
            </a:r>
            <a:r>
              <a:rPr lang="cs-CZ"/>
              <a:t>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STUDY MATERIALS (Information system)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"/>
          <p:cNvSpPr txBox="1">
            <a:spLocks noGrp="1"/>
          </p:cNvSpPr>
          <p:nvPr>
            <p:ph type="title"/>
          </p:nvPr>
        </p:nvSpPr>
        <p:spPr>
          <a:xfrm>
            <a:off x="838200" y="205327"/>
            <a:ext cx="10515600" cy="913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cs-CZ" sz="4800" b="1"/>
              <a:t>Important dates…</a:t>
            </a:r>
            <a:endParaRPr/>
          </a:p>
        </p:txBody>
      </p:sp>
      <p:sp>
        <p:nvSpPr>
          <p:cNvPr id="128" name="Google Shape;128;p4"/>
          <p:cNvSpPr txBox="1">
            <a:spLocks noGrp="1"/>
          </p:cNvSpPr>
          <p:nvPr>
            <p:ph type="body" idx="1"/>
          </p:nvPr>
        </p:nvSpPr>
        <p:spPr>
          <a:xfrm>
            <a:off x="838200" y="1251750"/>
            <a:ext cx="10515600" cy="5606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sz="4000" b="1" dirty="0" err="1"/>
              <a:t>The</a:t>
            </a:r>
            <a:r>
              <a:rPr lang="cs-CZ" sz="4000" b="1" dirty="0"/>
              <a:t> start </a:t>
            </a:r>
            <a:r>
              <a:rPr lang="cs-CZ" sz="4000" b="1" dirty="0" err="1"/>
              <a:t>of</a:t>
            </a:r>
            <a:r>
              <a:rPr lang="cs-CZ" sz="4000" b="1" dirty="0"/>
              <a:t> </a:t>
            </a:r>
            <a:r>
              <a:rPr lang="cs-CZ" sz="4000" b="1" dirty="0" err="1"/>
              <a:t>your</a:t>
            </a:r>
            <a:r>
              <a:rPr lang="cs-CZ" sz="4000" b="1" dirty="0"/>
              <a:t> </a:t>
            </a:r>
            <a:r>
              <a:rPr lang="cs-CZ" sz="4000" b="1" dirty="0" err="1"/>
              <a:t>teaching</a:t>
            </a:r>
            <a:r>
              <a:rPr lang="cs-CZ" sz="4000" b="1" dirty="0"/>
              <a:t> </a:t>
            </a:r>
            <a:r>
              <a:rPr lang="cs-CZ" sz="4000" b="1" dirty="0" err="1"/>
              <a:t>practice</a:t>
            </a:r>
            <a:endParaRPr sz="40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Monday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3600" dirty="0">
                <a:solidFill>
                  <a:srgbClr val="FF0000"/>
                </a:solidFill>
                <a:highlight>
                  <a:srgbClr val="FFFF00"/>
                </a:highlight>
              </a:rPr>
              <a:t>14</a:t>
            </a:r>
            <a:r>
              <a:rPr lang="cs-CZ" sz="3600" dirty="0">
                <a:solidFill>
                  <a:srgbClr val="FF0000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.3.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at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7:45 </a:t>
            </a: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at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chosen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school</a:t>
            </a:r>
            <a:endParaRPr sz="36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36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sz="4000" b="1" dirty="0" err="1"/>
              <a:t>The</a:t>
            </a:r>
            <a:r>
              <a:rPr lang="cs-CZ" sz="4000" b="1" dirty="0"/>
              <a:t> end </a:t>
            </a:r>
            <a:r>
              <a:rPr lang="cs-CZ" sz="4000" b="1" dirty="0" err="1"/>
              <a:t>of</a:t>
            </a:r>
            <a:r>
              <a:rPr lang="cs-CZ" sz="4000" b="1" dirty="0"/>
              <a:t> </a:t>
            </a:r>
            <a:r>
              <a:rPr lang="cs-CZ" sz="4000" b="1" dirty="0" err="1"/>
              <a:t>your</a:t>
            </a:r>
            <a:r>
              <a:rPr lang="cs-CZ" sz="4000" b="1" dirty="0"/>
              <a:t> </a:t>
            </a:r>
            <a:r>
              <a:rPr lang="cs-CZ" sz="4000" b="1" dirty="0" err="1"/>
              <a:t>teaching</a:t>
            </a:r>
            <a:r>
              <a:rPr lang="cs-CZ" sz="4000" b="1" dirty="0"/>
              <a:t> </a:t>
            </a:r>
            <a:r>
              <a:rPr lang="cs-CZ" sz="4000" b="1" dirty="0" err="1"/>
              <a:t>practice</a:t>
            </a:r>
            <a:endParaRPr sz="40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No </a:t>
            </a: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later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than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31.5. 2022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40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sz="4000" b="1" dirty="0" err="1"/>
              <a:t>Reflection</a:t>
            </a:r>
            <a:r>
              <a:rPr lang="cs-CZ" sz="4000" b="1" dirty="0"/>
              <a:t> on </a:t>
            </a:r>
            <a:r>
              <a:rPr lang="cs-CZ" sz="4000" b="1" dirty="0" err="1"/>
              <a:t>your</a:t>
            </a:r>
            <a:r>
              <a:rPr lang="cs-CZ" sz="4000" b="1" dirty="0"/>
              <a:t> </a:t>
            </a:r>
            <a:r>
              <a:rPr lang="cs-CZ" sz="4000" b="1" dirty="0" err="1"/>
              <a:t>practice</a:t>
            </a:r>
            <a:r>
              <a:rPr lang="cs-CZ" sz="4000" b="1" dirty="0"/>
              <a:t> </a:t>
            </a:r>
            <a:r>
              <a:rPr lang="cs-CZ" sz="4000" b="1" dirty="0" err="1"/>
              <a:t>at</a:t>
            </a:r>
            <a:r>
              <a:rPr lang="cs-CZ" sz="4000" b="1" dirty="0"/>
              <a:t> </a:t>
            </a:r>
            <a:r>
              <a:rPr lang="cs-CZ" sz="4000" b="1" dirty="0" err="1"/>
              <a:t>the</a:t>
            </a:r>
            <a:r>
              <a:rPr lang="cs-CZ" sz="4000" b="1" dirty="0"/>
              <a:t> </a:t>
            </a:r>
            <a:r>
              <a:rPr lang="cs-CZ" sz="4000" b="1" dirty="0" err="1"/>
              <a:t>Faculty</a:t>
            </a:r>
            <a:r>
              <a:rPr lang="cs-CZ" sz="4000" b="1" dirty="0"/>
              <a:t> 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Thursday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3600" dirty="0">
                <a:solidFill>
                  <a:srgbClr val="FF0000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21. 4.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10:00–11:50, </a:t>
            </a: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classroom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72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36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sz="4000" b="1" dirty="0" err="1"/>
              <a:t>Practice</a:t>
            </a:r>
            <a:r>
              <a:rPr lang="cs-CZ" sz="4000" b="1" dirty="0"/>
              <a:t> </a:t>
            </a:r>
            <a:r>
              <a:rPr lang="cs-CZ" sz="4000" b="1" dirty="0" err="1"/>
              <a:t>at</a:t>
            </a:r>
            <a:r>
              <a:rPr lang="cs-CZ" sz="4000" b="1" dirty="0"/>
              <a:t> LIPKA (</a:t>
            </a:r>
            <a:r>
              <a:rPr lang="cs-CZ" sz="4000" b="1" dirty="0" err="1"/>
              <a:t>only</a:t>
            </a:r>
            <a:r>
              <a:rPr lang="cs-CZ" sz="4000" b="1" dirty="0"/>
              <a:t> </a:t>
            </a:r>
            <a:r>
              <a:rPr lang="cs-CZ" sz="4000" b="1" dirty="0" err="1"/>
              <a:t>for</a:t>
            </a:r>
            <a:r>
              <a:rPr lang="cs-CZ" sz="4000" b="1" dirty="0"/>
              <a:t> </a:t>
            </a:r>
            <a:r>
              <a:rPr lang="cs-CZ" sz="4000" b="1" dirty="0" err="1"/>
              <a:t>students</a:t>
            </a:r>
            <a:r>
              <a:rPr lang="cs-CZ" sz="4000" b="1" dirty="0"/>
              <a:t> </a:t>
            </a:r>
            <a:r>
              <a:rPr lang="cs-CZ" sz="4000" b="1" dirty="0" err="1"/>
              <a:t>enrolled</a:t>
            </a:r>
            <a:r>
              <a:rPr lang="cs-CZ" sz="4000" b="1" dirty="0"/>
              <a:t> in PdZ004)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Dates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will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be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specified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soon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36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36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"/>
          <p:cNvSpPr txBox="1">
            <a:spLocks noGrp="1"/>
          </p:cNvSpPr>
          <p:nvPr>
            <p:ph type="title"/>
          </p:nvPr>
        </p:nvSpPr>
        <p:spPr>
          <a:xfrm>
            <a:off x="838200" y="169816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Credits requirements </a:t>
            </a:r>
            <a:endParaRPr/>
          </a:p>
        </p:txBody>
      </p:sp>
      <p:sp>
        <p:nvSpPr>
          <p:cNvPr id="134" name="Google Shape;134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lvl="0" indent="-514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cs-CZ"/>
              <a:t>Follow instructions of your mentor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cs-CZ"/>
              <a:t>Send following documents to Petr Svojanovský </a:t>
            </a:r>
            <a:r>
              <a:rPr lang="cs-CZ" sz="2000"/>
              <a:t>(</a:t>
            </a:r>
            <a:r>
              <a:rPr lang="cs-CZ" sz="2000" u="sng">
                <a:solidFill>
                  <a:schemeClr val="hlink"/>
                </a:solidFill>
                <a:hlinkClick r:id="rId3"/>
              </a:rPr>
              <a:t>svojanovsky@ped.muni.cz</a:t>
            </a:r>
            <a:r>
              <a:rPr lang="cs-CZ" sz="2000"/>
              <a:t>) </a:t>
            </a:r>
            <a:r>
              <a:rPr lang="cs-CZ"/>
              <a:t>or Radek Pospíšil </a:t>
            </a:r>
            <a:r>
              <a:rPr lang="cs-CZ" sz="2000"/>
              <a:t>(</a:t>
            </a:r>
            <a:r>
              <a:rPr lang="cs-CZ" sz="2000" u="sng">
                <a:solidFill>
                  <a:schemeClr val="hlink"/>
                </a:solidFill>
                <a:hlinkClick r:id="rId4"/>
              </a:rPr>
              <a:t>pospisil@ped.muni.cz</a:t>
            </a:r>
            <a:r>
              <a:rPr lang="cs-CZ" sz="2000"/>
              <a:t>)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70C0"/>
              </a:buClr>
              <a:buSzPts val="2400"/>
              <a:buChar char="•"/>
            </a:pPr>
            <a:r>
              <a:rPr lang="cs-CZ" b="0" i="0" u="sng" strike="noStrike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Overview of activities performed by the student during the internship</a:t>
            </a:r>
            <a:endParaRPr>
              <a:solidFill>
                <a:srgbClr val="0070C0"/>
              </a:solidFill>
            </a:endParaRP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70C0"/>
              </a:buClr>
              <a:buSzPts val="2400"/>
              <a:buChar char="•"/>
            </a:pPr>
            <a:r>
              <a:rPr lang="cs-CZ" b="0" i="0" u="sng" strike="noStrike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Self/evaluation sheet</a:t>
            </a:r>
            <a:endParaRPr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Choosing your school..</a:t>
            </a:r>
            <a:endParaRPr/>
          </a:p>
        </p:txBody>
      </p:sp>
      <p:sp>
        <p:nvSpPr>
          <p:cNvPr id="140" name="Google Shape;140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u="sng">
                <a:solidFill>
                  <a:schemeClr val="hlink"/>
                </a:solidFill>
                <a:hlinkClick r:id="rId3"/>
              </a:rPr>
              <a:t>https://docs.google.com/spreadsheets/d/1D1_HThaSTCbdECaokzb9fvI9NXGDsgGDGeHtU3Ejiuw/edit?usp=sharing</a:t>
            </a:r>
            <a:r>
              <a:rPr lang="cs-CZ"/>
              <a:t>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</Words>
  <Application>Microsoft Office PowerPoint</Application>
  <PresentationFormat>Širokoúhlá obrazovka</PresentationFormat>
  <Paragraphs>53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Roboto</vt:lpstr>
      <vt:lpstr>Motiv Office</vt:lpstr>
      <vt:lpstr>Prezentace aplikace PowerPoint</vt:lpstr>
      <vt:lpstr>Prezentace aplikace PowerPoint</vt:lpstr>
      <vt:lpstr>Information about Teaching Practice </vt:lpstr>
      <vt:lpstr>Important dates…</vt:lpstr>
      <vt:lpstr>Credits requirements </vt:lpstr>
      <vt:lpstr>Choosing your school..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Admin-01</dc:creator>
  <cp:lastModifiedBy>Petr Svojanovský</cp:lastModifiedBy>
  <cp:revision>2</cp:revision>
  <dcterms:created xsi:type="dcterms:W3CDTF">2019-05-28T09:02:18Z</dcterms:created>
  <dcterms:modified xsi:type="dcterms:W3CDTF">2022-02-28T13:39:22Z</dcterms:modified>
</cp:coreProperties>
</file>