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5" r:id="rId4"/>
    <p:sldId id="266" r:id="rId5"/>
    <p:sldId id="267" r:id="rId6"/>
    <p:sldId id="268" r:id="rId7"/>
    <p:sldId id="269" r:id="rId8"/>
    <p:sldId id="271" r:id="rId9"/>
    <p:sldId id="272" r:id="rId10"/>
    <p:sldId id="270" r:id="rId11"/>
    <p:sldId id="258" r:id="rId12"/>
    <p:sldId id="259" r:id="rId13"/>
    <p:sldId id="261" r:id="rId14"/>
    <p:sldId id="262" r:id="rId15"/>
    <p:sldId id="260" r:id="rId16"/>
    <p:sldId id="263" r:id="rId17"/>
    <p:sldId id="264" r:id="rId18"/>
    <p:sldId id="273" r:id="rId19"/>
    <p:sldId id="274"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C9F064-49F1-44BF-8F3A-2EAFAF40BB0E}" type="datetimeFigureOut">
              <a:rPr lang="cs-CZ" smtClean="0"/>
              <a:t>12.05.2020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003430-9B0E-4B01-B1BC-C2D5566CC003}" type="slidenum">
              <a:rPr lang="cs-CZ" smtClean="0"/>
              <a:t>‹#›</a:t>
            </a:fld>
            <a:endParaRPr lang="cs-CZ"/>
          </a:p>
        </p:txBody>
      </p:sp>
    </p:spTree>
    <p:extLst>
      <p:ext uri="{BB962C8B-B14F-4D97-AF65-F5344CB8AC3E}">
        <p14:creationId xmlns:p14="http://schemas.microsoft.com/office/powerpoint/2010/main" val="346932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9003430-9B0E-4B01-B1BC-C2D5566CC003}" type="slidenum">
              <a:rPr lang="cs-CZ" smtClean="0"/>
              <a:t>11</a:t>
            </a:fld>
            <a:endParaRPr lang="cs-CZ"/>
          </a:p>
        </p:txBody>
      </p:sp>
    </p:spTree>
    <p:extLst>
      <p:ext uri="{BB962C8B-B14F-4D97-AF65-F5344CB8AC3E}">
        <p14:creationId xmlns:p14="http://schemas.microsoft.com/office/powerpoint/2010/main" val="1984530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F5D22A1-62EB-4684-A061-AC27B1D5641C}" type="datetimeFigureOut">
              <a:rPr lang="cs-CZ" smtClean="0"/>
              <a:t>12.05.2020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381265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F5D22A1-62EB-4684-A061-AC27B1D5641C}" type="datetimeFigureOut">
              <a:rPr lang="cs-CZ" smtClean="0"/>
              <a:t>12.05.2020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64533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F5D22A1-62EB-4684-A061-AC27B1D5641C}" type="datetimeFigureOut">
              <a:rPr lang="cs-CZ" smtClean="0"/>
              <a:t>12.05.2020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2868426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F5D22A1-62EB-4684-A061-AC27B1D5641C}" type="datetimeFigureOut">
              <a:rPr lang="cs-CZ" smtClean="0"/>
              <a:t>12.05.2020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1976664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F5D22A1-62EB-4684-A061-AC27B1D5641C}" type="datetimeFigureOut">
              <a:rPr lang="cs-CZ" smtClean="0"/>
              <a:t>12.05.2020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2198908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F5D22A1-62EB-4684-A061-AC27B1D5641C}" type="datetimeFigureOut">
              <a:rPr lang="cs-CZ" smtClean="0"/>
              <a:t>12.05.2020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297299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F5D22A1-62EB-4684-A061-AC27B1D5641C}" type="datetimeFigureOut">
              <a:rPr lang="cs-CZ" smtClean="0"/>
              <a:t>12.05.2020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3232785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F5D22A1-62EB-4684-A061-AC27B1D5641C}" type="datetimeFigureOut">
              <a:rPr lang="cs-CZ" smtClean="0"/>
              <a:t>12.05.2020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171528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F5D22A1-62EB-4684-A061-AC27B1D5641C}" type="datetimeFigureOut">
              <a:rPr lang="cs-CZ" smtClean="0"/>
              <a:t>12.05.2020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312247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F5D22A1-62EB-4684-A061-AC27B1D5641C}" type="datetimeFigureOut">
              <a:rPr lang="cs-CZ" smtClean="0"/>
              <a:t>12.05.2020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225729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F5D22A1-62EB-4684-A061-AC27B1D5641C}" type="datetimeFigureOut">
              <a:rPr lang="cs-CZ" smtClean="0"/>
              <a:t>12.05.2020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7EB351-B6AD-46F2-93F4-B3B97FF48582}" type="slidenum">
              <a:rPr lang="cs-CZ" smtClean="0"/>
              <a:t>‹#›</a:t>
            </a:fld>
            <a:endParaRPr lang="cs-CZ"/>
          </a:p>
        </p:txBody>
      </p:sp>
    </p:spTree>
    <p:extLst>
      <p:ext uri="{BB962C8B-B14F-4D97-AF65-F5344CB8AC3E}">
        <p14:creationId xmlns:p14="http://schemas.microsoft.com/office/powerpoint/2010/main" val="2716523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D22A1-62EB-4684-A061-AC27B1D5641C}" type="datetimeFigureOut">
              <a:rPr lang="cs-CZ" smtClean="0"/>
              <a:t>12.05.2020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EB351-B6AD-46F2-93F4-B3B97FF48582}" type="slidenum">
              <a:rPr lang="cs-CZ" smtClean="0"/>
              <a:t>‹#›</a:t>
            </a:fld>
            <a:endParaRPr lang="cs-CZ"/>
          </a:p>
        </p:txBody>
      </p:sp>
    </p:spTree>
    <p:extLst>
      <p:ext uri="{BB962C8B-B14F-4D97-AF65-F5344CB8AC3E}">
        <p14:creationId xmlns:p14="http://schemas.microsoft.com/office/powerpoint/2010/main" val="3789842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Legislativa 2</a:t>
            </a:r>
          </a:p>
        </p:txBody>
      </p:sp>
      <p:sp>
        <p:nvSpPr>
          <p:cNvPr id="3" name="Podnadpis 2"/>
          <p:cNvSpPr>
            <a:spLocks noGrp="1"/>
          </p:cNvSpPr>
          <p:nvPr>
            <p:ph type="subTitle" idx="1"/>
          </p:nvPr>
        </p:nvSpPr>
        <p:spPr/>
        <p:txBody>
          <a:bodyPr/>
          <a:lstStyle/>
          <a:p>
            <a:r>
              <a:rPr lang="cs-CZ" dirty="0"/>
              <a:t>Přehled některých vybraných zákonných předpisů ve školském prostředí</a:t>
            </a:r>
          </a:p>
          <a:p>
            <a:endParaRPr lang="cs-CZ" dirty="0"/>
          </a:p>
        </p:txBody>
      </p:sp>
    </p:spTree>
    <p:extLst>
      <p:ext uri="{BB962C8B-B14F-4D97-AF65-F5344CB8AC3E}">
        <p14:creationId xmlns:p14="http://schemas.microsoft.com/office/powerpoint/2010/main" val="1008118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Je potřeba sledovat legislativní změny. Poslední se týkaly toho, co lze poskytovat, v jakém rozsahu i finanční náročnosti, například pomůcky.</a:t>
            </a:r>
          </a:p>
        </p:txBody>
      </p:sp>
    </p:spTree>
    <p:extLst>
      <p:ext uri="{BB962C8B-B14F-4D97-AF65-F5344CB8AC3E}">
        <p14:creationId xmlns:p14="http://schemas.microsoft.com/office/powerpoint/2010/main" val="3295224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ústavní, ochranné výchově..</a:t>
            </a:r>
          </a:p>
        </p:txBody>
      </p:sp>
      <p:sp>
        <p:nvSpPr>
          <p:cNvPr id="3" name="Zástupný symbol pro obsah 2"/>
          <p:cNvSpPr>
            <a:spLocks noGrp="1"/>
          </p:cNvSpPr>
          <p:nvPr>
            <p:ph idx="1"/>
          </p:nvPr>
        </p:nvSpPr>
        <p:spPr/>
        <p:txBody>
          <a:bodyPr/>
          <a:lstStyle/>
          <a:p>
            <a:r>
              <a:rPr lang="cs-CZ" dirty="0"/>
              <a:t>Zákon č. 109/2002 Sb., o výkonu ústavní výchovy nebo ochranné výchovy ve školských zařízeních a o preventivně výchovné péči ve školských zařízeních a o změně dalších zákonů, ve znění posledních úprav zákonem č. 303/2013 Sb., s účinností dnem 1.1.2014.</a:t>
            </a:r>
          </a:p>
          <a:p>
            <a:endParaRPr lang="cs-CZ" dirty="0"/>
          </a:p>
          <a:p>
            <a:endParaRPr lang="cs-CZ" dirty="0"/>
          </a:p>
          <a:p>
            <a:endParaRPr lang="cs-CZ" dirty="0"/>
          </a:p>
        </p:txBody>
      </p:sp>
    </p:spTree>
    <p:extLst>
      <p:ext uri="{BB962C8B-B14F-4D97-AF65-F5344CB8AC3E}">
        <p14:creationId xmlns:p14="http://schemas.microsoft.com/office/powerpoint/2010/main" val="11008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mn-lt"/>
              </a:rPr>
              <a:t>1. část  Výkon ústavní nebo ochranné výchovy ve školských zařízeních a preventivně výchovná péče ve školských zařízeních </a:t>
            </a:r>
            <a:br>
              <a:rPr lang="cs-CZ" dirty="0"/>
            </a:br>
            <a:endParaRPr lang="cs-CZ" dirty="0"/>
          </a:p>
        </p:txBody>
      </p:sp>
      <p:sp>
        <p:nvSpPr>
          <p:cNvPr id="3" name="Zástupný symbol pro obsah 2"/>
          <p:cNvSpPr>
            <a:spLocks noGrp="1"/>
          </p:cNvSpPr>
          <p:nvPr>
            <p:ph idx="1"/>
          </p:nvPr>
        </p:nvSpPr>
        <p:spPr/>
        <p:txBody>
          <a:bodyPr>
            <a:normAutofit/>
          </a:bodyPr>
          <a:lstStyle/>
          <a:p>
            <a:r>
              <a:rPr lang="cs-CZ" dirty="0"/>
              <a:t>Úvodní ustanovení (účel a působnost zařízení)</a:t>
            </a:r>
          </a:p>
          <a:p>
            <a:r>
              <a:rPr lang="cs-CZ" dirty="0"/>
              <a:t>Druhy zařízení - diagnostický ústav, dětský domov, dětský domov se školou, výchovný ústav (poskytuje: stravování, ubytování a ošacení, učební potřeby a pomůcky, úhrada nezbytně nutných nákladů na vzdělávání, úhrada nákladů na zdravotní služby, léčiva…, kapesné, osobní dary…úhrada nákladů na dopravu do sídla školy</a:t>
            </a:r>
          </a:p>
          <a:p>
            <a:r>
              <a:rPr lang="cs-CZ" dirty="0"/>
              <a:t>Pojem výchovná skupina, rodinná skupina</a:t>
            </a:r>
          </a:p>
          <a:p>
            <a:r>
              <a:rPr lang="cs-CZ" dirty="0"/>
              <a:t>Diagnostický ústav a výchovný ústav mají výchovné skupiny</a:t>
            </a:r>
          </a:p>
          <a:p>
            <a:r>
              <a:rPr lang="cs-CZ" dirty="0"/>
              <a:t>Dětský domov a dětský domov se školou mají rodinné skupiny</a:t>
            </a:r>
          </a:p>
          <a:p>
            <a:endParaRPr lang="cs-CZ" dirty="0"/>
          </a:p>
        </p:txBody>
      </p:sp>
    </p:spTree>
    <p:extLst>
      <p:ext uri="{BB962C8B-B14F-4D97-AF65-F5344CB8AC3E}">
        <p14:creationId xmlns:p14="http://schemas.microsoft.com/office/powerpoint/2010/main" val="974185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Diagnostický ústav – plní funkce diagnostické, vzdělávací, terapeutické, výchovné a sociální vztahující se k rodinné situaci, organizační, koordinační</a:t>
            </a:r>
          </a:p>
          <a:p>
            <a:r>
              <a:rPr lang="cs-CZ" dirty="0"/>
              <a:t>Dětský domov -  pečuje o děti podle jejich individuálních potřeb. Ve vztahu k dětem plní zejména úkoly výchovné, vzdělávací a sociální. Účelem dětského domova je zajišťovat péči o děti s nařízenou ústavní výchovou, které nemají závažné poruchy chování. Tyto děti se vzdělávají ve školách, které nejsou součástí dětského domova. </a:t>
            </a:r>
            <a:br>
              <a:rPr lang="cs-CZ" dirty="0"/>
            </a:br>
            <a:r>
              <a:rPr lang="cs-CZ" dirty="0"/>
              <a:t>Do dětského domova mohou být umísťovány děti ve věku zpravidla od 3 do nejvýše 18 let. Do dětského domova se rovněž umísťují nezletilé matky spolu s jejich dětmi.</a:t>
            </a:r>
          </a:p>
          <a:p>
            <a:r>
              <a:rPr lang="cs-CZ" dirty="0"/>
              <a:t>Dětský domov se školou - účelem dětského domova se školou je zajišťovat péči o děti s nařízenou ústavní výchovou, mají-li závažné poruchy chování, nebo které pro svou přechodnou nebo trvalou duševní poruchu vyžadují výchovně léčebnou péči, nebo s uloženou ochrannou výchovou, jsou-li nezletilými matkami a splňují předchozí podmínky </a:t>
            </a:r>
            <a:br>
              <a:rPr lang="cs-CZ" dirty="0"/>
            </a:br>
            <a:br>
              <a:rPr lang="cs-CZ" dirty="0"/>
            </a:br>
            <a:endParaRPr lang="cs-CZ" dirty="0"/>
          </a:p>
          <a:p>
            <a:endParaRPr lang="cs-CZ" dirty="0"/>
          </a:p>
        </p:txBody>
      </p:sp>
    </p:spTree>
    <p:extLst>
      <p:ext uri="{BB962C8B-B14F-4D97-AF65-F5344CB8AC3E}">
        <p14:creationId xmlns:p14="http://schemas.microsoft.com/office/powerpoint/2010/main" val="271263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Výchovný ústav - Výchovný ústav pečuje o děti starší 15 let se závažnými poruchami chování, u nichž byla nařízena ústavní výchova nebo uložena ochranná výchova. Ve vztahu k dětem plní zejména úkoly výchovné, vzdělávací a sociální. Výchovné ústavy se zřizují odděleně pro děti s nařízenou ústavní výchovou, s uloženou ochrannou výchovou, které jsou nezletilými matkami a pro jejich děti, nebo které vyžadují výchovně léčebnou péči, popřípadě se ve výchovném ústavu pro tyto děti zřizují oddělené výchovné skupiny. Může být umístěno i dítě starší 12 let, má- </a:t>
            </a:r>
            <a:r>
              <a:rPr lang="cs-CZ" dirty="0" err="1"/>
              <a:t>li</a:t>
            </a:r>
            <a:r>
              <a:rPr lang="cs-CZ" dirty="0"/>
              <a:t> uloženu ochrannou výchovu, a v jeho chování se projevují tak závažné poruchy, že nemůže být umístěno v dětském domově se školou. \výjimečně lze umístit i dítě starší 12 let s nařízenou ústavní výchovou.</a:t>
            </a:r>
            <a:br>
              <a:rPr lang="cs-CZ" dirty="0"/>
            </a:br>
            <a:endParaRPr lang="cs-CZ" dirty="0"/>
          </a:p>
        </p:txBody>
      </p:sp>
    </p:spTree>
    <p:extLst>
      <p:ext uri="{BB962C8B-B14F-4D97-AF65-F5344CB8AC3E}">
        <p14:creationId xmlns:p14="http://schemas.microsoft.com/office/powerpoint/2010/main" val="4157875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Středisko </a:t>
            </a:r>
          </a:p>
        </p:txBody>
      </p:sp>
      <p:sp>
        <p:nvSpPr>
          <p:cNvPr id="3" name="Zástupný symbol pro obsah 2"/>
          <p:cNvSpPr>
            <a:spLocks noGrp="1"/>
          </p:cNvSpPr>
          <p:nvPr>
            <p:ph idx="1"/>
          </p:nvPr>
        </p:nvSpPr>
        <p:spPr/>
        <p:txBody>
          <a:bodyPr>
            <a:normAutofit/>
          </a:bodyPr>
          <a:lstStyle/>
          <a:p>
            <a:r>
              <a:rPr lang="cs-CZ" dirty="0"/>
              <a:t>Komu poskytuje služby – dětem s rizikem poruch chování či s rozvinutými projevy poruch chování a negativními jevy v sociálním vývoji, případně zletilým osobám do ukončení přípravy na budoucí povolání, nejdéle do 26 let, osobám odpovědným za výchovu a pedagogickým pracovníkům, dětem u nichž rozhodl o zařazení do střediska soud</a:t>
            </a:r>
          </a:p>
          <a:p>
            <a:r>
              <a:rPr lang="cs-CZ" dirty="0"/>
              <a:t>Poskytuje služby - poradenské, terapeutické, diagnostické, vzdělávací, speciálně pedagogické a psychologické, výchovné a sociální, informační</a:t>
            </a:r>
          </a:p>
          <a:p>
            <a:r>
              <a:rPr lang="cs-CZ" dirty="0"/>
              <a:t>Forma služeb – ambulantní, celodenní, internátní, terénní</a:t>
            </a:r>
          </a:p>
        </p:txBody>
      </p:sp>
    </p:spTree>
    <p:extLst>
      <p:ext uri="{BB962C8B-B14F-4D97-AF65-F5344CB8AC3E}">
        <p14:creationId xmlns:p14="http://schemas.microsoft.com/office/powerpoint/2010/main" val="2284533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Pracovníci zařízení a střediska jsou povinni splňovat předpoklad psychické způsobilosti</a:t>
            </a:r>
          </a:p>
          <a:p>
            <a:r>
              <a:rPr lang="cs-CZ" dirty="0"/>
              <a:t>Psychická způsobilost se zjišťuje psychologickým vyšetřením. Psychická způsobilost se prokazuje</a:t>
            </a:r>
            <a:br>
              <a:rPr lang="cs-CZ" dirty="0"/>
            </a:br>
            <a:endParaRPr lang="cs-CZ" dirty="0"/>
          </a:p>
          <a:p>
            <a:pPr marL="0" indent="0">
              <a:buNone/>
            </a:pPr>
            <a:r>
              <a:rPr lang="cs-CZ" dirty="0"/>
              <a:t>a) před vznikem pracovního poměru k zařízení nebo středisku,</a:t>
            </a:r>
          </a:p>
          <a:p>
            <a:pPr marL="0" indent="0">
              <a:buNone/>
            </a:pPr>
            <a:r>
              <a:rPr lang="cs-CZ" dirty="0"/>
              <a:t>b) v průběhu pracovního poměru v případě, že vznikne důvodná pochybnost o tom, zda pedagogický pracovník splňuje podmínku psychické způsobilosti, zejména při podezření na fyzické nebo psychické násilí na dětech; v takovém případě ředitel zařízení nebo střediska nařídí pedagogickému pracovníkovi podstoupit psychologické vyšetření a k tomu stanoví přiměřenou lhůtu.</a:t>
            </a:r>
          </a:p>
          <a:p>
            <a:pPr marL="0" indent="0">
              <a:buNone/>
            </a:pPr>
            <a:endParaRPr lang="cs-CZ" dirty="0"/>
          </a:p>
          <a:p>
            <a:r>
              <a:rPr lang="cs-CZ" dirty="0"/>
              <a:t>Psychologický posudek je součástí osobního spisu pedagogického pracovníka</a:t>
            </a:r>
            <a:r>
              <a:rPr lang="cs-CZ" baseline="30000" dirty="0"/>
              <a:t>8b)</a:t>
            </a:r>
            <a:r>
              <a:rPr lang="cs-CZ" dirty="0"/>
              <a:t>.</a:t>
            </a:r>
            <a:br>
              <a:rPr lang="cs-CZ" dirty="0"/>
            </a:br>
            <a:br>
              <a:rPr lang="cs-CZ" dirty="0"/>
            </a:br>
            <a:endParaRPr lang="cs-CZ" dirty="0"/>
          </a:p>
        </p:txBody>
      </p:sp>
    </p:spTree>
    <p:extLst>
      <p:ext uri="{BB962C8B-B14F-4D97-AF65-F5344CB8AC3E}">
        <p14:creationId xmlns:p14="http://schemas.microsoft.com/office/powerpoint/2010/main" val="2762146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Práva a povinnosti dětí umístěných v zařízení, ředitele zařízení a osob odpovědných za výchovu (práva a povinnosti dětí, opatření ve výchově, oddělená místnost, práva a povinnosti ředitele, práva a povinnosti osob odpovědných za výchovu vůči zařízení).</a:t>
            </a:r>
          </a:p>
          <a:p>
            <a:r>
              <a:rPr lang="cs-CZ" dirty="0"/>
              <a:t>Úhrada péče, kapesné, osobní dary a věcná pomoc </a:t>
            </a:r>
          </a:p>
          <a:p>
            <a:r>
              <a:rPr lang="cs-CZ" dirty="0"/>
              <a:t>Společná, přechodná a zrušovací ustanovení (povinná dokumentace, provoz, nepřijímání dětí…, dozor státního zastupitelství, pojištění, zmocňovací ustanovení…).</a:t>
            </a:r>
          </a:p>
        </p:txBody>
      </p:sp>
    </p:spTree>
    <p:extLst>
      <p:ext uri="{BB962C8B-B14F-4D97-AF65-F5344CB8AC3E}">
        <p14:creationId xmlns:p14="http://schemas.microsoft.com/office/powerpoint/2010/main" val="552455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Vyhláška výkonu ústavní a ochranné výchovy</a:t>
            </a:r>
          </a:p>
        </p:txBody>
      </p:sp>
      <p:sp>
        <p:nvSpPr>
          <p:cNvPr id="3" name="Zástupný symbol pro obsah 2"/>
          <p:cNvSpPr>
            <a:spLocks noGrp="1"/>
          </p:cNvSpPr>
          <p:nvPr>
            <p:ph idx="1"/>
          </p:nvPr>
        </p:nvSpPr>
        <p:spPr/>
        <p:txBody>
          <a:bodyPr>
            <a:normAutofit lnSpcReduction="10000"/>
          </a:bodyPr>
          <a:lstStyle/>
          <a:p>
            <a:r>
              <a:rPr lang="cs-CZ" b="1" dirty="0"/>
              <a:t>Vyhláška č. 438/2006 Sb.,  kterou se upravují podrobnosti výkonu ústavní výchovy a ochranné výchovy ve školských zařízeních, </a:t>
            </a:r>
            <a:r>
              <a:rPr lang="cs-CZ" dirty="0"/>
              <a:t>ve znění poslední úpravy vyhláškou č. 198/2015 Sb., s účinností dnem 1.9.2015.</a:t>
            </a:r>
          </a:p>
          <a:p>
            <a:r>
              <a:rPr lang="cs-CZ" dirty="0"/>
              <a:t>1. Předmět úpravy (podrobnosti o činnosti, organizaci, provozu, pořádku, bezpečnosti, počtech žáků, obvody diagnostických ústavů…).</a:t>
            </a:r>
          </a:p>
          <a:p>
            <a:r>
              <a:rPr lang="cs-CZ" dirty="0"/>
              <a:t>2. Obsah a rozsah činnosti, organizace a podmínky provozu zařízení (organizace výchovně vzdělávací činnosti, školy při zařízeních).</a:t>
            </a:r>
          </a:p>
          <a:p>
            <a:r>
              <a:rPr lang="cs-CZ" dirty="0"/>
              <a:t>3. Organizační postup zařízení při přijímání, umísťování, přemísťování a propouštění dětí (postup diagnostického ústavu, dětského domova, domova se školou, výchovného ústavu).</a:t>
            </a:r>
          </a:p>
          <a:p>
            <a:endParaRPr lang="cs-CZ" dirty="0"/>
          </a:p>
          <a:p>
            <a:endParaRPr lang="cs-CZ" dirty="0"/>
          </a:p>
          <a:p>
            <a:endParaRPr lang="cs-CZ" dirty="0"/>
          </a:p>
        </p:txBody>
      </p:sp>
    </p:spTree>
    <p:extLst>
      <p:ext uri="{BB962C8B-B14F-4D97-AF65-F5344CB8AC3E}">
        <p14:creationId xmlns:p14="http://schemas.microsoft.com/office/powerpoint/2010/main" val="2204042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t>
            </a:r>
          </a:p>
        </p:txBody>
      </p:sp>
      <p:sp>
        <p:nvSpPr>
          <p:cNvPr id="3" name="Zástupný symbol pro obsah 2"/>
          <p:cNvSpPr>
            <a:spLocks noGrp="1"/>
          </p:cNvSpPr>
          <p:nvPr>
            <p:ph idx="1"/>
          </p:nvPr>
        </p:nvSpPr>
        <p:spPr/>
        <p:txBody>
          <a:bodyPr>
            <a:normAutofit lnSpcReduction="10000"/>
          </a:bodyPr>
          <a:lstStyle/>
          <a:p>
            <a:r>
              <a:rPr lang="cs-CZ" dirty="0"/>
              <a:t>4. Organizační zabezpečené pobytu dětí v diagnostickém ústavu zadržených na útěku.</a:t>
            </a:r>
          </a:p>
          <a:p>
            <a:r>
              <a:rPr lang="cs-CZ" dirty="0"/>
              <a:t>5. Umísťování dětí se zdravotním postižením, nezletilých  těhotných dívek, nezletilých matek a jejich dětí a dětí vyžadujících výchovně léčebný režim, včetně obsahu a rozsahu činnosti, organizace a podmínek provozu.</a:t>
            </a:r>
          </a:p>
          <a:p>
            <a:r>
              <a:rPr lang="cs-CZ" dirty="0"/>
              <a:t>6. Umísťování a pobyt dětí – cizinců.</a:t>
            </a:r>
          </a:p>
          <a:p>
            <a:r>
              <a:rPr lang="cs-CZ" dirty="0"/>
              <a:t>7. Územní obvody diagnostických ústavů.</a:t>
            </a:r>
          </a:p>
          <a:p>
            <a:r>
              <a:rPr lang="cs-CZ" dirty="0"/>
              <a:t>8. Vzorový vnitřní řád.</a:t>
            </a:r>
          </a:p>
          <a:p>
            <a:r>
              <a:rPr lang="cs-CZ" dirty="0"/>
              <a:t>9. Závěrečná ustanovení.</a:t>
            </a:r>
          </a:p>
        </p:txBody>
      </p:sp>
    </p:spTree>
    <p:extLst>
      <p:ext uri="{BB962C8B-B14F-4D97-AF65-F5344CB8AC3E}">
        <p14:creationId xmlns:p14="http://schemas.microsoft.com/office/powerpoint/2010/main" val="507750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 čím se seznámíme ve druhé části</a:t>
            </a:r>
          </a:p>
        </p:txBody>
      </p:sp>
      <p:sp>
        <p:nvSpPr>
          <p:cNvPr id="3" name="Zástupný symbol pro obsah 2"/>
          <p:cNvSpPr>
            <a:spLocks noGrp="1"/>
          </p:cNvSpPr>
          <p:nvPr>
            <p:ph idx="1"/>
          </p:nvPr>
        </p:nvSpPr>
        <p:spPr/>
        <p:txBody>
          <a:bodyPr/>
          <a:lstStyle/>
          <a:p>
            <a:r>
              <a:rPr lang="cs-CZ" dirty="0"/>
              <a:t>Vyhláška o poradenských službách</a:t>
            </a:r>
          </a:p>
          <a:p>
            <a:r>
              <a:rPr lang="cs-CZ" dirty="0"/>
              <a:t>Vyhláška o vzdělávání žáků se speciálními vzdělávacími potřebami</a:t>
            </a:r>
          </a:p>
          <a:p>
            <a:r>
              <a:rPr lang="cs-CZ" dirty="0"/>
              <a:t>Zákon o ústavní výchově, ochranné výchově ..</a:t>
            </a:r>
          </a:p>
          <a:p>
            <a:r>
              <a:rPr lang="cs-CZ" dirty="0"/>
              <a:t>Vyhláška o ústavní výchově a ochranné výchově</a:t>
            </a:r>
          </a:p>
          <a:p>
            <a:endParaRPr lang="cs-CZ" dirty="0"/>
          </a:p>
          <a:p>
            <a:endParaRPr lang="cs-CZ" dirty="0"/>
          </a:p>
        </p:txBody>
      </p:sp>
    </p:spTree>
    <p:extLst>
      <p:ext uri="{BB962C8B-B14F-4D97-AF65-F5344CB8AC3E}">
        <p14:creationId xmlns:p14="http://schemas.microsoft.com/office/powerpoint/2010/main" val="50408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Vyhláška o poradenských službách</a:t>
            </a:r>
          </a:p>
        </p:txBody>
      </p:sp>
      <p:sp>
        <p:nvSpPr>
          <p:cNvPr id="3" name="Zástupný symbol pro obsah 2"/>
          <p:cNvSpPr>
            <a:spLocks noGrp="1"/>
          </p:cNvSpPr>
          <p:nvPr>
            <p:ph idx="1"/>
          </p:nvPr>
        </p:nvSpPr>
        <p:spPr/>
        <p:txBody>
          <a:bodyPr/>
          <a:lstStyle/>
          <a:p>
            <a:pPr hangingPunct="0"/>
            <a:r>
              <a:rPr lang="cs-CZ" b="1" dirty="0"/>
              <a:t>Vyhláška č. 72/2005 Sb., o poskytování poradenských služeb ve školách a školských poradenských zařízeních,</a:t>
            </a:r>
            <a:r>
              <a:rPr lang="cs-CZ" dirty="0"/>
              <a:t> ve znění vyhlášky č. 197/2016 Sb., s účinností ke dni 1. 9. 2016 </a:t>
            </a:r>
          </a:p>
          <a:p>
            <a:pPr hangingPunct="0"/>
            <a:r>
              <a:rPr lang="cs-CZ" dirty="0"/>
              <a:t>Vyhláška vymezuje</a:t>
            </a:r>
          </a:p>
          <a:p>
            <a:pPr hangingPunct="0"/>
            <a:r>
              <a:rPr lang="cs-CZ" dirty="0"/>
              <a:t>1) Poskytování poradenských služeb (komu jsou poskytována, práva, povinnosti, časový rámec…)</a:t>
            </a:r>
          </a:p>
          <a:p>
            <a:pPr hangingPunct="0"/>
            <a:r>
              <a:rPr lang="cs-CZ" dirty="0"/>
              <a:t>2) Účel poradenských služeb </a:t>
            </a:r>
          </a:p>
          <a:p>
            <a:pPr hangingPunct="0"/>
            <a:r>
              <a:rPr lang="cs-CZ" dirty="0"/>
              <a:t>3) Pravidla poskytování poradenských služeb</a:t>
            </a:r>
          </a:p>
          <a:p>
            <a:pPr hangingPunct="0"/>
            <a:r>
              <a:rPr lang="cs-CZ" dirty="0"/>
              <a:t>4) Psychologickou a speciálně pedagogickou diagnostiku</a:t>
            </a:r>
          </a:p>
          <a:p>
            <a:pPr marL="0" indent="0">
              <a:buNone/>
            </a:pPr>
            <a:endParaRPr lang="cs-CZ" dirty="0"/>
          </a:p>
        </p:txBody>
      </p:sp>
    </p:spTree>
    <p:extLst>
      <p:ext uri="{BB962C8B-B14F-4D97-AF65-F5344CB8AC3E}">
        <p14:creationId xmlns:p14="http://schemas.microsoft.com/office/powerpoint/2010/main" val="3718062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5) Školská poradenská zařízení (pedagogicko-psychologická poradna, speciálně pedagogické centrum)</a:t>
            </a:r>
          </a:p>
          <a:p>
            <a:r>
              <a:rPr lang="cs-CZ" dirty="0"/>
              <a:t>6) Další dokumentaci</a:t>
            </a:r>
          </a:p>
          <a:p>
            <a:r>
              <a:rPr lang="cs-CZ" dirty="0"/>
              <a:t>7) Poradna – poskytování služeb poradnou</a:t>
            </a:r>
          </a:p>
          <a:p>
            <a:r>
              <a:rPr lang="cs-CZ" dirty="0"/>
              <a:t>8) Centrum – poskytování služeb centrem</a:t>
            </a:r>
          </a:p>
          <a:p>
            <a:r>
              <a:rPr lang="cs-CZ" dirty="0"/>
              <a:t>9) Škola – poskytování služeb školou (školní poradenské pracoviště, zpravidla výchovný poradce a metodik prevence, může být i školní psycholog, školní speciální pedagog)</a:t>
            </a:r>
          </a:p>
          <a:p>
            <a:r>
              <a:rPr lang="cs-CZ" dirty="0"/>
              <a:t>10) Poskytování poradenských služeb za úplatu</a:t>
            </a:r>
          </a:p>
        </p:txBody>
      </p:sp>
    </p:spTree>
    <p:extLst>
      <p:ext uri="{BB962C8B-B14F-4D97-AF65-F5344CB8AC3E}">
        <p14:creationId xmlns:p14="http://schemas.microsoft.com/office/powerpoint/2010/main" val="1684051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Přílohy vyhlášky o poradenských službách</a:t>
            </a:r>
          </a:p>
        </p:txBody>
      </p:sp>
      <p:sp>
        <p:nvSpPr>
          <p:cNvPr id="3" name="Zástupný symbol pro obsah 2"/>
          <p:cNvSpPr>
            <a:spLocks noGrp="1"/>
          </p:cNvSpPr>
          <p:nvPr>
            <p:ph idx="1"/>
          </p:nvPr>
        </p:nvSpPr>
        <p:spPr/>
        <p:txBody>
          <a:bodyPr>
            <a:normAutofit lnSpcReduction="10000"/>
          </a:bodyPr>
          <a:lstStyle/>
          <a:p>
            <a:r>
              <a:rPr lang="cs-CZ" dirty="0"/>
              <a:t>Standardní činnosti poradny (Komplexní nebo zaměřená psychologická a speciálně pedagogická diagnostika, psychologická a speciálně pedagogická intervence, Informační a metodická činnost a příprava podkladů pro vzdělávací opatření a dokumentace)</a:t>
            </a:r>
          </a:p>
          <a:p>
            <a:r>
              <a:rPr lang="cs-CZ" dirty="0"/>
              <a:t>Standardní činnosti center (Komplexní nebo zaměřená psychologická a speciálně pedagogická diagnostika, psychologická a speciálně pedagogická intervence, informační a metodická činnost, podpora a evidence a standardní činnosti speciální)</a:t>
            </a:r>
          </a:p>
          <a:p>
            <a:r>
              <a:rPr lang="cs-CZ" dirty="0"/>
              <a:t>Standardní činnosti školy (činnost výchovného poradce, školního metodika prevence, školního psychologa, školního speciálního pedagoga)</a:t>
            </a:r>
          </a:p>
          <a:p>
            <a:endParaRPr lang="cs-CZ" dirty="0"/>
          </a:p>
        </p:txBody>
      </p:sp>
    </p:spTree>
    <p:extLst>
      <p:ext uri="{BB962C8B-B14F-4D97-AF65-F5344CB8AC3E}">
        <p14:creationId xmlns:p14="http://schemas.microsoft.com/office/powerpoint/2010/main" val="361940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Přílohy vyhlášky o poradenských službách</a:t>
            </a:r>
          </a:p>
        </p:txBody>
      </p:sp>
      <p:sp>
        <p:nvSpPr>
          <p:cNvPr id="3" name="Zástupný symbol pro obsah 2"/>
          <p:cNvSpPr>
            <a:spLocks noGrp="1"/>
          </p:cNvSpPr>
          <p:nvPr>
            <p:ph idx="1"/>
          </p:nvPr>
        </p:nvSpPr>
        <p:spPr/>
        <p:txBody>
          <a:bodyPr/>
          <a:lstStyle/>
          <a:p>
            <a:pPr hangingPunct="0"/>
            <a:r>
              <a:rPr lang="cs-CZ" dirty="0"/>
              <a:t> Standardní činnosti pedagogických a dalších pracovníků zajišťujících poradenské služby ve školských poradenských zařízeních (činnost psychologa, speciálního pedagoga, sociálního pracovníka, metodika prevence</a:t>
            </a:r>
          </a:p>
          <a:p>
            <a:pPr hangingPunct="0"/>
            <a:r>
              <a:rPr lang="cs-CZ" dirty="0"/>
              <a:t>Přílohou je také formulář informovaného souhlasu</a:t>
            </a:r>
          </a:p>
          <a:p>
            <a:endParaRPr lang="cs-CZ" dirty="0"/>
          </a:p>
        </p:txBody>
      </p:sp>
    </p:spTree>
    <p:extLst>
      <p:ext uri="{BB962C8B-B14F-4D97-AF65-F5344CB8AC3E}">
        <p14:creationId xmlns:p14="http://schemas.microsoft.com/office/powerpoint/2010/main" val="2662298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Vyhláška o vzdělávání žáků s SVP</a:t>
            </a:r>
          </a:p>
        </p:txBody>
      </p:sp>
      <p:sp>
        <p:nvSpPr>
          <p:cNvPr id="3" name="Zástupný symbol pro obsah 2"/>
          <p:cNvSpPr>
            <a:spLocks noGrp="1"/>
          </p:cNvSpPr>
          <p:nvPr>
            <p:ph idx="1"/>
          </p:nvPr>
        </p:nvSpPr>
        <p:spPr/>
        <p:txBody>
          <a:bodyPr/>
          <a:lstStyle/>
          <a:p>
            <a:r>
              <a:rPr lang="cs-CZ" dirty="0"/>
              <a:t>Vyhláška č. 27/2016 Sb., vzdělávání žáků se speciálními vzdělávacími potřebami a žáků nadaných, ve znění poslední úpravy vyhláškou č. 196/2019 Sb. s účinností ke dni 1.9.</a:t>
            </a:r>
            <a:r>
              <a:rPr lang="cs-CZ" b="1" dirty="0"/>
              <a:t>2020</a:t>
            </a:r>
            <a:endParaRPr lang="cs-CZ" dirty="0"/>
          </a:p>
          <a:p>
            <a:r>
              <a:rPr lang="cs-CZ" dirty="0"/>
              <a:t>Jednotlivé části vyhlášky</a:t>
            </a:r>
          </a:p>
          <a:p>
            <a:r>
              <a:rPr lang="cs-CZ" dirty="0"/>
              <a:t>1) Úvodní ustanovení</a:t>
            </a:r>
          </a:p>
          <a:p>
            <a:r>
              <a:rPr lang="cs-CZ" dirty="0"/>
              <a:t>2) Vzdělávání žáků se speciálními vzdělávacími potřebami (podpůrná opatření, IVP, asistent pedagoga, poskytování podpůrných opatření žáku používajícímu jiný komunikační systém než mluvenou řeč, tlumočník českého znakového jazyka, přepisovatel pro neslyšící, působení dalších osob poskytujících podporu,</a:t>
            </a:r>
          </a:p>
          <a:p>
            <a:endParaRPr lang="cs-CZ" dirty="0"/>
          </a:p>
        </p:txBody>
      </p:sp>
    </p:spTree>
    <p:extLst>
      <p:ext uri="{BB962C8B-B14F-4D97-AF65-F5344CB8AC3E}">
        <p14:creationId xmlns:p14="http://schemas.microsoft.com/office/powerpoint/2010/main" val="120736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t>Postup v souvislosti s poskytováním podpůrných opatření - při poskytování podpůrných opatření prvního stupně, postup před přiznáním podpůrných opatření 2. – 5. stupně, zpráva a doporučení, poskytování podpůrných opatření 2. -5. stupně. Organizace a vzdělávání žáků s přiznanými podpůrnými opatřeními.)</a:t>
            </a:r>
          </a:p>
          <a:p>
            <a:r>
              <a:rPr lang="cs-CZ" dirty="0"/>
              <a:t>3) Zvláštní ustanovení o vzdělávání žáků uvedených v § 16 odst. 9 zákona (pravidla vzdělávání těchto žáků, zařazování žáků, převedení žáka do ZŠ speciální, přezkoumání podmínek, organizace vzdělávání, počty žáků, bezpečnost a ochrana žáků.)</a:t>
            </a:r>
          </a:p>
          <a:p>
            <a:endParaRPr lang="cs-CZ" dirty="0"/>
          </a:p>
        </p:txBody>
      </p:sp>
    </p:spTree>
    <p:extLst>
      <p:ext uri="{BB962C8B-B14F-4D97-AF65-F5344CB8AC3E}">
        <p14:creationId xmlns:p14="http://schemas.microsoft.com/office/powerpoint/2010/main" val="1144847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4. Vzdělávání nadaných žáků (nadaný a mimořádně nadaný žák, IVP pro mimořádně nadaného žáka, přeřazení do vyššího ročníku).</a:t>
            </a:r>
          </a:p>
          <a:p>
            <a:r>
              <a:rPr lang="cs-CZ" dirty="0"/>
              <a:t>5. Přechodná a závěrečná ustanovení</a:t>
            </a:r>
          </a:p>
        </p:txBody>
      </p:sp>
    </p:spTree>
    <p:extLst>
      <p:ext uri="{BB962C8B-B14F-4D97-AF65-F5344CB8AC3E}">
        <p14:creationId xmlns:p14="http://schemas.microsoft.com/office/powerpoint/2010/main" val="218031259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3419</TotalTime>
  <Words>1462</Words>
  <Application>Microsoft Office PowerPoint</Application>
  <PresentationFormat>Širokoúhlá obrazovka</PresentationFormat>
  <Paragraphs>77</Paragraphs>
  <Slides>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Office</vt:lpstr>
      <vt:lpstr>Legislativa 2</vt:lpstr>
      <vt:lpstr>S čím se seznámíme ve druhé části</vt:lpstr>
      <vt:lpstr>Vyhláška o poradenských službách</vt:lpstr>
      <vt:lpstr>Prezentace aplikace PowerPoint</vt:lpstr>
      <vt:lpstr>Přílohy vyhlášky o poradenských službách</vt:lpstr>
      <vt:lpstr>Přílohy vyhlášky o poradenských službách</vt:lpstr>
      <vt:lpstr>Vyhláška o vzdělávání žáků s SVP</vt:lpstr>
      <vt:lpstr>Prezentace aplikace PowerPoint</vt:lpstr>
      <vt:lpstr>Prezentace aplikace PowerPoint</vt:lpstr>
      <vt:lpstr>Prezentace aplikace PowerPoint</vt:lpstr>
      <vt:lpstr>Zákon o ústavní, ochranné výchově..</vt:lpstr>
      <vt:lpstr>1. část  Výkon ústavní nebo ochranné výchovy ve školských zařízeních a preventivně výchovná péče ve školských zařízeních  </vt:lpstr>
      <vt:lpstr>Prezentace aplikace PowerPoint</vt:lpstr>
      <vt:lpstr>Prezentace aplikace PowerPoint</vt:lpstr>
      <vt:lpstr>Středisko </vt:lpstr>
      <vt:lpstr>Prezentace aplikace PowerPoint</vt:lpstr>
      <vt:lpstr>Prezentace aplikace PowerPoint</vt:lpstr>
      <vt:lpstr>Vyhláška výkonu ústavní a ochranné výchovy</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Legislativa 2</dc:title>
  <dc:creator>ucitel</dc:creator>
  <cp:lastModifiedBy>Lenka Gulová</cp:lastModifiedBy>
  <cp:revision>25</cp:revision>
  <dcterms:created xsi:type="dcterms:W3CDTF">2020-04-30T14:16:39Z</dcterms:created>
  <dcterms:modified xsi:type="dcterms:W3CDTF">2020-05-11T22:01:38Z</dcterms:modified>
</cp:coreProperties>
</file>