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7" r:id="rId4"/>
    <p:sldId id="257" r:id="rId5"/>
    <p:sldId id="264" r:id="rId6"/>
    <p:sldId id="265" r:id="rId7"/>
    <p:sldId id="272" r:id="rId8"/>
    <p:sldId id="267" r:id="rId9"/>
    <p:sldId id="268" r:id="rId10"/>
    <p:sldId id="269" r:id="rId11"/>
    <p:sldId id="270" r:id="rId12"/>
    <p:sldId id="258" r:id="rId13"/>
    <p:sldId id="259" r:id="rId14"/>
    <p:sldId id="260" r:id="rId15"/>
    <p:sldId id="271" r:id="rId16"/>
    <p:sldId id="26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90279-9845-44FD-9D53-A55ADB89D203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fUBw6eX3IY&amp;list=PLtf01lOdSEoPEFqc1UiDgdBWxMb9jb94E&amp;ab_channel=Jespeni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/>
              <a:t>SOCIALIZACE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5583" y="0"/>
            <a:ext cx="1009516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/>
              <a:t>Jiná výchova dívek a chlapců</a:t>
            </a:r>
          </a:p>
        </p:txBody>
      </p:sp>
      <p:pic>
        <p:nvPicPr>
          <p:cNvPr id="3" name="Obrázek 2" descr="_vyr_2447ME0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644008" cy="4644008"/>
          </a:xfrm>
          <a:prstGeom prst="rect">
            <a:avLst/>
          </a:prstGeom>
        </p:spPr>
      </p:pic>
      <p:pic>
        <p:nvPicPr>
          <p:cNvPr id="4" name="Obrázek 3" descr="_vyr_1692155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8393" y="1673424"/>
            <a:ext cx="4745607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SEKUNDÁRNÍ SOCIALIZACE</a:t>
            </a:r>
          </a:p>
          <a:p>
            <a:r>
              <a:rPr lang="cs-CZ" dirty="0"/>
              <a:t>následný proces, který uvádí jedince do nových oblastí objektivního světa společnosti</a:t>
            </a:r>
          </a:p>
          <a:p>
            <a:r>
              <a:rPr lang="cs-CZ" b="1" dirty="0"/>
              <a:t>„zobecnělý druhý“</a:t>
            </a:r>
          </a:p>
          <a:p>
            <a:r>
              <a:rPr lang="cs-CZ" b="1" dirty="0"/>
              <a:t>zpřesňuje se pojetí světa</a:t>
            </a:r>
          </a:p>
          <a:p>
            <a:r>
              <a:rPr lang="cs-CZ" dirty="0"/>
              <a:t>internalizace </a:t>
            </a:r>
            <a:r>
              <a:rPr lang="cs-CZ" b="1" dirty="0"/>
              <a:t>specializovaného vědění</a:t>
            </a:r>
            <a:endParaRPr lang="cs-CZ" dirty="0"/>
          </a:p>
          <a:p>
            <a:r>
              <a:rPr lang="cs-CZ" dirty="0"/>
              <a:t>rodina, škola, vrstevníci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TERCIÁLNÍ SOCIALIZACE</a:t>
            </a:r>
          </a:p>
          <a:p>
            <a:r>
              <a:rPr lang="cs-CZ" dirty="0"/>
              <a:t>adaptace člověka na nové životní okolnosti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Činitelé procesu 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26" name="AutoShape 2" descr="data:image/jpeg;base64,/9j/4AAQSkZJRgABAQAAAQABAAD/2wCEAAkGBxMHBhQRBwgWFRUXFx4ZGBgYGSAfGhwaHB0dFyEYGB0ZHyskIBsxHRgXLTEtJTUrLy4uGyE1ODUuOiotLjcBCgoKDg0OGg8QGjYdHx0tNys1LS0tNS01NTcrLS8tLS0tLTUrLS0tMC0tLisrNy0tNy0tLS8uLS0wLS8vLS03N//AABEIAMIBAwMBIgACEQEDEQH/xAAaAAEAAgMBAAAAAAAAAAAAAAAAAwQBAgUG/8QAOxAAAgIBAgMFBAgGAQUBAAAAAQIAAxEEEgUhMRMiQVFhFDKRklNicYGhsdHSBhUjNEJyMyVSk6LBJP/EABcBAQEBAQAAAAAAAAAAAAAAAAABAgX/xAAeEQEBAQEAAQUBAAAAAAAAAAAAARECEiEiMUFRE//aAAwDAQACEQMRAD8A5sRE6jBERAREQEREBERAREQEREBERAREQEREBERAREQEREBERAREQEREBERAREQEREBERAREQE6ycFH9IXcSqR7VVlVhZ0f3clUIGZygNxwD18+n3z0XF+OLTxdvYNJQ3Z4Su0qWbFYChhltnhkHHlMdW/EHCv0r0WutlRyhIblyBU7Tz8szS2pqcdtWVyMjIIyPMZ8J6XTcUCa7TVvrBsWss2W7hvcPaDb4HFjJ16EH1kmg1Xs4rTi2tR7e1axS1gdUIqZV3uCQN1hQ4zy2gnEnnfxXlrKmqYC2sgnmAQRyPiMw9LV2bXqYN5EEHn05T0/DdS1GqVeI8RW2wV2NWDYO5a21QO2yQGKhiOeAceJm3tmNZUKra+0qrc4e/du7QhTV22QAwUsQQeRJGcx51MeVsQ1uRYhBHUEYP3gzPZN2W7sztzjdjlnyz0zOl/EdgbVoK9SXC1gYLhyhJLGrtF98Anr648J1LrhXwcq2tUBagiNXYpFqsQTW9BJKuNzd7AwVz5S+XpB5k1MKtxrO3ON2DjPlnpmYNZFQYodp5A45E+QPSeq12qFd2pa7Wq2nes101pYGypKhMVg9zaoydwHeHmY1jm3ibC3itY09lqItYdSvYBgQ2M4rCqo64JJI85PNcebt0jJcy1ZfaASVU4GRnnkZGDkc/KS6fhxu0yWNcqq1hrGcnG1Q5bCg90AjpPU8N1q26uu19YAll7W2E3rWEYucKaxh2O1V5kkc/AZlFdanswK2oGGnucAMBi3U2bNvXkRWQT5Ac5PO/A82aHCbmpYDrnBx8ZiypqwDZWQCMjIIyPMZ6ietLdgKtOeMIaiym23t63yRzCIpY7agQBkjBPMjAxJV1tZFQ4jauW1W9la8XbdqNtLEd0KXYZxywOfkH9L+GPGWVmoDtEIyMjIxkeYz4TNlTVHFtZU4zzGOXnz8J6XQalqOIU/zjiSWHc9m1nVlSzYQhawZC5bHIchgEypx/VbtDXU5Bfezn+t2zLkBdpfpzxnAJ6c+s1OruI4URE2EREBERAREQEREBERAREQEREBERAREQEREBERAREQEREBERAREQEREBERAREQEREBERAREQEREBERAREQEREBERAREQEREBERAREQEREBERAREQEREBERAREQEREBERAREQEREBERAREQEREBERAREv8MRdRTdU1YLFN9ZxzDV98qD6pv5eJCyW4KSIXcBFJJOAB1JPLA9ZhlKMQwwRyI9fKehqqT+ZLohWqttWvtQO+uozu3bhz2h22EeSg9QJCtlR019uj0q4qFaV71B7rFgbrARhnJA65A3geAmfIcOJ3tPWms0dtmt06U/0VIdU5E9sqb1RfdJ5qduByPmZP7JVRw9LKFW0pp3cZTAZu37Pc6n3gqk9eXdHhyjzHmonotD2es0tb62itS9jUblRVGGQEWbVAAZHK8wBybBkem4aO10+n1VYViWuvJwCtY/wLHoNqMefLvrHmODE638QaYJal1VaKtq5K1spRXXuuqlCRj3W9N4nJmpdmhERKEREBERAREQEREBERAREQEREBERAREQEREBERATei5tPcHpcqynII6gjxE0iBKmoavUixLCHDbg3juznP25mdJqn0du7S2lTjHLxB8D5j0MhiMFm/X26hmN2oZt4AbJ6gEED7AQMD0mtWtspZDVewKZCEHG0EkkD0JJz9pmrD/8ynH+Tfkv6mRSZBPq9ZZrWB1VxbAwM9APIAch90zZrrLbne3UMWcbXJPNhy5H07q/CV4jIJO2bsNm87d27HhuIAz9uAPgJHEShERAREQEREBERAREQERECzw3SHX69KlfG5sZ8h1Jx44GZfXRV6rTb9Lo9QqhlAsbvIwLBSGKoAjcwepHh5GczTXtpdStlDYZSGB9Rzl3+arWreycOrrL43EFzkBls2qGYhRuVfh4TPW76DocQ4Kmm1nZjQWqvbCsWG9GyN+3OxawQSPXl6yLV8CFV9w09hZQoNLeZNyUlX5e8CzA48QD0Mq38US3VG1OGoths7TcGc97dvPItjBP5zUcYsGlvrAG25tx81beHyh8M7Vz/qPKZk6FluH0Wa59Np+07Rd4FhYbWasEkbNuVU7WwdxI5ZmlqaZOHV2jR3d93XHbLy2Cs5/4eee09MYmlnGSzO6aNFtcENYN2e8MMyrnarEE5IHicYzKVmpL6JKiowjOwPj3wgOf/GPiZZKrrfyequ9O01BZLrEWjaQGKMw3O/I42g7cf9+fBTHFeELpdHY50l1JVwq9qwIsBJB2jYpBAGfEYnOTiDK1BCD+h7vr/UNve+9vDwlZ7N95faMkk9OXM58Yku/KNIku0W+5yPken3E/kfj4SMjacMMGbGIiICIiAiIgSt/aL/s35JIpK39ov+zfkkikgREShERAREQEREBERAREQEREBERAREQEREBERAREQEkWzIxaMjw8x9h8vQ/hI5ulRcZUcvM8h8TA2NPdyrAr0ySBzPgcnryPwPWa9n9dPnX9Zs6oaCptOdwOQvLkGGOZB/y9Okh9nT6ZvkH75i2r6JOz+unzr+sdn9dPnX9ZH7On0zfIP3x7On0zfIP3xvRkSdn9dPnX9Y7P66fOv6yP2dPpm+Qfvj2dPpm+QfvjejItGwnRiv8ApcmLbty7uYA25z7vKQ9n9dPnX9ZH7On0zfIP3x7On0zfIP3xvX4ZEnZ/XT51/WOz+unzr+sj9nT6ZvkH749nT6ZvkH743oyJOz+unzr+sWMleA7HJGSVIYDmRjAPkB4+Mj9nT6ZvkH75izREYNWSCM5ICgcyMEk48PPxkvXSyRINre5ePsOQf0/GbChiO4ufVeY+K5kA0mP+S5R6DJP4DH4zdaUU9WPwX93/AMiXoyE7VvCUp4alr16ht1W/clYNYPMYZs+nP7ZzDqSUIwPLvZY/dvJwfUYm+t1h1VdYxtCVivr1wWOf/b8Jq7WXT4rwVdBSxFOpO1Qd/ZDsskA+/npk4mNf/D/smuZRqNydlY4cD/KtC7Iw8DkD7mB8ZX4lxGrXszNpLFdlA/5hsBChQdvZZxy6Z++TH+ICb9QTpwVuVhtLe4zIa96nHXazA9Mg+gmffisLwmsatdPdqnF7bR7o7NXcAqjHdn/IAkDAJ6HGZqmi0/8AKzbbbcGV1rZQqe+VZuXe93uH1heLp7St9ujLXqFw2/uFlACuybc7hhejAEj7RKQ1n/TmpK53WLZuz/2q64xjx35z6S50i3fwpaaGu7c9hsDVtjmznIFWPBgytu8gufES1xDgSUG9aLLc0gks6AVtghcKwbqd3LlzxORZqu04YtOz3Xd85671RcY9Nn4ybi3FH4lq3ex2Cs24IWJVfQeH4RnQoxETYyBk8hOxbwA18Urp9pBD5G8DkGQsrpjPMhlI9QQfGc/hupGj16WWV7th3AfWAyufTdtJ9BOpof4hNbI2sqDNXZ2iFFRPeUqwO1QDnuHPXuzHXl9CjZoF0qp/MdQyMw3FFTcyKRlS+WXDHl3eoHM45CWtVwZKdVZXTrmZq62sbNQUYVQ4APaHrn7vWU9XrvbdCo1QLWpyFhOSyHntfPMkHofIkeAli3iwfiN1oqOLKjWBnplAmT8I9w0t4V2etsQ6juJX2u/HvIVDIQM9WLoOvIt6SdODVjVvVfr2VkQ2cqgwKioXHmbBzxkY9Bz58q93E+04OKez73JWfPWtSzqmP9nP3KnlN7OKh+JWWio4ek14z0Jp7HPx5x7lY0fChrRadNqDheSbkwbG2s+wAMcHaj+J6DznPSosuSQB5np93ifuzOjpeNPodNUuhRQUY2MWRWy5IwRuUlQFVRyweso6x1t1btpq9qFiVU/4gnO37pZu+qMblT3F3HzPT7h+vwmjubD32z5enoPITWJoIiICIiAiIgTGkDRizthkuV2c84AB3Z6Y5485DJW/tF/2b8kkUkCIiUIiICIiAiIgIiICIiAiIgIiICIiAiIgIiICIiAiIgIiICIiAiIgSt/aL/s35JIpK39qv+zfkkikgREShERAREQEREBERAREQEREBERAREQEREBERAREQEREBERAsaDSNrtYtVJALHAJ6dM88A+UuV8De519m1VTqzFdysdqkKXw2VBHdVscj0kPA9Uui4tXZf7qkk8s+BHT75a4Zxpq9dWdVtWtCzbUrVRuKMgJVFG48wOeeWZjry+hXbhLsqnSWpcGcVjsyeTtkgEOFIzg8+nIzFvCmWotRqK7dpAYVsSVLHaM5AyMkDK5GSOfOX9JxwLVU16gNVZkqiqi2IwKlsIAosAJAOOYPpzr02UcPosFOpa02KEwFKYTersSTnv4QAYyBknPhJvStL+FNSpVtZSdj7Xwx/ps3d7/AHeYyuMruHKSfyBu3rRddSxsAKgM/NTk7udfTun9JNxTXV6jROH1fbuSOzZqgtiAHJ7Szq3d5Yywzz5YmNNxOurimlsLHFVIRuWe8A/h4jvCN6waXcFF+oQcI1K2IzrXuLcw7ZI3DaCBgHmAfdPTpK9fCe21CJptfS7O20BS3LkTk5QcuXrOhw3jS5oOtIQ1Xq5FaBVdfFitYA3rzwfEN8c0cRSriFNmo4ktgR8kLQEIGCM91Rnw5esm9QUauDl7q9mpSxHtSstW2dpc4GQwBGRnBxjkZzrl2XMAOhI658fPAz+E7PDtXTwootWpNmbqXdthUKlTbuWTksc/h6zjXtvuYr0JJ+Jm5uo0iImgiIgIiICIiAiIgIiICIiAiIgIiICIiAiIgIiICIiAiIgIiICIiAiIgIiICIiAiIgIiICIiAiIgIiICIiAiIgIiICIiAiIgIiICIiAiIgIiICIiAiIgIiICIiAiIgIiIC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data:image/jpeg;base64,/9j/4AAQSkZJRgABAQAAAQABAAD/2wCEAAkGBxMHBhQRBwgWFRUXFx4ZGBgYGSAfGhwaHB0dFyEYGB0ZHyskIBsxHRgXLTEtJTUrLy4uGyE1ODUuOiotLjcBCgoKDg0OGg8QGjYdHx0tNys1LS0tNS01NTcrLS8tLS0tLTUrLS0tMC0tLisrNy0tNy0tLS8uLS0wLS8vLS03N//AABEIAMIBAwMBIgACEQEDEQH/xAAaAAEAAgMBAAAAAAAAAAAAAAAAAwQBAgUG/8QAOxAAAgIBAgMFBAgGAQUBAAAAAQIAAxEEEgUhMRMiQVFhFDKRklNicYGhsdHSBhUjNEJyMyVSk6LBJP/EABcBAQEBAQAAAAAAAAAAAAAAAAABAgX/xAAeEQEBAQEAAQUBAAAAAAAAAAAAARECEiEiMUFRE//aAAwDAQACEQMRAD8A5sRE6jBERAREQEREBERAREQEREBERAREQEREBERAREQEREBERAREQEREBERAREQEREBERAREQE6ycFH9IXcSqR7VVlVhZ0f3clUIGZygNxwD18+n3z0XF+OLTxdvYNJQ3Z4Su0qWbFYChhltnhkHHlMdW/EHCv0r0WutlRyhIblyBU7Tz8szS2pqcdtWVyMjIIyPMZ8J6XTcUCa7TVvrBsWss2W7hvcPaDb4HFjJ16EH1kmg1Xs4rTi2tR7e1axS1gdUIqZV3uCQN1hQ4zy2gnEnnfxXlrKmqYC2sgnmAQRyPiMw9LV2bXqYN5EEHn05T0/DdS1GqVeI8RW2wV2NWDYO5a21QO2yQGKhiOeAceJm3tmNZUKra+0qrc4e/du7QhTV22QAwUsQQeRJGcx51MeVsQ1uRYhBHUEYP3gzPZN2W7sztzjdjlnyz0zOl/EdgbVoK9SXC1gYLhyhJLGrtF98Anr648J1LrhXwcq2tUBagiNXYpFqsQTW9BJKuNzd7AwVz5S+XpB5k1MKtxrO3ON2DjPlnpmYNZFQYodp5A45E+QPSeq12qFd2pa7Wq2nes101pYGypKhMVg9zaoydwHeHmY1jm3ibC3itY09lqItYdSvYBgQ2M4rCqo64JJI85PNcebt0jJcy1ZfaASVU4GRnnkZGDkc/KS6fhxu0yWNcqq1hrGcnG1Q5bCg90AjpPU8N1q26uu19YAll7W2E3rWEYucKaxh2O1V5kkc/AZlFdanswK2oGGnucAMBi3U2bNvXkRWQT5Ac5PO/A82aHCbmpYDrnBx8ZiypqwDZWQCMjIIyPMZ6ietLdgKtOeMIaiym23t63yRzCIpY7agQBkjBPMjAxJV1tZFQ4jauW1W9la8XbdqNtLEd0KXYZxywOfkH9L+GPGWVmoDtEIyMjIxkeYz4TNlTVHFtZU4zzGOXnz8J6XQalqOIU/zjiSWHc9m1nVlSzYQhawZC5bHIchgEypx/VbtDXU5Bfezn+t2zLkBdpfpzxnAJ6c+s1OruI4URE2EREBERAREQEREBERAREQEREBERAREQEREBERAREQEREBERAREQEREBERAREQEREBERAREQEREBERAREQEREBERAREQEREBERAREQEREBERAREQEREBERAREQEREBERAREQEREBERAREQEREBERAREv8MRdRTdU1YLFN9ZxzDV98qD6pv5eJCyW4KSIXcBFJJOAB1JPLA9ZhlKMQwwRyI9fKehqqT+ZLohWqttWvtQO+uozu3bhz2h22EeSg9QJCtlR019uj0q4qFaV71B7rFgbrARhnJA65A3geAmfIcOJ3tPWms0dtmt06U/0VIdU5E9sqb1RfdJ5qduByPmZP7JVRw9LKFW0pp3cZTAZu37Pc6n3gqk9eXdHhyjzHmonotD2es0tb62itS9jUblRVGGQEWbVAAZHK8wBybBkem4aO10+n1VYViWuvJwCtY/wLHoNqMefLvrHmODE638QaYJal1VaKtq5K1spRXXuuqlCRj3W9N4nJmpdmhERKEREBERAREQEREBERAREQEREBERAREQEREBERATei5tPcHpcqynII6gjxE0iBKmoavUixLCHDbg3juznP25mdJqn0du7S2lTjHLxB8D5j0MhiMFm/X26hmN2oZt4AbJ6gEED7AQMD0mtWtspZDVewKZCEHG0EkkD0JJz9pmrD/8ynH+Tfkv6mRSZBPq9ZZrWB1VxbAwM9APIAch90zZrrLbne3UMWcbXJPNhy5H07q/CV4jIJO2bsNm87d27HhuIAz9uAPgJHEShERAREQEREBERAREQERECzw3SHX69KlfG5sZ8h1Jx44GZfXRV6rTb9Lo9QqhlAsbvIwLBSGKoAjcwepHh5GczTXtpdStlDYZSGB9Rzl3+arWreycOrrL43EFzkBls2qGYhRuVfh4TPW76DocQ4Kmm1nZjQWqvbCsWG9GyN+3OxawQSPXl6yLV8CFV9w09hZQoNLeZNyUlX5e8CzA48QD0Mq38US3VG1OGoths7TcGc97dvPItjBP5zUcYsGlvrAG25tx81beHyh8M7Vz/qPKZk6FluH0Wa59Np+07Rd4FhYbWasEkbNuVU7WwdxI5ZmlqaZOHV2jR3d93XHbLy2Cs5/4eee09MYmlnGSzO6aNFtcENYN2e8MMyrnarEE5IHicYzKVmpL6JKiowjOwPj3wgOf/GPiZZKrrfyequ9O01BZLrEWjaQGKMw3O/I42g7cf9+fBTHFeELpdHY50l1JVwq9qwIsBJB2jYpBAGfEYnOTiDK1BCD+h7vr/UNve+9vDwlZ7N95faMkk9OXM58Yku/KNIku0W+5yPken3E/kfj4SMjacMMGbGIiICIiAiIgSt/aL/s35JIpK39ov+zfkkikgREShERAREQEREBERAREQEREBERAREQEREBERAREQEkWzIxaMjw8x9h8vQ/hI5ulRcZUcvM8h8TA2NPdyrAr0ySBzPgcnryPwPWa9n9dPnX9Zs6oaCptOdwOQvLkGGOZB/y9Okh9nT6ZvkH75i2r6JOz+unzr+sdn9dPnX9ZH7On0zfIP3x7On0zfIP3xvRkSdn9dPnX9Y7P66fOv6yP2dPpm+Qfvj2dPpm+QfvjejItGwnRiv8ApcmLbty7uYA25z7vKQ9n9dPnX9ZH7On0zfIP3x7On0zfIP3xvX4ZEnZ/XT51/WOz+unzr+sj9nT6ZvkH749nT6ZvkH743oyJOz+unzr+sWMleA7HJGSVIYDmRjAPkB4+Mj9nT6ZvkH75izREYNWSCM5ICgcyMEk48PPxkvXSyRINre5ePsOQf0/GbChiO4ufVeY+K5kA0mP+S5R6DJP4DH4zdaUU9WPwX93/AMiXoyE7VvCUp4alr16ht1W/clYNYPMYZs+nP7ZzDqSUIwPLvZY/dvJwfUYm+t1h1VdYxtCVivr1wWOf/b8Jq7WXT4rwVdBSxFOpO1Qd/ZDsskA+/npk4mNf/D/smuZRqNydlY4cD/KtC7Iw8DkD7mB8ZX4lxGrXszNpLFdlA/5hsBChQdvZZxy6Z++TH+ICb9QTpwVuVhtLe4zIa96nHXazA9Mg+gmffisLwmsatdPdqnF7bR7o7NXcAqjHdn/IAkDAJ6HGZqmi0/8AKzbbbcGV1rZQqe+VZuXe93uH1heLp7St9ujLXqFw2/uFlACuybc7hhejAEj7RKQ1n/TmpK53WLZuz/2q64xjx35z6S50i3fwpaaGu7c9hsDVtjmznIFWPBgytu8gufES1xDgSUG9aLLc0gks6AVtghcKwbqd3LlzxORZqu04YtOz3Xd85671RcY9Nn4ybi3FH4lq3ex2Cs24IWJVfQeH4RnQoxETYyBk8hOxbwA18Urp9pBD5G8DkGQsrpjPMhlI9QQfGc/hupGj16WWV7th3AfWAyufTdtJ9BOpof4hNbI2sqDNXZ2iFFRPeUqwO1QDnuHPXuzHXl9CjZoF0qp/MdQyMw3FFTcyKRlS+WXDHl3eoHM45CWtVwZKdVZXTrmZq62sbNQUYVQ4APaHrn7vWU9XrvbdCo1QLWpyFhOSyHntfPMkHofIkeAli3iwfiN1oqOLKjWBnplAmT8I9w0t4V2etsQ6juJX2u/HvIVDIQM9WLoOvIt6SdODVjVvVfr2VkQ2cqgwKioXHmbBzxkY9Bz58q93E+04OKez73JWfPWtSzqmP9nP3KnlN7OKh+JWWio4ek14z0Jp7HPx5x7lY0fChrRadNqDheSbkwbG2s+wAMcHaj+J6DznPSosuSQB5np93ifuzOjpeNPodNUuhRQUY2MWRWy5IwRuUlQFVRyweso6x1t1btpq9qFiVU/4gnO37pZu+qMblT3F3HzPT7h+vwmjubD32z5enoPITWJoIiICIiAiIgTGkDRizthkuV2c84AB3Z6Y5485DJW/tF/2b8kkUkCIiUIiICIiAiIgIiICIiAiIgIiICIiAiIgIiICIiAiIgIiICIiAiIgSt/aL/s35JIpK39qv+zfkkikgREShERAREQEREBERAREQEREBERAREQEREBERAREQEREBERAsaDSNrtYtVJALHAJ6dM88A+UuV8De519m1VTqzFdysdqkKXw2VBHdVscj0kPA9Uui4tXZf7qkk8s+BHT75a4Zxpq9dWdVtWtCzbUrVRuKMgJVFG48wOeeWZjry+hXbhLsqnSWpcGcVjsyeTtkgEOFIzg8+nIzFvCmWotRqK7dpAYVsSVLHaM5AyMkDK5GSOfOX9JxwLVU16gNVZkqiqi2IwKlsIAosAJAOOYPpzr02UcPosFOpa02KEwFKYTersSTnv4QAYyBknPhJvStL+FNSpVtZSdj7Xwx/ps3d7/AHeYyuMruHKSfyBu3rRddSxsAKgM/NTk7udfTun9JNxTXV6jROH1fbuSOzZqgtiAHJ7Szq3d5Yywzz5YmNNxOurimlsLHFVIRuWe8A/h4jvCN6waXcFF+oQcI1K2IzrXuLcw7ZI3DaCBgHmAfdPTpK9fCe21CJptfS7O20BS3LkTk5QcuXrOhw3jS5oOtIQ1Xq5FaBVdfFitYA3rzwfEN8c0cRSriFNmo4ktgR8kLQEIGCM91Rnw5esm9QUauDl7q9mpSxHtSstW2dpc4GQwBGRnBxjkZzrl2XMAOhI658fPAz+E7PDtXTwootWpNmbqXdthUKlTbuWTksc/h6zjXtvuYr0JJ+Jm5uo0iImgiIgIiICIiAiIgIiICIiAiIgIiICIiAiIgIiICIiAiIgIiICIiAiIgIiICIiAiIgIiICIiAiIgIiICIiAiIgIiICIiAiIgIiICIiAiIgIiICIiAiIgIiICIiAiIgIiIC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images.slideplayer.cz/11/3306089/slides/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A. I. Bláha: 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„sociální dědičnost“</a:t>
            </a:r>
          </a:p>
          <a:p>
            <a:endParaRPr lang="cs-CZ" sz="3800" dirty="0"/>
          </a:p>
          <a:p>
            <a:r>
              <a:rPr lang="cs-CZ" b="1" i="1" dirty="0"/>
              <a:t>nesocializované děti </a:t>
            </a:r>
            <a:r>
              <a:rPr lang="cs-CZ" dirty="0"/>
              <a:t>(„vlčí děti“) – příklady extrémní izolace</a:t>
            </a:r>
          </a:p>
          <a:p>
            <a:endParaRPr lang="cs-CZ" dirty="0"/>
          </a:p>
          <a:p>
            <a:r>
              <a:rPr lang="cs-CZ" dirty="0" err="1"/>
              <a:t>Amala</a:t>
            </a:r>
            <a:r>
              <a:rPr lang="cs-CZ" dirty="0"/>
              <a:t> a </a:t>
            </a:r>
            <a:r>
              <a:rPr lang="cs-CZ" dirty="0" err="1"/>
              <a:t>Kemala</a:t>
            </a:r>
            <a:endParaRPr lang="cs-CZ" dirty="0"/>
          </a:p>
          <a:p>
            <a:pPr>
              <a:buNone/>
            </a:pPr>
            <a:r>
              <a:rPr lang="cs-CZ" dirty="0"/>
              <a:t>(jeden z nejznámějších</a:t>
            </a:r>
          </a:p>
          <a:p>
            <a:pPr>
              <a:buNone/>
            </a:pPr>
            <a:r>
              <a:rPr lang="cs-CZ" dirty="0"/>
              <a:t> případů „</a:t>
            </a:r>
            <a:r>
              <a:rPr lang="cs-CZ"/>
              <a:t>vlčích dětí)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4200" dirty="0"/>
          </a:p>
          <a:p>
            <a:pPr marL="514350" indent="-514350">
              <a:buFont typeface="+mj-lt"/>
              <a:buAutoNum type="arabicParenR" startAt="2"/>
            </a:pPr>
            <a:endParaRPr lang="cs-CZ" dirty="0"/>
          </a:p>
        </p:txBody>
      </p:sp>
      <p:sp>
        <p:nvSpPr>
          <p:cNvPr id="15362" name="AutoShape 2" descr="Amala a Kamala - prvnÃ­ &quot;vlÄÃ­ dÄt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4" name="Picture 4" descr="DÃ­vky se nikdy neusmÃ¡ly a jedinou emoci, kterou projevovaly byl strach z lidÃ­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04864"/>
            <a:ext cx="4063947" cy="4300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/>
              <a:t>PORUCHY 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708660" lvl="1" indent="-342900">
              <a:buFont typeface="+mj-lt"/>
              <a:buAutoNum type="arabicPeriod"/>
            </a:pPr>
            <a:r>
              <a:rPr lang="cs-CZ" b="1" dirty="0" err="1"/>
              <a:t>disociální</a:t>
            </a:r>
            <a:r>
              <a:rPr lang="cs-CZ" b="1" dirty="0"/>
              <a:t> chování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b="1" dirty="0"/>
              <a:t>asociální </a:t>
            </a:r>
            <a:r>
              <a:rPr lang="cs-CZ" b="1"/>
              <a:t>chování 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b="1"/>
              <a:t>antisociální </a:t>
            </a:r>
            <a:r>
              <a:rPr lang="cs-CZ" b="1" dirty="0"/>
              <a:t>chování </a:t>
            </a:r>
            <a:r>
              <a:rPr lang="cs-CZ" dirty="0"/>
              <a:t>(kriminální 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/>
              <a:t>RESOCIALIZACE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-254000">
              <a:buNone/>
            </a:pPr>
            <a:r>
              <a:rPr lang="cs-CZ" b="1" dirty="0"/>
              <a:t>= proces nápravy, změna vadné socializace, </a:t>
            </a:r>
            <a:r>
              <a:rPr lang="cs-CZ" b="1" dirty="0" err="1"/>
              <a:t>znovuzapojení</a:t>
            </a:r>
            <a:r>
              <a:rPr lang="cs-CZ" b="1" dirty="0"/>
              <a:t> člověka do společnosti</a:t>
            </a:r>
          </a:p>
          <a:p>
            <a:r>
              <a:rPr lang="cs-CZ" dirty="0"/>
              <a:t>rozpad dosud přijímaných hodnot a vzorců chování, po němž následuje přijetí odlišných nových hodnot a vzorců chování</a:t>
            </a:r>
          </a:p>
          <a:p>
            <a:endParaRPr lang="cs-CZ" dirty="0"/>
          </a:p>
          <a:p>
            <a:r>
              <a:rPr lang="cs-CZ" dirty="0"/>
              <a:t>součástí je </a:t>
            </a:r>
            <a:r>
              <a:rPr lang="cs-CZ" b="1" dirty="0"/>
              <a:t>REEDUKACE</a:t>
            </a:r>
            <a:r>
              <a:rPr lang="cs-CZ" dirty="0"/>
              <a:t> (převýchova)</a:t>
            </a:r>
          </a:p>
          <a:p>
            <a:pPr>
              <a:buNone/>
            </a:pPr>
            <a:r>
              <a:rPr lang="cs-CZ" dirty="0"/>
              <a:t>= snaha pomocí pedagogických metod měnit a rozvíjet osobnost člověka společensky žádoucím směrem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/>
              <a:t>INSTITUT SOCIÁLNÍ KONTROLY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361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/>
              <a:t>INSTITUT SOCIÁLNÍ KONTROLY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= mechanismy zajišťující řád a stabilitu ve společnosti</a:t>
            </a:r>
          </a:p>
          <a:p>
            <a:r>
              <a:rPr lang="cs-CZ" b="1" dirty="0"/>
              <a:t>má za úkol přimět členy společnosti myslet, jednat a chovat se žádoucím, společensky přijatelným způsobem</a:t>
            </a:r>
            <a:endParaRPr lang="cs-CZ" dirty="0"/>
          </a:p>
          <a:p>
            <a:pPr>
              <a:buNone/>
            </a:pPr>
            <a:endParaRPr lang="cs-CZ" dirty="0"/>
          </a:p>
          <a:p>
            <a:pPr algn="ctr">
              <a:lnSpc>
                <a:spcPct val="120000"/>
              </a:lnSpc>
              <a:buNone/>
            </a:pPr>
            <a:r>
              <a:rPr lang="cs-CZ" sz="4000" b="1" dirty="0">
                <a:solidFill>
                  <a:schemeClr val="accent3">
                    <a:lumMod val="75000"/>
                  </a:schemeClr>
                </a:solidFill>
              </a:rPr>
              <a:t>norma a normativní očekávání </a:t>
            </a:r>
          </a:p>
          <a:p>
            <a:pPr algn="ctr">
              <a:lnSpc>
                <a:spcPct val="120000"/>
              </a:lnSpc>
              <a:buNone/>
            </a:pPr>
            <a:r>
              <a:rPr lang="cs-CZ" sz="3400" b="1" dirty="0">
                <a:solidFill>
                  <a:schemeClr val="accent3">
                    <a:lumMod val="75000"/>
                  </a:schemeClr>
                </a:solidFill>
              </a:rPr>
              <a:t>+ </a:t>
            </a:r>
          </a:p>
          <a:p>
            <a:pPr algn="ctr">
              <a:lnSpc>
                <a:spcPct val="120000"/>
              </a:lnSpc>
              <a:buNone/>
            </a:pPr>
            <a:r>
              <a:rPr lang="cs-CZ" sz="4000" b="1" dirty="0">
                <a:solidFill>
                  <a:schemeClr val="accent3">
                    <a:lumMod val="75000"/>
                  </a:schemeClr>
                </a:solidFill>
              </a:rPr>
              <a:t>sankce </a:t>
            </a:r>
            <a:r>
              <a:rPr lang="cs-CZ" sz="4000" dirty="0">
                <a:solidFill>
                  <a:schemeClr val="accent3">
                    <a:lumMod val="75000"/>
                  </a:schemeClr>
                </a:solidFill>
              </a:rPr>
              <a:t>(negativní a pozitivní)</a:t>
            </a:r>
          </a:p>
          <a:p>
            <a:pPr algn="ctr">
              <a:buNone/>
            </a:pPr>
            <a:r>
              <a:rPr lang="cs-CZ" dirty="0"/>
              <a:t>(fyzické, psychické, ekonomické, politické…)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 marL="514350" indent="-514350">
              <a:buFont typeface="+mj-lt"/>
              <a:buAutoNum type="arabicParenR"/>
            </a:pPr>
            <a:r>
              <a:rPr lang="cs-CZ" b="1" dirty="0"/>
              <a:t>vnitřní kontrola </a:t>
            </a:r>
            <a:r>
              <a:rPr lang="cs-CZ" dirty="0"/>
              <a:t>(jedinec kontroluje své chování sám)</a:t>
            </a:r>
            <a:endParaRPr lang="cs-CZ" b="1" dirty="0"/>
          </a:p>
          <a:p>
            <a:pPr marL="514350" indent="-514350">
              <a:buFont typeface="+mj-lt"/>
              <a:buAutoNum type="arabicParenR"/>
            </a:pPr>
            <a:r>
              <a:rPr lang="cs-CZ" b="1" dirty="0"/>
              <a:t>vnější kontrola</a:t>
            </a:r>
            <a:r>
              <a:rPr lang="cs-CZ" dirty="0"/>
              <a:t> (chování jedince je regulováno vnějším okolím)</a:t>
            </a:r>
          </a:p>
          <a:p>
            <a:pPr marL="1074738" indent="-514350"/>
            <a:r>
              <a:rPr lang="cs-CZ" dirty="0"/>
              <a:t>formální (funkce preventivní, odstrašující, resocializační)</a:t>
            </a:r>
          </a:p>
          <a:p>
            <a:pPr marL="1074738" indent="-514350"/>
            <a:r>
              <a:rPr lang="cs-CZ" dirty="0"/>
              <a:t>neformální</a:t>
            </a:r>
          </a:p>
          <a:p>
            <a:pPr marL="1074738" indent="-51435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07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3043230" cy="164305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formy trestu</a:t>
            </a:r>
            <a:br>
              <a:rPr lang="cs-CZ" b="1" dirty="0"/>
            </a:br>
            <a:r>
              <a:rPr lang="cs-CZ" b="1" dirty="0"/>
              <a:t>a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285860"/>
            <a:ext cx="3143272" cy="5857916"/>
          </a:xfrm>
        </p:spPr>
        <p:txBody>
          <a:bodyPr>
            <a:normAutofit fontScale="70000" lnSpcReduction="20000"/>
          </a:bodyPr>
          <a:lstStyle/>
          <a:p>
            <a:endParaRPr lang="cs-CZ" b="1" dirty="0"/>
          </a:p>
          <a:p>
            <a:r>
              <a:rPr lang="cs-CZ" b="1" dirty="0"/>
              <a:t>násilný trest, teatrální popravy</a:t>
            </a:r>
          </a:p>
          <a:p>
            <a:r>
              <a:rPr lang="cs-CZ" b="1" dirty="0"/>
              <a:t>žalář (temnota)</a:t>
            </a:r>
          </a:p>
          <a:p>
            <a:endParaRPr lang="cs-CZ" b="1" dirty="0"/>
          </a:p>
          <a:p>
            <a:r>
              <a:rPr lang="cs-CZ" b="1" dirty="0"/>
              <a:t>18./19.st., </a:t>
            </a:r>
          </a:p>
          <a:p>
            <a:pPr>
              <a:buNone/>
            </a:pPr>
            <a:r>
              <a:rPr lang="cs-CZ" b="1" dirty="0"/>
              <a:t>rozvoj vězeňství    </a:t>
            </a:r>
          </a:p>
          <a:p>
            <a:pPr marL="0" indent="0">
              <a:buNone/>
            </a:pPr>
            <a:r>
              <a:rPr lang="cs-CZ" b="1" dirty="0"/>
              <a:t>převýchova vězňů, (neustálý dohled)</a:t>
            </a:r>
          </a:p>
          <a:p>
            <a:pPr>
              <a:buNone/>
            </a:pPr>
            <a:r>
              <a:rPr lang="cs-CZ" b="1" dirty="0"/>
              <a:t>     → </a:t>
            </a:r>
            <a:r>
              <a:rPr lang="cs-CZ" b="1" dirty="0" err="1">
                <a:solidFill>
                  <a:srgbClr val="00B050"/>
                </a:solidFill>
              </a:rPr>
              <a:t>panopticon</a:t>
            </a:r>
            <a:endParaRPr lang="cs-CZ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dirty="0"/>
              <a:t>(</a:t>
            </a:r>
            <a:r>
              <a:rPr lang="cs-CZ" dirty="0" err="1"/>
              <a:t>Bentham</a:t>
            </a:r>
            <a:r>
              <a:rPr lang="cs-CZ" dirty="0"/>
              <a:t>, </a:t>
            </a:r>
            <a:r>
              <a:rPr lang="cs-CZ" dirty="0" err="1"/>
              <a:t>Foucault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Žijeme dnes ve společnosti dohledu??</a:t>
            </a:r>
          </a:p>
          <a:p>
            <a:endParaRPr lang="cs-CZ" dirty="0"/>
          </a:p>
          <a:p>
            <a:r>
              <a:rPr lang="cs-CZ" b="1" dirty="0" err="1">
                <a:solidFill>
                  <a:srgbClr val="00B050"/>
                </a:solidFill>
              </a:rPr>
              <a:t>synopticon</a:t>
            </a:r>
            <a:endParaRPr lang="cs-CZ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cs-CZ" sz="3100" dirty="0"/>
              <a:t>(</a:t>
            </a:r>
            <a:r>
              <a:rPr lang="cs-CZ" sz="3100" dirty="0" err="1"/>
              <a:t>Mathiessen</a:t>
            </a:r>
            <a:r>
              <a:rPr lang="cs-CZ" sz="3100" dirty="0"/>
              <a:t>)</a:t>
            </a:r>
          </a:p>
        </p:txBody>
      </p:sp>
      <p:pic>
        <p:nvPicPr>
          <p:cNvPr id="1026" name="Picture 2" descr="Výsledek obrázku pro panopt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124" y="0"/>
            <a:ext cx="57578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42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= proces začleňování člověka do společnosti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celoživotní proces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záměrná</a:t>
            </a:r>
          </a:p>
          <a:p>
            <a:r>
              <a:rPr lang="cs-CZ" dirty="0"/>
              <a:t>nahodilá</a:t>
            </a:r>
          </a:p>
        </p:txBody>
      </p:sp>
    </p:spTree>
    <p:extLst>
      <p:ext uri="{BB962C8B-B14F-4D97-AF65-F5344CB8AC3E}">
        <p14:creationId xmlns:p14="http://schemas.microsoft.com/office/powerpoint/2010/main" val="307144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https://www.youtube.com/watch?v=HfUBw6eX3IY&amp;list=PLtf01lOdSEoPEFqc1UiDgdBWxMb9jb94E&amp;ab_channel=Jespenia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58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PRIMÁRNÍ SOCIALIZACE</a:t>
            </a:r>
          </a:p>
          <a:p>
            <a:r>
              <a:rPr lang="cs-CZ" dirty="0"/>
              <a:t>období dětství (do 3 let)</a:t>
            </a:r>
          </a:p>
          <a:p>
            <a:r>
              <a:rPr lang="cs-CZ" dirty="0"/>
              <a:t>„</a:t>
            </a:r>
            <a:r>
              <a:rPr lang="cs-CZ" b="1" dirty="0"/>
              <a:t>významní druzí“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základní poznatky o světě</a:t>
            </a:r>
          </a:p>
          <a:p>
            <a:r>
              <a:rPr lang="cs-CZ" dirty="0"/>
              <a:t>osvojování si všeobecných kulturních </a:t>
            </a:r>
            <a:r>
              <a:rPr lang="cs-CZ" b="1" dirty="0"/>
              <a:t>norem</a:t>
            </a:r>
            <a:r>
              <a:rPr lang="cs-CZ" dirty="0"/>
              <a:t>, </a:t>
            </a:r>
            <a:r>
              <a:rPr lang="cs-CZ" b="1" dirty="0"/>
              <a:t>hodnot</a:t>
            </a:r>
            <a:r>
              <a:rPr lang="cs-CZ" dirty="0"/>
              <a:t>, </a:t>
            </a:r>
            <a:r>
              <a:rPr lang="cs-CZ" b="1" dirty="0"/>
              <a:t>základních kulturních návyků</a:t>
            </a:r>
          </a:p>
          <a:p>
            <a:r>
              <a:rPr lang="cs-CZ" b="1" dirty="0" err="1"/>
              <a:t>soc</a:t>
            </a:r>
            <a:r>
              <a:rPr lang="cs-CZ" b="1" dirty="0"/>
              <a:t>. role </a:t>
            </a:r>
            <a:r>
              <a:rPr lang="cs-CZ" dirty="0"/>
              <a:t>(gender, spol. status, věk…)</a:t>
            </a:r>
          </a:p>
          <a:p>
            <a:r>
              <a:rPr lang="cs-CZ" b="1" dirty="0"/>
              <a:t>identita</a:t>
            </a:r>
          </a:p>
          <a:p>
            <a:r>
              <a:rPr lang="cs-CZ" b="1" dirty="0"/>
              <a:t>mateřský jazyk</a:t>
            </a:r>
          </a:p>
          <a:p>
            <a:r>
              <a:rPr lang="cs-CZ" b="1" dirty="0"/>
              <a:t>sebekontrola</a:t>
            </a:r>
            <a:r>
              <a:rPr lang="cs-CZ" dirty="0"/>
              <a:t> a </a:t>
            </a:r>
            <a:r>
              <a:rPr lang="cs-CZ" b="1" dirty="0" err="1"/>
              <a:t>prosociální</a:t>
            </a:r>
            <a:r>
              <a:rPr lang="cs-CZ" b="1" dirty="0"/>
              <a:t> chování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noFill/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Genderová 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= osvojování si genderových rolí prostřednictvím sociálních faktorů (rodina, média, škola… společnost)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>
                <a:solidFill>
                  <a:srgbClr val="FF0000"/>
                </a:solidFill>
              </a:rPr>
              <a:t>(co je to gender??)</a:t>
            </a:r>
          </a:p>
          <a:p>
            <a:pPr>
              <a:buNone/>
            </a:pPr>
            <a:endParaRPr lang="cs-CZ" dirty="0"/>
          </a:p>
          <a:p>
            <a:r>
              <a:rPr lang="cs-CZ" b="1" dirty="0"/>
              <a:t>Genderová role </a:t>
            </a:r>
            <a:r>
              <a:rPr lang="cs-CZ" dirty="0"/>
              <a:t>= komplex rozdílných očekávání kladených na příslušníky obou pohlaví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= proces rozvíjení genderové identity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Dítě získává svůj gender už před narozením</a:t>
            </a:r>
          </a:p>
        </p:txBody>
      </p:sp>
      <p:pic>
        <p:nvPicPr>
          <p:cNvPr id="4" name="Obrázek 3" descr="pfwrdrBXz01_s6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50" y="2000250"/>
            <a:ext cx="4857750" cy="4857750"/>
          </a:xfrm>
          <a:prstGeom prst="rect">
            <a:avLst/>
          </a:prstGeom>
        </p:spPr>
      </p:pic>
      <p:pic>
        <p:nvPicPr>
          <p:cNvPr id="1026" name="Picture 2" descr="Dvoukombinační kočárek CITY TRAVEL zelený maskáč 20, 2021 | Tako kočárky-3v1-2v1-trojkombinace  Ostra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589468" cy="504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cs-CZ" dirty="0"/>
              <a:t>Poznáme pohlaví/</a:t>
            </a:r>
            <a:r>
              <a:rPr lang="cs-CZ" dirty="0" err="1"/>
              <a:t>gender</a:t>
            </a:r>
            <a:r>
              <a:rPr lang="cs-CZ" dirty="0"/>
              <a:t> dítěte na následujících fotografiích?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Pokud ano, podle čeho?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8316" cy="702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8782" y="1"/>
            <a:ext cx="1025115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415</Words>
  <Application>Microsoft Office PowerPoint</Application>
  <PresentationFormat>Předvádění na obrazovce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sady Office</vt:lpstr>
      <vt:lpstr>SOCIALIZACE</vt:lpstr>
      <vt:lpstr>SOCIALIZACE</vt:lpstr>
      <vt:lpstr>Prezentace aplikace PowerPoint</vt:lpstr>
      <vt:lpstr>SOCIALIZACE</vt:lpstr>
      <vt:lpstr>Genderová socializace</vt:lpstr>
      <vt:lpstr>Dítě získává svůj gender už před narozením</vt:lpstr>
      <vt:lpstr>Poznáme pohlaví/gender dítěte na následujících fotografiích?  Pokud ano, podle čeho?</vt:lpstr>
      <vt:lpstr>Prezentace aplikace PowerPoint</vt:lpstr>
      <vt:lpstr>Prezentace aplikace PowerPoint</vt:lpstr>
      <vt:lpstr>Prezentace aplikace PowerPoint</vt:lpstr>
      <vt:lpstr>Jiná výchova dívek a chlapců</vt:lpstr>
      <vt:lpstr>Prezentace aplikace PowerPoint</vt:lpstr>
      <vt:lpstr>Činitelé procesu socializace</vt:lpstr>
      <vt:lpstr>Prezentace aplikace PowerPoint</vt:lpstr>
      <vt:lpstr>PORUCHY SOCIALIZACE</vt:lpstr>
      <vt:lpstr>RESOCIALIZACE</vt:lpstr>
      <vt:lpstr>INSTITUT SOCIÁLNÍ KONTROLY</vt:lpstr>
      <vt:lpstr>INSTITUT SOCIÁLNÍ KONTROLY</vt:lpstr>
      <vt:lpstr>formy trestu a dohledu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VeroNika</dc:creator>
  <cp:lastModifiedBy>Lenka Gulová</cp:lastModifiedBy>
  <cp:revision>37</cp:revision>
  <dcterms:created xsi:type="dcterms:W3CDTF">2016-04-22T06:58:25Z</dcterms:created>
  <dcterms:modified xsi:type="dcterms:W3CDTF">2022-05-03T07:18:08Z</dcterms:modified>
</cp:coreProperties>
</file>