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71" r:id="rId9"/>
    <p:sldId id="269" r:id="rId10"/>
    <p:sldId id="262" r:id="rId11"/>
    <p:sldId id="272" r:id="rId12"/>
    <p:sldId id="273" r:id="rId13"/>
    <p:sldId id="263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712A283-8CDF-4651-A425-034F53D6363E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89DBE58-9780-48F2-9AB1-B0BE6534215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>
                <a:latin typeface="Times New Roman" pitchFamily="18" charset="0"/>
                <a:cs typeface="Times New Roman" pitchFamily="18" charset="0"/>
              </a:rPr>
              <a:t>Sociální práce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077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Vzdělání sociálních pracovníků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Asociace vzdělavatelů v sociální práci</a:t>
            </a:r>
          </a:p>
          <a:p>
            <a:pPr algn="ctr"/>
            <a:r>
              <a:rPr lang="cs-CZ" dirty="0"/>
              <a:t>Široké pole znalostí</a:t>
            </a:r>
          </a:p>
          <a:p>
            <a:pPr algn="ctr"/>
            <a:r>
              <a:rPr lang="cs-CZ" dirty="0"/>
              <a:t>Osobní zainteresovanost</a:t>
            </a:r>
          </a:p>
          <a:p>
            <a:pPr algn="ctr"/>
            <a:r>
              <a:rPr lang="cs-CZ" dirty="0"/>
              <a:t>Sociální pracovník by měl být přesvědčen o smyslu vlastní práce</a:t>
            </a:r>
          </a:p>
          <a:p>
            <a:pPr algn="ctr"/>
            <a:r>
              <a:rPr lang="cs-CZ" dirty="0"/>
              <a:t>Výborná znalost cílové skupiny</a:t>
            </a:r>
          </a:p>
          <a:p>
            <a:pPr algn="ctr"/>
            <a:r>
              <a:rPr lang="cs-CZ" dirty="0"/>
              <a:t>Koncepční práce</a:t>
            </a:r>
          </a:p>
          <a:p>
            <a:pPr algn="ctr"/>
            <a:r>
              <a:rPr lang="cs-CZ" dirty="0"/>
              <a:t>Projektování</a:t>
            </a:r>
          </a:p>
          <a:p>
            <a:pPr algn="ctr"/>
            <a:r>
              <a:rPr lang="cs-CZ" dirty="0"/>
              <a:t>Depistáž</a:t>
            </a:r>
          </a:p>
          <a:p>
            <a:pPr algn="ctr"/>
            <a:r>
              <a:rPr lang="cs-CZ" dirty="0"/>
              <a:t>Výzkum</a:t>
            </a:r>
          </a:p>
        </p:txBody>
      </p:sp>
    </p:spTree>
    <p:extLst>
      <p:ext uri="{BB962C8B-B14F-4D97-AF65-F5344CB8AC3E}">
        <p14:creationId xmlns:p14="http://schemas.microsoft.com/office/powerpoint/2010/main" val="209471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cs-CZ" altLang="cs-CZ" sz="4400" b="1" dirty="0"/>
              <a:t>Sociální práce se tedy vyznačuje schopností integrovat, </a:t>
            </a:r>
          </a:p>
          <a:p>
            <a:pPr algn="ctr">
              <a:lnSpc>
                <a:spcPct val="90000"/>
              </a:lnSpc>
              <a:buNone/>
            </a:pPr>
            <a:r>
              <a:rPr lang="cs-CZ" altLang="cs-CZ" sz="4400" b="1" dirty="0"/>
              <a:t>využívat a modifikovat různorodé poznatky ve snaze pomáhat lidem při obnově jejich sociálního fungování.</a:t>
            </a:r>
          </a:p>
        </p:txBody>
      </p:sp>
    </p:spTree>
    <p:extLst>
      <p:ext uri="{BB962C8B-B14F-4D97-AF65-F5344CB8AC3E}">
        <p14:creationId xmlns:p14="http://schemas.microsoft.com/office/powerpoint/2010/main" val="2295429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…existuje také stanovisko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800" b="1" dirty="0"/>
              <a:t>Znalost teorií a specifických postupů nemusí být v SP podstatná</a:t>
            </a:r>
          </a:p>
          <a:p>
            <a:pPr algn="just"/>
            <a:r>
              <a:rPr lang="cs-CZ" altLang="cs-CZ" sz="2800" b="1" dirty="0"/>
              <a:t>Odbornost a formace srdce (dokumenty současné katolické církve – Křišťan, Musil)</a:t>
            </a:r>
          </a:p>
          <a:p>
            <a:pPr algn="just"/>
            <a:r>
              <a:rPr lang="cs-CZ" altLang="cs-CZ" sz="2800" b="1" dirty="0"/>
              <a:t>Lze předpokládat, že i řada schopných pomáhajících mají nějakou teorii i východiska – maskované praxí</a:t>
            </a:r>
          </a:p>
          <a:p>
            <a:pPr algn="just"/>
            <a:r>
              <a:rPr lang="cs-CZ" altLang="cs-CZ" sz="2800" b="1" dirty="0"/>
              <a:t>Šíře záběru přináší výhodu…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7934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i="1" dirty="0"/>
              <a:t>Jaký bude další vývoj sociální práce?</a:t>
            </a:r>
          </a:p>
          <a:p>
            <a:pPr algn="ctr"/>
            <a:r>
              <a:rPr lang="cs-CZ" i="1" dirty="0"/>
              <a:t>Kde vzít finanční prostředky pro potřebné?</a:t>
            </a:r>
          </a:p>
          <a:p>
            <a:pPr algn="ctr"/>
            <a:r>
              <a:rPr lang="cs-CZ" i="1" dirty="0"/>
              <a:t>Kdo jsou ti potřební a nejpotřebnější?</a:t>
            </a:r>
          </a:p>
          <a:p>
            <a:pPr algn="ctr"/>
            <a:r>
              <a:rPr lang="cs-CZ" i="1" dirty="0"/>
              <a:t>Čím vybavit odborníky, kteří pracují v oblasti sociální práce?</a:t>
            </a:r>
          </a:p>
          <a:p>
            <a:pPr algn="ctr"/>
            <a:r>
              <a:rPr lang="cs-CZ" i="1" dirty="0"/>
              <a:t>Jak se vyrovnat s obrovským světovými problémy spojenými s válkami, rasismem, přírodními katastrofami…s chudobou a bídou?</a:t>
            </a:r>
          </a:p>
          <a:p>
            <a:pPr algn="ctr"/>
            <a:r>
              <a:rPr lang="cs-CZ" i="1" dirty="0"/>
              <a:t>Jak rozvíjet altruismus?</a:t>
            </a:r>
          </a:p>
          <a:p>
            <a:pPr algn="ctr"/>
            <a:r>
              <a:rPr lang="cs-CZ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84300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Nekonečná šíře témat a profesí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Příklady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Terapeutická zahrada jako sociální služba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Mobilní nízkoprahové zařízení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Aktivizační pracovník v domově pro seniory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Aplikace inovativního přístupu v řešení konfliktních porozvodových situací – program Dítě v centru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Sdružení pěstounských rodin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Kurátor pro dospělé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Azylový dům pro muže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Azylový dům s utajenou adresou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Azylový dům pro matky s dětmi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Odbor sociální politiky JMK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 err="1"/>
              <a:t>Streetworker</a:t>
            </a:r>
            <a:endParaRPr lang="cs-CZ" b="1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Odlehčovací služby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b="1" dirty="0"/>
              <a:t>…</a:t>
            </a:r>
          </a:p>
          <a:p>
            <a:pPr algn="just">
              <a:buFont typeface="Courier New" panose="02070309020205020404" pitchFamily="49" charset="0"/>
              <a:buChar char="o"/>
            </a:pPr>
            <a:endParaRPr lang="cs-CZ" b="1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746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Praxe</a:t>
            </a:r>
          </a:p>
          <a:p>
            <a:r>
              <a:rPr lang="cs-CZ" sz="4000" dirty="0"/>
              <a:t>Realita</a:t>
            </a:r>
          </a:p>
          <a:p>
            <a:r>
              <a:rPr lang="cs-CZ" sz="4000" dirty="0"/>
              <a:t>Historie</a:t>
            </a:r>
          </a:p>
          <a:p>
            <a:r>
              <a:rPr lang="cs-CZ" sz="4000" dirty="0"/>
              <a:t>Teorie</a:t>
            </a:r>
          </a:p>
          <a:p>
            <a:r>
              <a:rPr lang="cs-CZ" sz="4000" dirty="0"/>
              <a:t>Výzkum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25963"/>
          </a:xfrm>
        </p:spPr>
        <p:txBody>
          <a:bodyPr>
            <a:normAutofit/>
          </a:bodyPr>
          <a:lstStyle/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8178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Provázanost s vědními disciplínami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Sociální pedagogika</a:t>
            </a:r>
          </a:p>
          <a:p>
            <a:pPr algn="ctr"/>
            <a:r>
              <a:rPr lang="cs-CZ" dirty="0"/>
              <a:t>Sociologie</a:t>
            </a:r>
          </a:p>
          <a:p>
            <a:pPr algn="ctr"/>
            <a:r>
              <a:rPr lang="cs-CZ" dirty="0"/>
              <a:t>Právní disciplíny</a:t>
            </a:r>
          </a:p>
          <a:p>
            <a:pPr algn="ctr"/>
            <a:r>
              <a:rPr lang="cs-CZ" dirty="0"/>
              <a:t>Psychologie</a:t>
            </a:r>
          </a:p>
          <a:p>
            <a:pPr algn="ctr"/>
            <a:r>
              <a:rPr lang="cs-CZ" dirty="0"/>
              <a:t>Filozofie</a:t>
            </a:r>
          </a:p>
          <a:p>
            <a:pPr algn="ctr"/>
            <a:r>
              <a:rPr lang="cs-CZ" dirty="0"/>
              <a:t>Etika</a:t>
            </a:r>
          </a:p>
          <a:p>
            <a:pPr algn="ctr"/>
            <a:r>
              <a:rPr lang="cs-CZ" dirty="0"/>
              <a:t>Historie</a:t>
            </a:r>
          </a:p>
          <a:p>
            <a:pPr algn="ctr"/>
            <a:r>
              <a:rPr lang="cs-CZ" dirty="0"/>
              <a:t>Pedagogika</a:t>
            </a:r>
          </a:p>
          <a:p>
            <a:pPr algn="ctr"/>
            <a:r>
              <a:rPr lang="cs-CZ" dirty="0"/>
              <a:t>Sociální politika</a:t>
            </a:r>
          </a:p>
          <a:p>
            <a:pPr algn="ctr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940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Metody sociální práce</a:t>
            </a:r>
          </a:p>
          <a:p>
            <a:r>
              <a:rPr lang="cs-CZ" dirty="0"/>
              <a:t>Teorie sociální práce</a:t>
            </a:r>
          </a:p>
          <a:p>
            <a:r>
              <a:rPr lang="cs-CZ" dirty="0"/>
              <a:t>Služby</a:t>
            </a:r>
          </a:p>
          <a:p>
            <a:r>
              <a:rPr lang="cs-CZ" dirty="0"/>
              <a:t>Nový sociální zákon</a:t>
            </a:r>
          </a:p>
          <a:p>
            <a:r>
              <a:rPr lang="cs-CZ" dirty="0"/>
              <a:t>Standardy kvality v sociálních službách</a:t>
            </a:r>
          </a:p>
          <a:p>
            <a:r>
              <a:rPr lang="cs-CZ" dirty="0"/>
              <a:t>Etický kodex sociálního pracovníka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Paradigma sociální práce</a:t>
            </a:r>
          </a:p>
          <a:p>
            <a:endParaRPr lang="cs-CZ" dirty="0"/>
          </a:p>
          <a:p>
            <a:r>
              <a:rPr lang="cs-CZ" dirty="0"/>
              <a:t>Hledání vlastního paradigmatu</a:t>
            </a:r>
          </a:p>
          <a:p>
            <a:pPr marL="0" indent="0">
              <a:buNone/>
            </a:pPr>
            <a:r>
              <a:rPr lang="cs-CZ" dirty="0"/>
              <a:t>(role státu, vlastní zainteresovanost, úloha společenství, odpovědnost rodin, škola, jedinec)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31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Cílové skupiny</a:t>
            </a:r>
            <a:br>
              <a:rPr lang="cs-CZ" dirty="0"/>
            </a:br>
            <a:r>
              <a:rPr lang="cs-CZ" sz="3600" dirty="0"/>
              <a:t>(orientační pohled)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Sociálně znevýhodnění</a:t>
            </a:r>
          </a:p>
          <a:p>
            <a:r>
              <a:rPr lang="cs-CZ" b="1" dirty="0"/>
              <a:t>Rodiny zasažené sociálními patologiemi</a:t>
            </a:r>
          </a:p>
          <a:p>
            <a:endParaRPr lang="cs-CZ" dirty="0"/>
          </a:p>
          <a:p>
            <a:r>
              <a:rPr lang="cs-CZ" dirty="0"/>
              <a:t>Lidé s </a:t>
            </a:r>
            <a:r>
              <a:rPr lang="cs-CZ" dirty="0" err="1"/>
              <a:t>hendicapy</a:t>
            </a:r>
            <a:endParaRPr lang="cs-CZ" dirty="0"/>
          </a:p>
          <a:p>
            <a:r>
              <a:rPr lang="cs-CZ" dirty="0"/>
              <a:t>Neúplné rodiny</a:t>
            </a:r>
          </a:p>
          <a:p>
            <a:r>
              <a:rPr lang="cs-CZ" dirty="0"/>
              <a:t>Senioři</a:t>
            </a:r>
          </a:p>
          <a:p>
            <a:r>
              <a:rPr lang="cs-CZ" dirty="0"/>
              <a:t>Migranti</a:t>
            </a:r>
          </a:p>
          <a:p>
            <a:r>
              <a:rPr lang="cs-CZ" dirty="0"/>
              <a:t>Děti</a:t>
            </a:r>
          </a:p>
          <a:p>
            <a:r>
              <a:rPr lang="cs-CZ" dirty="0"/>
              <a:t>Část romské populace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27984" y="1556792"/>
            <a:ext cx="4041775" cy="639762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Lidé v krizových situacích</a:t>
            </a:r>
          </a:p>
          <a:p>
            <a:r>
              <a:rPr lang="cs-CZ" dirty="0"/>
              <a:t>Lidé bez přístřeší</a:t>
            </a:r>
          </a:p>
          <a:p>
            <a:endParaRPr lang="cs-CZ" dirty="0"/>
          </a:p>
          <a:p>
            <a:r>
              <a:rPr lang="cs-CZ" dirty="0"/>
              <a:t>Single</a:t>
            </a:r>
          </a:p>
          <a:p>
            <a:endParaRPr lang="cs-CZ" dirty="0"/>
          </a:p>
          <a:p>
            <a:r>
              <a:rPr lang="cs-CZ" dirty="0"/>
              <a:t>Matky samoživitelky</a:t>
            </a:r>
          </a:p>
          <a:p>
            <a:r>
              <a:rPr lang="cs-CZ" dirty="0"/>
              <a:t>Nezaměstnaní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43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spojené s přístupy v sociální práci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Aktivizace</a:t>
            </a:r>
          </a:p>
          <a:p>
            <a:r>
              <a:rPr lang="cs-CZ" dirty="0"/>
              <a:t>Subsidiarita</a:t>
            </a:r>
          </a:p>
          <a:p>
            <a:r>
              <a:rPr lang="cs-CZ" dirty="0"/>
              <a:t>Hledání hodnot</a:t>
            </a:r>
          </a:p>
          <a:p>
            <a:r>
              <a:rPr lang="cs-CZ" dirty="0"/>
              <a:t>Solidarita</a:t>
            </a:r>
          </a:p>
          <a:p>
            <a:r>
              <a:rPr lang="cs-CZ" dirty="0"/>
              <a:t>Angažovanost</a:t>
            </a:r>
          </a:p>
          <a:p>
            <a:r>
              <a:rPr lang="cs-CZ" dirty="0"/>
              <a:t>Altruismus</a:t>
            </a:r>
          </a:p>
          <a:p>
            <a:r>
              <a:rPr lang="cs-CZ" dirty="0"/>
              <a:t>Podpora </a:t>
            </a:r>
          </a:p>
          <a:p>
            <a:r>
              <a:rPr lang="cs-CZ" dirty="0"/>
              <a:t>Zprostředkování</a:t>
            </a:r>
          </a:p>
          <a:p>
            <a:r>
              <a:rPr lang="cs-CZ" dirty="0"/>
              <a:t>Tvořivost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Úrovně sociální práce</a:t>
            </a:r>
          </a:p>
          <a:p>
            <a:endParaRPr lang="cs-CZ" dirty="0"/>
          </a:p>
          <a:p>
            <a:r>
              <a:rPr lang="cs-CZ" b="1" dirty="0"/>
              <a:t>Mikroúroveň</a:t>
            </a:r>
          </a:p>
          <a:p>
            <a:r>
              <a:rPr lang="cs-CZ" b="1" dirty="0"/>
              <a:t>Střední úroveň</a:t>
            </a:r>
          </a:p>
          <a:p>
            <a:r>
              <a:rPr lang="cs-CZ" b="1" dirty="0"/>
              <a:t>Makroúroveň</a:t>
            </a:r>
          </a:p>
        </p:txBody>
      </p:sp>
    </p:spTree>
    <p:extLst>
      <p:ext uri="{BB962C8B-B14F-4D97-AF65-F5344CB8AC3E}">
        <p14:creationId xmlns:p14="http://schemas.microsoft.com/office/powerpoint/2010/main" val="145549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Převzetí zodpovědnosti za svůj život</a:t>
            </a:r>
          </a:p>
          <a:p>
            <a:pPr algn="ctr"/>
            <a:r>
              <a:rPr lang="cs-CZ" dirty="0"/>
              <a:t>Angažovanost státu(?)</a:t>
            </a:r>
          </a:p>
          <a:p>
            <a:pPr algn="ctr"/>
            <a:r>
              <a:rPr lang="cs-CZ" dirty="0"/>
              <a:t>Rozvoj komunitního života</a:t>
            </a:r>
          </a:p>
          <a:p>
            <a:pPr algn="ctr"/>
            <a:r>
              <a:rPr lang="cs-CZ" dirty="0"/>
              <a:t>Rozvoj občanské společnosti - občanská solidarita</a:t>
            </a:r>
          </a:p>
          <a:p>
            <a:pPr algn="ctr"/>
            <a:r>
              <a:rPr lang="cs-CZ" dirty="0"/>
              <a:t>Větší spolupráce oblasti vzdělávání a sociální práce (učitelské a vychovatelské profese a sociální pracovníci)</a:t>
            </a:r>
          </a:p>
          <a:p>
            <a:pPr algn="ctr"/>
            <a:r>
              <a:rPr lang="cs-CZ" dirty="0"/>
              <a:t>Význam kooperace všech subjektů, všech zainteresovaných</a:t>
            </a:r>
          </a:p>
          <a:p>
            <a:pPr algn="ctr"/>
            <a:r>
              <a:rPr lang="cs-CZ" dirty="0"/>
              <a:t>Nové přístupy a metody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9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Solidarita/koncept bližního, lidská práva, inkluze, </a:t>
            </a:r>
          </a:p>
          <a:p>
            <a:pPr marL="0" indent="0" algn="ctr">
              <a:buNone/>
            </a:pPr>
            <a:r>
              <a:rPr lang="cs-CZ" altLang="cs-CZ" sz="4000" dirty="0"/>
              <a:t>sociální spravedlnost – sociální vyváženost, kvalita života, </a:t>
            </a:r>
          </a:p>
          <a:p>
            <a:pPr marL="0" indent="0" algn="ctr">
              <a:buNone/>
            </a:pPr>
            <a:r>
              <a:rPr lang="cs-CZ" altLang="cs-CZ" sz="4000" dirty="0"/>
              <a:t>sociální fungování, lidská důstojnost, teorie, přístup, metody a techniky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49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Legislativa</a:t>
            </a:r>
            <a:br>
              <a:rPr lang="cs-CZ" sz="3600" dirty="0"/>
            </a:br>
            <a:r>
              <a:rPr lang="cs-CZ" sz="3600" b="1" dirty="0"/>
              <a:t>Zákon č. 108/2006  Sb. o sociálních službách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dirty="0"/>
              <a:t>Hlavní cíle sociálního zákona: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cs-CZ" dirty="0"/>
              <a:t>Podporovat proces </a:t>
            </a:r>
            <a:r>
              <a:rPr lang="cs-CZ" b="1" dirty="0"/>
              <a:t>sociálního začleňování</a:t>
            </a:r>
            <a:r>
              <a:rPr lang="cs-CZ" dirty="0"/>
              <a:t> uživatelů sociálních služeb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dirty="0"/>
              <a:t>Vytvoření podmínek pro </a:t>
            </a:r>
            <a:r>
              <a:rPr lang="cs-CZ" b="1" dirty="0"/>
              <a:t>uspokojování oprávněných potřeb lidí</a:t>
            </a:r>
            <a:r>
              <a:rPr lang="cs-CZ" dirty="0"/>
              <a:t>, kteří jsou oslabeni v jejich prosazování</a:t>
            </a:r>
          </a:p>
          <a:p>
            <a:pPr>
              <a:lnSpc>
                <a:spcPct val="80000"/>
              </a:lnSpc>
            </a:pPr>
            <a:r>
              <a:rPr lang="cs-CZ" dirty="0"/>
              <a:t>Zabezpečení základního rámce k </a:t>
            </a:r>
            <a:r>
              <a:rPr lang="cs-CZ" b="1" dirty="0"/>
              <a:t>zajištění potřební podpory a pomoci.</a:t>
            </a:r>
            <a:r>
              <a:rPr lang="cs-CZ" dirty="0"/>
              <a:t> Podporou a pomocí se myslí ty činnosti, které jsou nezbytné pro sociální začleňování osob a důstojné podmínky života odpovídající úrovni rozvoje společnosti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 algn="ctr">
              <a:lnSpc>
                <a:spcPct val="80000"/>
              </a:lnSpc>
              <a:buNone/>
            </a:pPr>
            <a:r>
              <a:rPr lang="cs-CZ" b="1" dirty="0"/>
              <a:t>Obecný cíl sociálních služeb</a:t>
            </a:r>
            <a:r>
              <a:rPr lang="cs-CZ" dirty="0"/>
              <a:t> = podpora začlenění lidí v nepříznivé sociální situaci a předcházení vyloučení ze společnosti.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52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201</TotalTime>
  <Words>517</Words>
  <Application>Microsoft Office PowerPoint</Application>
  <PresentationFormat>Předvádění na obrazovce (4:3)</PresentationFormat>
  <Paragraphs>122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Bodoni MT Condensed</vt:lpstr>
      <vt:lpstr>Courier New</vt:lpstr>
      <vt:lpstr>Franklin Gothic Book</vt:lpstr>
      <vt:lpstr>Times New Roman</vt:lpstr>
      <vt:lpstr>Wingdings</vt:lpstr>
      <vt:lpstr>Decatur</vt:lpstr>
      <vt:lpstr>Sociální práce</vt:lpstr>
      <vt:lpstr>Oblasti</vt:lpstr>
      <vt:lpstr>Provázanost s vědními disciplínami</vt:lpstr>
      <vt:lpstr>Pojmy</vt:lpstr>
      <vt:lpstr>Cílové skupiny (orientační pohled)</vt:lpstr>
      <vt:lpstr>Pojmy spojené s přístupy v sociální práci</vt:lpstr>
      <vt:lpstr>Teze</vt:lpstr>
      <vt:lpstr>Prezentace aplikace PowerPoint</vt:lpstr>
      <vt:lpstr>Legislativa Zákon č. 108/2006  Sb. o sociálních službách</vt:lpstr>
      <vt:lpstr>Vzdělání sociálních pracovníků</vt:lpstr>
      <vt:lpstr>Prezentace aplikace PowerPoint</vt:lpstr>
      <vt:lpstr>…existuje také stanovisko</vt:lpstr>
      <vt:lpstr>Otázky</vt:lpstr>
      <vt:lpstr>Nekonečná šíře témat a profesí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</dc:title>
  <dc:creator>Gulova</dc:creator>
  <cp:lastModifiedBy>Lenka Gulová</cp:lastModifiedBy>
  <cp:revision>17</cp:revision>
  <dcterms:created xsi:type="dcterms:W3CDTF">2013-09-09T10:32:35Z</dcterms:created>
  <dcterms:modified xsi:type="dcterms:W3CDTF">2020-02-28T20:38:45Z</dcterms:modified>
</cp:coreProperties>
</file>