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Nuni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Nunito-regular.fntdata"/><Relationship Id="rId21" Type="http://schemas.openxmlformats.org/officeDocument/2006/relationships/slide" Target="slides/slide16.xml"/><Relationship Id="rId24" Type="http://schemas.openxmlformats.org/officeDocument/2006/relationships/font" Target="fonts/Nunito-italic.fntdata"/><Relationship Id="rId23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27c817e9bc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27c817e9bc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27c817e9bc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27c817e9bc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27c817e9bc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27c817e9bc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27c817e9bc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27c817e9bc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27c817e9bc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27c817e9bc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27c817e9bc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27c817e9bc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26e2e1b0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26e2e1b0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7c817e9b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27c817e9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7c817e9bc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27c817e9bc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27c817e9bc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27c817e9bc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27c817e9bc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27c817e9bc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27c817e9bc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27c817e9bc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27c817e9bc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27c817e9bc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7c817e9bc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7c817e9bc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7c817e9bc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7c817e9bc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nepozornidospeli.cz/" TargetMode="External"/><Relationship Id="rId4" Type="http://schemas.openxmlformats.org/officeDocument/2006/relationships/hyperlink" Target="https://www.adhdchildhood.com/" TargetMode="External"/><Relationship Id="rId5" Type="http://schemas.openxmlformats.org/officeDocument/2006/relationships/hyperlink" Target="https://www.youtube.com/watch?v=5l2RIOhDXvU" TargetMode="External"/><Relationship Id="rId6" Type="http://schemas.openxmlformats.org/officeDocument/2006/relationships/hyperlink" Target="https://www.youtube.com/watch?v=D4uIZPfELlk" TargetMode="External"/><Relationship Id="rId7" Type="http://schemas.openxmlformats.org/officeDocument/2006/relationships/hyperlink" Target="https://www.youtube.com/watch?v=jiFPW7le1jA" TargetMode="External"/><Relationship Id="rId8" Type="http://schemas.openxmlformats.org/officeDocument/2006/relationships/hyperlink" Target="https://www.youtube.com/watch?v=Wi_4Cg34RbA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inkluzevpraxi.cz/kategorie-pedagog/2163-jak-zvladnout-hyperaktivni-dite-s-poruchou-pozornosti" TargetMode="External"/><Relationship Id="rId4" Type="http://schemas.openxmlformats.org/officeDocument/2006/relationships/hyperlink" Target="https://www.nzip.cz/clanek/677-adhd-u-dospelych" TargetMode="External"/><Relationship Id="rId5" Type="http://schemas.openxmlformats.org/officeDocument/2006/relationships/hyperlink" Target="https://www.addp.cz/dusevni-poruchy/adhd/" TargetMode="External"/><Relationship Id="rId6" Type="http://schemas.openxmlformats.org/officeDocument/2006/relationships/hyperlink" Target="https://clanky.rvp.cz/clanek/18343/PORUCHY-POZORNOSTI-A-HYPERAKTIVITA-U-DOSPELYCH.html" TargetMode="External"/><Relationship Id="rId7" Type="http://schemas.openxmlformats.org/officeDocument/2006/relationships/hyperlink" Target="https://naserovnovaha.cz/wp-content/uploads/2019/09/desatero_rodice_deti_s_ADHD.pdf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SYMPTOMATICKÉ PORUCHY ŘEČI - ADHD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40"/>
            <a:ext cx="5470800" cy="113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Adéla Tomanová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Ivana Ličková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Kristina Lodrová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Dospělí s ADHD - diagnostika</a:t>
            </a:r>
            <a:endParaRPr/>
          </a:p>
        </p:txBody>
      </p:sp>
      <p:sp>
        <p:nvSpPr>
          <p:cNvPr id="183" name="Google Shape;183;p2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pečlivé a všestranné vyšetření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ADHD v dětství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povahové rysy jedince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testovací formuláře, průběžný test chování, Wenderovu posuzovací škálu Utah, Brownovu posuzovací škálu, Copelandovu škálu příznaků poruchy pozornosti pro dospělé či Triolovu škálu pro posuzování poruch pozornosti u dospělých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Dospělí s ADHD - intervence</a:t>
            </a:r>
            <a:endParaRPr/>
          </a:p>
        </p:txBody>
      </p:sp>
      <p:sp>
        <p:nvSpPr>
          <p:cNvPr id="189" name="Google Shape;189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logoped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blízké okolí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- kouč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Dospělí s ADHD - terapie</a:t>
            </a:r>
            <a:endParaRPr/>
          </a:p>
        </p:txBody>
      </p:sp>
      <p:sp>
        <p:nvSpPr>
          <p:cNvPr id="195" name="Google Shape;195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relaxační techniky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kognitivní trénink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krátkodobé a časté procvičování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dechové a hlasové cvičení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- vizualizace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ADHD a farmaka</a:t>
            </a:r>
            <a:endParaRPr/>
          </a:p>
        </p:txBody>
      </p:sp>
      <p:sp>
        <p:nvSpPr>
          <p:cNvPr id="201" name="Google Shape;201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lang="cs"/>
              <a:t>od cca 6 let je možná léčba psychofarmaky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léky syndrom neodstraní, pouze zmírní výrazné projevy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důležitá průběžná komunikace s ošetřujícím lékařem, pravidelné kontroly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lang="cs"/>
              <a:t>stimulanty (Ritalin s kratším účinkem, Concentra s delším účinkem)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blokátory nové tvorby noradrenalinu (atomoxetin)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Doplňující materiály</a:t>
            </a:r>
            <a:endParaRPr/>
          </a:p>
        </p:txBody>
      </p:sp>
      <p:sp>
        <p:nvSpPr>
          <p:cNvPr id="207" name="Google Shape;207;p26"/>
          <p:cNvSpPr txBox="1"/>
          <p:nvPr>
            <p:ph idx="1" type="body"/>
          </p:nvPr>
        </p:nvSpPr>
        <p:spPr>
          <a:xfrm>
            <a:off x="819150" y="1657350"/>
            <a:ext cx="7505700" cy="27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Program pro osoby s ADHD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>
                <a:hlinkClick r:id="rId3"/>
              </a:rPr>
              <a:t>http://www.nepozornidospeli.cz/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hlinkClick r:id="rId4"/>
              </a:rPr>
              <a:t>https://www.adhdchildhood.com/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Videa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hlinkClick r:id="rId5"/>
              </a:rPr>
              <a:t>https://www.youtube.com/watch?v=5l2RIOhDXvU</a:t>
            </a:r>
            <a:r>
              <a:rPr lang="cs"/>
              <a:t> - What is ADHD? (5 min)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hlinkClick r:id="rId6"/>
              </a:rPr>
              <a:t>https://www.youtube.com/watch?v=D4uIZPfELlk</a:t>
            </a:r>
            <a:r>
              <a:rPr lang="cs"/>
              <a:t> - Neurofeedback (4 min)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hlinkClick r:id="rId7"/>
              </a:rPr>
              <a:t>https://www.youtube.com/watch?v=jiFPW7le1jA</a:t>
            </a:r>
            <a:r>
              <a:rPr lang="cs"/>
              <a:t> - Neurofeedback (4 min)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hlinkClick r:id="rId8"/>
              </a:rPr>
              <a:t>https://www.youtube.com/watch?v=Wi_4Cg34RbA</a:t>
            </a:r>
            <a:r>
              <a:rPr lang="cs"/>
              <a:t> - dokument Nepozorní (50 min)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Doplňující materiály</a:t>
            </a:r>
            <a:endParaRPr/>
          </a:p>
        </p:txBody>
      </p:sp>
      <p:sp>
        <p:nvSpPr>
          <p:cNvPr id="213" name="Google Shape;213;p27"/>
          <p:cNvSpPr txBox="1"/>
          <p:nvPr>
            <p:ph idx="1" type="body"/>
          </p:nvPr>
        </p:nvSpPr>
        <p:spPr>
          <a:xfrm>
            <a:off x="819150" y="1504950"/>
            <a:ext cx="75057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Články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uFill>
                  <a:noFill/>
                </a:uFill>
                <a:hlinkClick r:id="rId3"/>
              </a:rPr>
              <a:t>http://www.inkluzevpraxi.cz/kategorie-pedagog/2163-jak-zvladnout-hyperaktivni-dite-s-poruchou-pozornosti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uFill>
                  <a:noFill/>
                </a:uFill>
                <a:hlinkClick r:id="rId4"/>
              </a:rPr>
              <a:t>https://www.nzip.cz/clanek/677-adhd-u-dospelych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uFill>
                  <a:noFill/>
                </a:uFill>
                <a:hlinkClick r:id="rId5"/>
              </a:rPr>
              <a:t>https://www.addp.cz/dusevni-poruchy/adhd/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uFill>
                  <a:noFill/>
                </a:uFill>
                <a:hlinkClick r:id="rId6"/>
              </a:rPr>
              <a:t>https://clanky.rvp.cz/clanek/18343/PORUCHY-POZORNOSTI-A-HYPERAKTIVITA-U-DOSPELYCH.html</a:t>
            </a:r>
            <a:r>
              <a:rPr lang="cs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Infografika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uFill>
                  <a:noFill/>
                </a:uFill>
                <a:hlinkClick r:id="rId7"/>
              </a:rPr>
              <a:t>https://naserovnovaha.cz/wp-content/uploads/2019/09/desatero_rodice_deti_s_ADHD.pdf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 a publikace</a:t>
            </a:r>
            <a:endParaRPr/>
          </a:p>
        </p:txBody>
      </p:sp>
      <p:sp>
        <p:nvSpPr>
          <p:cNvPr id="219" name="Google Shape;219;p28"/>
          <p:cNvSpPr txBox="1"/>
          <p:nvPr>
            <p:ph idx="1" type="body"/>
          </p:nvPr>
        </p:nvSpPr>
        <p:spPr>
          <a:xfrm>
            <a:off x="819150" y="1541475"/>
            <a:ext cx="7505700" cy="28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>
                <a:highlight>
                  <a:srgbClr val="FFFFFF"/>
                </a:highlight>
              </a:rPr>
              <a:t>Drtílková, I., Šerý, O. a kol. (2007). </a:t>
            </a:r>
            <a:r>
              <a:rPr i="1" lang="cs" sz="1110">
                <a:highlight>
                  <a:srgbClr val="FFFFFF"/>
                </a:highlight>
              </a:rPr>
              <a:t>Hyperkinetická porucha: ADHD</a:t>
            </a:r>
            <a:r>
              <a:rPr lang="cs" sz="1110">
                <a:highlight>
                  <a:srgbClr val="FFFFFF"/>
                </a:highlight>
              </a:rPr>
              <a:t>. Praha : Galén.</a:t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/>
              <a:t>Ernsten, H. (2020).</a:t>
            </a:r>
            <a:r>
              <a:rPr i="1" lang="cs" sz="1110"/>
              <a:t> ADHD u dospělého pacienta</a:t>
            </a:r>
            <a:r>
              <a:rPr lang="cs" sz="1110"/>
              <a:t>. Praha: Maxdorf.</a:t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/>
              <a:t>Re A. M., Capodieci A. (2020). </a:t>
            </a:r>
            <a:r>
              <a:rPr i="1" lang="cs" sz="1110"/>
              <a:t>Understanding ADHD: a guide to symptoms, management and treatment.</a:t>
            </a:r>
            <a:r>
              <a:rPr lang="cs" sz="1110"/>
              <a:t> London: Routledge</a:t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>
                <a:highlight>
                  <a:srgbClr val="FFFFFF"/>
                </a:highlight>
              </a:rPr>
              <a:t>Rief, S. F. (2016). </a:t>
            </a:r>
            <a:r>
              <a:rPr i="1" lang="cs" sz="1110">
                <a:highlight>
                  <a:srgbClr val="FFFFFF"/>
                </a:highlight>
              </a:rPr>
              <a:t>How to reach &amp; teach children &amp; teens with ADD/ADHD: practical techniques, strategies, and interventions.</a:t>
            </a:r>
            <a:r>
              <a:rPr lang="cs" sz="1110">
                <a:highlight>
                  <a:srgbClr val="FFFFFF"/>
                </a:highlight>
              </a:rPr>
              <a:t> San Francisco: Jossey-Bass</a:t>
            </a:r>
            <a:endParaRPr sz="111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>
                <a:highlight>
                  <a:srgbClr val="FFFFFF"/>
                </a:highlight>
              </a:rPr>
              <a:t>Saline, S. (2019). </a:t>
            </a:r>
            <a:r>
              <a:rPr i="1" lang="cs" sz="1110">
                <a:highlight>
                  <a:srgbClr val="FFFFFF"/>
                </a:highlight>
              </a:rPr>
              <a:t>Co by vaše dítě s ADHD chtělo, abyste věděli</a:t>
            </a:r>
            <a:r>
              <a:rPr lang="cs" sz="1110">
                <a:highlight>
                  <a:srgbClr val="FFFFFF"/>
                </a:highlight>
              </a:rPr>
              <a:t>. Praha: Portál.</a:t>
            </a:r>
            <a:endParaRPr sz="111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>
                <a:highlight>
                  <a:srgbClr val="FFFFFF"/>
                </a:highlight>
              </a:rPr>
              <a:t>Shapiro, L. E. (2020). </a:t>
            </a:r>
            <a:r>
              <a:rPr i="1" lang="cs" sz="1110">
                <a:highlight>
                  <a:srgbClr val="FFFFFF"/>
                </a:highlight>
              </a:rPr>
              <a:t>44 aktivit pro děti s ADHD: podpora sebedůvěry, sociálních dovedností a sebekontroly</a:t>
            </a:r>
            <a:r>
              <a:rPr lang="cs" sz="1110">
                <a:highlight>
                  <a:srgbClr val="FFFFFF"/>
                </a:highlight>
              </a:rPr>
              <a:t>. Praha: Portál.</a:t>
            </a:r>
            <a:endParaRPr sz="111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cs" sz="1110"/>
              <a:t>Uhlíř, J. (2020). </a:t>
            </a:r>
            <a:r>
              <a:rPr i="1" lang="cs" sz="1110"/>
              <a:t>ÁDÉHÁDĚ: jak na emoce dětí s ADHD</a:t>
            </a:r>
            <a:r>
              <a:rPr lang="cs" sz="1110"/>
              <a:t>. Praha: Raabe.</a:t>
            </a:r>
            <a:endParaRPr sz="111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t/>
            </a:r>
            <a:endParaRPr sz="1202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ADHD - porucha pozornosti s hyperaktivitou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- </a:t>
            </a:r>
            <a:r>
              <a:rPr lang="cs">
                <a:solidFill>
                  <a:srgbClr val="000000"/>
                </a:solidFill>
              </a:rPr>
              <a:t>neurovývojové onemocnění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obtíže se soustředěním, přizpůsobením aktivity a zvýšenou impulzivitou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POZORNOST, HYPERAKTIVITA, IMPULZIVITA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nejedná se o narušení intelektu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 ADHD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jedinec má potíže začít se soustředit, je snadněji vyrušitelný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po vyrušení mu může delší dobu trvat, než se vrátí k původní činnosti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zapomnětlivost (častěji než ostatní něco ztrácí, hledá, zapomene, že měl něco udělat, špatné plánování, …)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dítě nevydrží v klidu, pobíhá, poskakuje, vrtí se, hraje si s rukama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obtíže spojené s ADHD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poruchy chování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úzkosti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poruchy školních dovedností – dys poruchy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tiky apod.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Projevy ADHD v řeči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671650"/>
            <a:ext cx="7505700" cy="276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nadměrná řečová aktivita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vykřikování, skákání do řeči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potíže s nalezením správného slova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hlasitý mluvní projev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ztrácí se v rozhovoru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často přeskakuje z tématu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potíže s artikulací a tempem řeči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852"/>
              <a:buNone/>
            </a:pPr>
            <a:r>
              <a:t/>
            </a:r>
            <a:endParaRPr sz="1107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Poruchy řeči a ADHD</a:t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703775"/>
            <a:ext cx="7505700" cy="27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Opožděný vývoj řeči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Dyslálie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Vývojová dysfázie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Specifický logopedický nález (artikulační neobratnost, specifické asimilace)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Logorea (povídavost, překotná řeč)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- </a:t>
            </a:r>
            <a:r>
              <a:rPr lang="cs">
                <a:solidFill>
                  <a:srgbClr val="292B2C"/>
                </a:solidFill>
                <a:highlight>
                  <a:srgbClr val="FFFFFF"/>
                </a:highlight>
              </a:rPr>
              <a:t>dysgramatismus, dysprozodie</a:t>
            </a:r>
            <a:endParaRPr>
              <a:solidFill>
                <a:srgbClr val="292B2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Děti s ADHD - diagnostika</a:t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lang="cs"/>
              <a:t>pokud jsou problémy dlouhotrvající, alespoň 6 měsíců a déle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lang="cs"/>
              <a:t>ADHD nejčastěji odhalí rodina a nejbližší příbuzní &gt; pediatr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</a:t>
            </a:r>
            <a:r>
              <a:rPr lang="cs"/>
              <a:t>návrh může dát i učitel či školní psycholog, kteří spolupracují s PPP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Děti s ADHD - intervence</a:t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819150" y="1494100"/>
            <a:ext cx="7505700" cy="32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cs"/>
              <a:t>MZ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cs"/>
              <a:t>diagnostická, terapeutická i preventivní intervence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cs"/>
              <a:t>logopedické ambulance či soukromé logopedické kliniky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arenR"/>
            </a:pPr>
            <a:r>
              <a:rPr lang="cs"/>
              <a:t>MŠMT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cs"/>
              <a:t>speciální pedagog, logoped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cs"/>
              <a:t>spolupráce s dalšími odborníky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arenR"/>
            </a:pPr>
            <a:r>
              <a:rPr lang="cs"/>
              <a:t>MPSV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cs"/>
              <a:t>rehabilitace v domovech sociální péče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Děti s ADHD - terapie</a:t>
            </a:r>
            <a:endParaRPr/>
          </a:p>
        </p:txBody>
      </p:sp>
      <p:sp>
        <p:nvSpPr>
          <p:cNvPr id="177" name="Google Shape;177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terapie: hipoterapie, canisterapie,...</a:t>
            </a:r>
            <a:r>
              <a:rPr lang="cs"/>
              <a:t> psychofarmaka, pohyb (sport)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individuální přístup, relaxace, krátkodobé ale časté procvičování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pravidla a pravidelný režim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pozitivní posilňování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vyhnout se rušivým elementům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sluchátka při práci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