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E43102-5876-4DBF-9F6B-BEFEFD059553}" v="3" dt="2022-05-10T06:22:46.087"/>
    <p1510:client id="{58FBFEB8-9CE7-4C16-B435-E39515A7FBF0}" v="465" dt="2022-05-11T12:56:12.288"/>
    <p1510:client id="{946E3294-FB12-4D42-87B4-2B59E18F833C}" v="645" dt="2022-05-12T06:27:54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-869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Lukášková" userId="S::462699@muni.cz::11dd14cb-4a08-4808-9351-3b027801bf6a" providerId="AD" clId="Web-{03E43102-5876-4DBF-9F6B-BEFEFD059553}"/>
    <pc:docChg chg="addSld delSld">
      <pc:chgData name="Lucie Lukášková" userId="S::462699@muni.cz::11dd14cb-4a08-4808-9351-3b027801bf6a" providerId="AD" clId="Web-{03E43102-5876-4DBF-9F6B-BEFEFD059553}" dt="2022-05-10T06:22:46.087" v="2"/>
      <pc:docMkLst>
        <pc:docMk/>
      </pc:docMkLst>
      <pc:sldChg chg="new del">
        <pc:chgData name="Lucie Lukášková" userId="S::462699@muni.cz::11dd14cb-4a08-4808-9351-3b027801bf6a" providerId="AD" clId="Web-{03E43102-5876-4DBF-9F6B-BEFEFD059553}" dt="2022-05-10T06:22:35.446" v="1"/>
        <pc:sldMkLst>
          <pc:docMk/>
          <pc:sldMk cId="2293151476" sldId="262"/>
        </pc:sldMkLst>
      </pc:sldChg>
      <pc:sldChg chg="new">
        <pc:chgData name="Lucie Lukášková" userId="S::462699@muni.cz::11dd14cb-4a08-4808-9351-3b027801bf6a" providerId="AD" clId="Web-{03E43102-5876-4DBF-9F6B-BEFEFD059553}" dt="2022-05-10T06:22:46.087" v="2"/>
        <pc:sldMkLst>
          <pc:docMk/>
          <pc:sldMk cId="3370499369" sldId="262"/>
        </pc:sldMkLst>
      </pc:sldChg>
    </pc:docChg>
  </pc:docChgLst>
  <pc:docChgLst>
    <pc:chgData name="Kateřina Odehnalová" userId="S::457881@muni.cz::3cc491a2-803b-44a2-b09c-ab5a3749864c" providerId="AD" clId="Web-{58FBFEB8-9CE7-4C16-B435-E39515A7FBF0}"/>
    <pc:docChg chg="modSld">
      <pc:chgData name="Kateřina Odehnalová" userId="S::457881@muni.cz::3cc491a2-803b-44a2-b09c-ab5a3749864c" providerId="AD" clId="Web-{58FBFEB8-9CE7-4C16-B435-E39515A7FBF0}" dt="2022-05-11T12:56:12.288" v="465" actId="20577"/>
      <pc:docMkLst>
        <pc:docMk/>
      </pc:docMkLst>
      <pc:sldChg chg="modSp">
        <pc:chgData name="Kateřina Odehnalová" userId="S::457881@muni.cz::3cc491a2-803b-44a2-b09c-ab5a3749864c" providerId="AD" clId="Web-{58FBFEB8-9CE7-4C16-B435-E39515A7FBF0}" dt="2022-05-11T12:56:12.288" v="465" actId="20577"/>
        <pc:sldMkLst>
          <pc:docMk/>
          <pc:sldMk cId="3370499369" sldId="262"/>
        </pc:sldMkLst>
        <pc:spChg chg="mod">
          <ac:chgData name="Kateřina Odehnalová" userId="S::457881@muni.cz::3cc491a2-803b-44a2-b09c-ab5a3749864c" providerId="AD" clId="Web-{58FBFEB8-9CE7-4C16-B435-E39515A7FBF0}" dt="2022-05-11T12:50:12.857" v="41" actId="20577"/>
          <ac:spMkLst>
            <pc:docMk/>
            <pc:sldMk cId="3370499369" sldId="262"/>
            <ac:spMk id="2" creationId="{475E8055-FB9C-7168-5526-7570A6BE918C}"/>
          </ac:spMkLst>
        </pc:spChg>
        <pc:spChg chg="mod">
          <ac:chgData name="Kateřina Odehnalová" userId="S::457881@muni.cz::3cc491a2-803b-44a2-b09c-ab5a3749864c" providerId="AD" clId="Web-{58FBFEB8-9CE7-4C16-B435-E39515A7FBF0}" dt="2022-05-11T12:56:12.288" v="465" actId="20577"/>
          <ac:spMkLst>
            <pc:docMk/>
            <pc:sldMk cId="3370499369" sldId="262"/>
            <ac:spMk id="3" creationId="{E4D14597-FD07-483C-9E05-9D6D622F4E13}"/>
          </ac:spMkLst>
        </pc:spChg>
      </pc:sldChg>
    </pc:docChg>
  </pc:docChgLst>
  <pc:docChgLst>
    <pc:chgData name="Lucie Lukášková" userId="S::462699@muni.cz::11dd14cb-4a08-4808-9351-3b027801bf6a" providerId="AD" clId="Web-{946E3294-FB12-4D42-87B4-2B59E18F833C}"/>
    <pc:docChg chg="addSld delSld modSld">
      <pc:chgData name="Lucie Lukášková" userId="S::462699@muni.cz::11dd14cb-4a08-4808-9351-3b027801bf6a" providerId="AD" clId="Web-{946E3294-FB12-4D42-87B4-2B59E18F833C}" dt="2022-05-12T06:27:54.750" v="641"/>
      <pc:docMkLst>
        <pc:docMk/>
      </pc:docMkLst>
      <pc:sldChg chg="modSp new">
        <pc:chgData name="Lucie Lukášková" userId="S::462699@muni.cz::11dd14cb-4a08-4808-9351-3b027801bf6a" providerId="AD" clId="Web-{946E3294-FB12-4D42-87B4-2B59E18F833C}" dt="2022-05-12T06:19:40.614" v="268" actId="20577"/>
        <pc:sldMkLst>
          <pc:docMk/>
          <pc:sldMk cId="3087447485" sldId="263"/>
        </pc:sldMkLst>
        <pc:spChg chg="mod">
          <ac:chgData name="Lucie Lukášková" userId="S::462699@muni.cz::11dd14cb-4a08-4808-9351-3b027801bf6a" providerId="AD" clId="Web-{946E3294-FB12-4D42-87B4-2B59E18F833C}" dt="2022-05-12T06:16:06.124" v="10" actId="20577"/>
          <ac:spMkLst>
            <pc:docMk/>
            <pc:sldMk cId="3087447485" sldId="263"/>
            <ac:spMk id="2" creationId="{AEE9833C-F132-C7C2-F9DA-BE9211086E70}"/>
          </ac:spMkLst>
        </pc:spChg>
        <pc:spChg chg="mod">
          <ac:chgData name="Lucie Lukášková" userId="S::462699@muni.cz::11dd14cb-4a08-4808-9351-3b027801bf6a" providerId="AD" clId="Web-{946E3294-FB12-4D42-87B4-2B59E18F833C}" dt="2022-05-12T06:19:40.614" v="268" actId="20577"/>
          <ac:spMkLst>
            <pc:docMk/>
            <pc:sldMk cId="3087447485" sldId="263"/>
            <ac:spMk id="3" creationId="{AB7620D6-EAC3-FB26-1053-B7F645B992F0}"/>
          </ac:spMkLst>
        </pc:spChg>
      </pc:sldChg>
      <pc:sldChg chg="addSp modSp new">
        <pc:chgData name="Lucie Lukášková" userId="S::462699@muni.cz::11dd14cb-4a08-4808-9351-3b027801bf6a" providerId="AD" clId="Web-{946E3294-FB12-4D42-87B4-2B59E18F833C}" dt="2022-05-12T06:21:23.710" v="331" actId="1076"/>
        <pc:sldMkLst>
          <pc:docMk/>
          <pc:sldMk cId="910481044" sldId="264"/>
        </pc:sldMkLst>
        <pc:spChg chg="mod">
          <ac:chgData name="Lucie Lukášková" userId="S::462699@muni.cz::11dd14cb-4a08-4808-9351-3b027801bf6a" providerId="AD" clId="Web-{946E3294-FB12-4D42-87B4-2B59E18F833C}" dt="2022-05-12T06:19:57.755" v="287" actId="20577"/>
          <ac:spMkLst>
            <pc:docMk/>
            <pc:sldMk cId="910481044" sldId="264"/>
            <ac:spMk id="2" creationId="{3065D6F5-C23B-0327-803F-07C85CACFF94}"/>
          </ac:spMkLst>
        </pc:spChg>
        <pc:spChg chg="mod">
          <ac:chgData name="Lucie Lukášková" userId="S::462699@muni.cz::11dd14cb-4a08-4808-9351-3b027801bf6a" providerId="AD" clId="Web-{946E3294-FB12-4D42-87B4-2B59E18F833C}" dt="2022-05-12T06:20:57.365" v="327" actId="20577"/>
          <ac:spMkLst>
            <pc:docMk/>
            <pc:sldMk cId="910481044" sldId="264"/>
            <ac:spMk id="3" creationId="{2136F27E-11DF-3465-1984-E494F5B4C945}"/>
          </ac:spMkLst>
        </pc:spChg>
        <pc:picChg chg="add mod">
          <ac:chgData name="Lucie Lukášková" userId="S::462699@muni.cz::11dd14cb-4a08-4808-9351-3b027801bf6a" providerId="AD" clId="Web-{946E3294-FB12-4D42-87B4-2B59E18F833C}" dt="2022-05-12T06:21:04.662" v="329" actId="1076"/>
          <ac:picMkLst>
            <pc:docMk/>
            <pc:sldMk cId="910481044" sldId="264"/>
            <ac:picMk id="4" creationId="{4E52073C-5773-73F4-E86E-08DF525EBC09}"/>
          </ac:picMkLst>
        </pc:picChg>
        <pc:picChg chg="add mod">
          <ac:chgData name="Lucie Lukášková" userId="S::462699@muni.cz::11dd14cb-4a08-4808-9351-3b027801bf6a" providerId="AD" clId="Web-{946E3294-FB12-4D42-87B4-2B59E18F833C}" dt="2022-05-12T06:21:23.710" v="331" actId="1076"/>
          <ac:picMkLst>
            <pc:docMk/>
            <pc:sldMk cId="910481044" sldId="264"/>
            <ac:picMk id="5" creationId="{FCA6AB9D-BD67-0398-13E0-ADF5008D38BF}"/>
          </ac:picMkLst>
        </pc:picChg>
      </pc:sldChg>
      <pc:sldChg chg="modSp new">
        <pc:chgData name="Lucie Lukášková" userId="S::462699@muni.cz::11dd14cb-4a08-4808-9351-3b027801bf6a" providerId="AD" clId="Web-{946E3294-FB12-4D42-87B4-2B59E18F833C}" dt="2022-05-12T06:27:47.844" v="639" actId="20577"/>
        <pc:sldMkLst>
          <pc:docMk/>
          <pc:sldMk cId="187698858" sldId="265"/>
        </pc:sldMkLst>
        <pc:spChg chg="mod">
          <ac:chgData name="Lucie Lukášková" userId="S::462699@muni.cz::11dd14cb-4a08-4808-9351-3b027801bf6a" providerId="AD" clId="Web-{946E3294-FB12-4D42-87B4-2B59E18F833C}" dt="2022-05-12T06:21:43.570" v="334" actId="20577"/>
          <ac:spMkLst>
            <pc:docMk/>
            <pc:sldMk cId="187698858" sldId="265"/>
            <ac:spMk id="2" creationId="{FA93F153-3FC2-E72D-B1B4-CB8A9C4C97C8}"/>
          </ac:spMkLst>
        </pc:spChg>
        <pc:spChg chg="mod">
          <ac:chgData name="Lucie Lukášková" userId="S::462699@muni.cz::11dd14cb-4a08-4808-9351-3b027801bf6a" providerId="AD" clId="Web-{946E3294-FB12-4D42-87B4-2B59E18F833C}" dt="2022-05-12T06:27:47.844" v="639" actId="20577"/>
          <ac:spMkLst>
            <pc:docMk/>
            <pc:sldMk cId="187698858" sldId="265"/>
            <ac:spMk id="3" creationId="{6FDCDEEA-0C3C-7DF4-EA62-66232888DCDA}"/>
          </ac:spMkLst>
        </pc:spChg>
      </pc:sldChg>
      <pc:sldChg chg="new del">
        <pc:chgData name="Lucie Lukášková" userId="S::462699@muni.cz::11dd14cb-4a08-4808-9351-3b027801bf6a" providerId="AD" clId="Web-{946E3294-FB12-4D42-87B4-2B59E18F833C}" dt="2022-05-12T06:27:54.750" v="641"/>
        <pc:sldMkLst>
          <pc:docMk/>
          <pc:sldMk cId="16711465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B83D-73FF-4AF6-9C54-F042A893323F}" type="datetimeFigureOut">
              <a:rPr lang="cs-CZ" smtClean="0"/>
              <a:pPr/>
              <a:t>12.05.2022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516D2EB-AED2-410A-BF09-01E22709BAC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6212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B83D-73FF-4AF6-9C54-F042A893323F}" type="datetimeFigureOut">
              <a:rPr lang="cs-CZ" smtClean="0"/>
              <a:pPr/>
              <a:t>12.05.2022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6D2EB-AED2-410A-BF09-01E22709BAC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0247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B83D-73FF-4AF6-9C54-F042A893323F}" type="datetimeFigureOut">
              <a:rPr lang="cs-CZ" smtClean="0"/>
              <a:pPr/>
              <a:t>12.05.2022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6D2EB-AED2-410A-BF09-01E22709BAC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9819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B83D-73FF-4AF6-9C54-F042A893323F}" type="datetimeFigureOut">
              <a:rPr lang="cs-CZ" smtClean="0"/>
              <a:pPr/>
              <a:t>12.05.2022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6D2EB-AED2-410A-BF09-01E22709BAC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5674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B83D-73FF-4AF6-9C54-F042A893323F}" type="datetimeFigureOut">
              <a:rPr lang="cs-CZ" smtClean="0"/>
              <a:pPr/>
              <a:t>12.05.2022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6D2EB-AED2-410A-BF09-01E22709BAC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8068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B83D-73FF-4AF6-9C54-F042A893323F}" type="datetimeFigureOut">
              <a:rPr lang="cs-CZ" smtClean="0"/>
              <a:pPr/>
              <a:t>12.05.2022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6D2EB-AED2-410A-BF09-01E22709BAC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9352299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B83D-73FF-4AF6-9C54-F042A893323F}" type="datetimeFigureOut">
              <a:rPr lang="cs-CZ" smtClean="0"/>
              <a:pPr/>
              <a:t>12.05.2022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6D2EB-AED2-410A-BF09-01E22709BAC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6033261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B83D-73FF-4AF6-9C54-F042A893323F}" type="datetimeFigureOut">
              <a:rPr lang="cs-CZ" smtClean="0"/>
              <a:pPr/>
              <a:t>12.05.2022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6D2EB-AED2-410A-BF09-01E22709BAC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9529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B83D-73FF-4AF6-9C54-F042A893323F}" type="datetimeFigureOut">
              <a:rPr lang="cs-CZ" smtClean="0"/>
              <a:pPr/>
              <a:t>12.05.2022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6D2EB-AED2-410A-BF09-01E22709BA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0594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B83D-73FF-4AF6-9C54-F042A893323F}" type="datetimeFigureOut">
              <a:rPr lang="cs-CZ" smtClean="0"/>
              <a:pPr/>
              <a:t>12.05.2022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6D2EB-AED2-410A-BF09-01E22709BAC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1998538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69EB83D-73FF-4AF6-9C54-F042A893323F}" type="datetimeFigureOut">
              <a:rPr lang="cs-CZ" smtClean="0"/>
              <a:pPr/>
              <a:t>12.05.2022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6D2EB-AED2-410A-BF09-01E22709BAC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4789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EB83D-73FF-4AF6-9C54-F042A893323F}" type="datetimeFigureOut">
              <a:rPr lang="cs-CZ" smtClean="0"/>
              <a:pPr/>
              <a:t>12.05.2022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516D2EB-AED2-410A-BF09-01E22709BAC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4150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75A3E4-5FC6-46F7-AD96-8986CD8D1E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Afázie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53F5F6F-0A91-4289-989C-7C98679424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Lucie Lukášková, Kateřina Odehnalová, Lenka Stibůrková </a:t>
            </a:r>
          </a:p>
        </p:txBody>
      </p:sp>
    </p:spTree>
    <p:extLst>
      <p:ext uri="{BB962C8B-B14F-4D97-AF65-F5344CB8AC3E}">
        <p14:creationId xmlns:p14="http://schemas.microsoft.com/office/powerpoint/2010/main" xmlns="" val="2353910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93F153-3FC2-E72D-B1B4-CB8A9C4C9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FDCDEEA-0C3C-7DF4-EA62-66232888D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Cséfalvay</a:t>
            </a:r>
            <a:r>
              <a:rPr lang="cs-CZ" dirty="0"/>
              <a:t>, Z., Košťálová, M., Klimešová, M. (2002). Diagnostika a terapie afázie, alexie, agrafie: (manuál). Asociace klinických logopedů ČR.</a:t>
            </a:r>
          </a:p>
          <a:p>
            <a:r>
              <a:rPr lang="cs-CZ" dirty="0" err="1"/>
              <a:t>Cséfalvay</a:t>
            </a:r>
            <a:r>
              <a:rPr lang="cs-CZ" dirty="0"/>
              <a:t>, Z. (2007). Terapie afázie. Portál.</a:t>
            </a:r>
          </a:p>
          <a:p>
            <a:r>
              <a:rPr lang="cs-CZ" dirty="0"/>
              <a:t>Heroutová, M. (2003). Komplexní péče o afatické pacienty a jejich subjektivní pohled na problematiku [Rigorózní práce]. Masarykova univerzita.</a:t>
            </a:r>
          </a:p>
          <a:p>
            <a:r>
              <a:rPr lang="cs-CZ" dirty="0"/>
              <a:t>Košťálová, M. Bednařík, J. </a:t>
            </a:r>
            <a:r>
              <a:rPr lang="cs-CZ" dirty="0" err="1"/>
              <a:t>Mechl</a:t>
            </a:r>
            <a:r>
              <a:rPr lang="cs-CZ" dirty="0"/>
              <a:t>, M. </a:t>
            </a:r>
            <a:r>
              <a:rPr lang="cs-CZ" dirty="0" err="1"/>
              <a:t>Voháňka</a:t>
            </a:r>
            <a:r>
              <a:rPr lang="cs-CZ" dirty="0"/>
              <a:t> S. Šnábl I. Multimediální atlas poruch řeči a příbuzných kognitivních funkcí. Brno: Masarykova universita, 2006.</a:t>
            </a:r>
          </a:p>
        </p:txBody>
      </p:sp>
    </p:spTree>
    <p:extLst>
      <p:ext uri="{BB962C8B-B14F-4D97-AF65-F5344CB8AC3E}">
        <p14:creationId xmlns:p14="http://schemas.microsoft.com/office/powerpoint/2010/main" xmlns="" val="18769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6740329-C128-45C1-BEC3-C8C720663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Stručné vymezení afázie - ETIOLOGIE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69F29DF-9C19-4EF1-B45C-9E71E7D78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neurogenní porucha (CNS)</a:t>
            </a:r>
          </a:p>
          <a:p>
            <a:pPr lvl="0"/>
            <a:r>
              <a:rPr lang="cs-CZ" dirty="0"/>
              <a:t>ložiskové poškození</a:t>
            </a:r>
          </a:p>
          <a:p>
            <a:pPr lvl="0"/>
            <a:r>
              <a:rPr lang="cs-CZ" dirty="0"/>
              <a:t>získaná porucha</a:t>
            </a:r>
          </a:p>
          <a:p>
            <a:pPr lvl="0"/>
            <a:r>
              <a:rPr lang="cs-CZ" dirty="0"/>
              <a:t>vzniká nejčastěji po: CMP, úraz hlavy, nádor mozku</a:t>
            </a:r>
          </a:p>
          <a:p>
            <a:pPr lvl="0"/>
            <a:r>
              <a:rPr lang="cs-CZ" dirty="0"/>
              <a:t>vzniká náhle</a:t>
            </a:r>
          </a:p>
        </p:txBody>
      </p:sp>
    </p:spTree>
    <p:extLst>
      <p:ext uri="{BB962C8B-B14F-4D97-AF65-F5344CB8AC3E}">
        <p14:creationId xmlns:p14="http://schemas.microsoft.com/office/powerpoint/2010/main" xmlns="" val="3446006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BC41C7F-B19E-4CC0-858C-4F128463B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Stručné vymezení afázie - SYMPTOMY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DEB5966-3401-4410-A16A-C12377E5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narušeny individuální jazykové schopnosti, vyšší fatické funkce</a:t>
            </a:r>
          </a:p>
          <a:p>
            <a:r>
              <a:rPr lang="cs-CZ" dirty="0"/>
              <a:t>ovlivňuje jak produkci, tak recepci</a:t>
            </a:r>
          </a:p>
          <a:p>
            <a:r>
              <a:rPr lang="cs-CZ" dirty="0"/>
              <a:t>nejčastější symptomy: porucha pojmenování, porucha opakování, neologismy, </a:t>
            </a:r>
            <a:r>
              <a:rPr lang="cs-CZ" dirty="0" err="1"/>
              <a:t>logorhea</a:t>
            </a:r>
            <a:r>
              <a:rPr lang="cs-CZ" dirty="0"/>
              <a:t>, </a:t>
            </a:r>
            <a:r>
              <a:rPr lang="cs-CZ" dirty="0" err="1"/>
              <a:t>parafázie</a:t>
            </a:r>
            <a:r>
              <a:rPr lang="cs-CZ" dirty="0"/>
              <a:t> </a:t>
            </a:r>
            <a:r>
              <a:rPr lang="cs-CZ" dirty="0" err="1"/>
              <a:t>fonemické</a:t>
            </a:r>
            <a:r>
              <a:rPr lang="cs-CZ" dirty="0"/>
              <a:t> i sémantické, echolálie, perseverace, automatismy, porucha porozumění, porucha </a:t>
            </a:r>
            <a:r>
              <a:rPr lang="cs-CZ" dirty="0" err="1"/>
              <a:t>fluence</a:t>
            </a:r>
            <a:endParaRPr lang="cs-CZ" dirty="0"/>
          </a:p>
          <a:p>
            <a:r>
              <a:rPr lang="cs-CZ" dirty="0"/>
              <a:t>může se projevit i ve čtení a psaní </a:t>
            </a:r>
          </a:p>
          <a:p>
            <a:r>
              <a:rPr lang="cs-CZ" dirty="0"/>
              <a:t>více typů, různá závažnost, různé klasifikace (např. Bostonská)</a:t>
            </a:r>
          </a:p>
          <a:p>
            <a:r>
              <a:rPr lang="cs-CZ" dirty="0"/>
              <a:t>proměnlivý průběh, symptomy se mohou měnit</a:t>
            </a:r>
          </a:p>
          <a:p>
            <a:pPr lvl="0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8051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B24EE96-7F65-409E-939E-6DF1D9B37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CÍLOVÁ SKUPINA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FE37580-EAA7-4779-8542-7943DD2CD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Pacienti jsou různého věku: často jsou to dospělí a senioři. </a:t>
            </a:r>
          </a:p>
          <a:p>
            <a:r>
              <a:rPr lang="cs-CZ" dirty="0"/>
              <a:t>Afázie se může objevit i u dětí. </a:t>
            </a:r>
          </a:p>
          <a:p>
            <a:r>
              <a:rPr lang="cs-CZ" dirty="0"/>
              <a:t>Afázie zasahuje celou osobnost člověka a mění dosavadní život jeho samotného i jeho okolí.</a:t>
            </a:r>
          </a:p>
          <a:p>
            <a:pPr marL="0" indent="0">
              <a:buNone/>
            </a:pP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83263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ECFFDB0-DE37-44BD-9DF7-187A01443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DOSPĚLÍ a SENIOŘI - SPECIFIKA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EB66DF3-EBB0-4E0F-8AE5-D0C9FC28D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 logopedickou péči je třeba zohlednit: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existence dalších onemocnění, stav zraku, sluchu, chrupu (zubní náhrada), vliv medikace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věk, vzdělání, zaměstnání (pracující, mladý dospělý, senior v důchodu, živitel rodiny…)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stav kognitivních schopností, soběstačnost, hybnost, stav vědomí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rodinné zázemí (komunikační partneři)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dostupnost logopedické péče (možnost dojíždění)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specifika prostředí (práce u JIP lůžka, standard lůžka, ambulance)</a:t>
            </a:r>
          </a:p>
        </p:txBody>
      </p:sp>
    </p:spTree>
    <p:extLst>
      <p:ext uri="{BB962C8B-B14F-4D97-AF65-F5344CB8AC3E}">
        <p14:creationId xmlns:p14="http://schemas.microsoft.com/office/powerpoint/2010/main" xmlns="" val="213295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98C4C30-D333-4AEC-A974-EE8D0CF29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DoSpělí</a:t>
            </a:r>
            <a:r>
              <a:rPr lang="cs-CZ" dirty="0"/>
              <a:t> a senioři - POTŘEBY a cíle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50E0173-D970-404D-ADCF-A67B6A408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maximální obnova funkce komunikace (vč. AAK) a polykání</a:t>
            </a:r>
          </a:p>
          <a:p>
            <a:r>
              <a:rPr lang="cs-CZ" dirty="0"/>
              <a:t>zapojení do společnosti, možný návrat k předchozím činnostem a případně zaměstnání</a:t>
            </a:r>
          </a:p>
          <a:p>
            <a:r>
              <a:rPr lang="cs-CZ" dirty="0"/>
              <a:t>zachování kvality života</a:t>
            </a:r>
          </a:p>
          <a:p>
            <a:r>
              <a:rPr lang="cs-CZ" dirty="0"/>
              <a:t>prevence izolace, deprese, úzkosti</a:t>
            </a:r>
          </a:p>
          <a:p>
            <a:r>
              <a:rPr lang="cs-CZ" dirty="0"/>
              <a:t>maximální stimulace s ohledem na prognózu</a:t>
            </a:r>
          </a:p>
          <a:p>
            <a:r>
              <a:rPr lang="cs-CZ" dirty="0"/>
              <a:t>podpora rodinných příslušníků / komunikačních partnerů</a:t>
            </a:r>
          </a:p>
          <a:p>
            <a:r>
              <a:rPr lang="cs-CZ" dirty="0"/>
              <a:t>trénink s komunikačními partnery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10551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5E8055-FB9C-7168-5526-7570A6BE9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KOmunikační</a:t>
            </a:r>
            <a:r>
              <a:rPr lang="cs-CZ" dirty="0"/>
              <a:t> partner – jeho role v terapii afázie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4D14597-FD07-483C-9E05-9D6D622F4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Navazuje spolupráci s logopedem a napomáhá budování vztahu mezi logopedem, komunikačním partnerem a osobou s afázií.</a:t>
            </a:r>
          </a:p>
          <a:p>
            <a:r>
              <a:rPr lang="cs-CZ" dirty="0"/>
              <a:t>Pravidelně s klientem cvičí, dle pokynů logopeda a dodržuje navržené intenzity cvičení</a:t>
            </a:r>
          </a:p>
          <a:p>
            <a:r>
              <a:rPr lang="cs-CZ" dirty="0"/>
              <a:t>Zajímá se o potřeby a zájmy klienta – respektuje osobnost osoby s afázií.</a:t>
            </a:r>
          </a:p>
          <a:p>
            <a:r>
              <a:rPr lang="cs-CZ" dirty="0"/>
              <a:t>Uplatňuje zásadu názornosti během cvičení, vytváří vhodné pomůcky, umožňuje zapojení více smyslů, zvyšuje zájem o pravidelné cvičení - motivuje.</a:t>
            </a:r>
          </a:p>
          <a:p>
            <a:r>
              <a:rPr lang="cs-CZ" dirty="0"/>
              <a:t>Riziko vzniku syndromu vyhoření - vhodné jsou přestávky během terapie.</a:t>
            </a:r>
          </a:p>
        </p:txBody>
      </p:sp>
    </p:spTree>
    <p:extLst>
      <p:ext uri="{BB962C8B-B14F-4D97-AF65-F5344CB8AC3E}">
        <p14:creationId xmlns:p14="http://schemas.microsoft.com/office/powerpoint/2010/main" xmlns="" val="3370499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E9833C-F132-C7C2-F9DA-BE9211086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TERAPEUTICKÉ PŘÍSTUPY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B7620D6-EAC3-FB26-1053-B7F645B99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Kognitivně-neuropsychologický přístup, který je zaměřený na obnovení narušených jazykových funkcí (např. pojmenování, čtení, psaní)</a:t>
            </a:r>
          </a:p>
          <a:p>
            <a:r>
              <a:rPr lang="cs-CZ" dirty="0"/>
              <a:t>Kresba jako komunikační prostředek, Melodicko-intonační terapie, Vysoce automatizované formy řeči - přístupy zaměřeny na NKS více komplexněji, cílem terapie je podpořit komunikační mechanismy</a:t>
            </a:r>
          </a:p>
          <a:p>
            <a:r>
              <a:rPr lang="cs-CZ" dirty="0"/>
              <a:t>Pragmaticky orientovaná terapie - zaměřená na zlepšení komunikace v každodenních situacích (např. Skupinová terapie)</a:t>
            </a:r>
          </a:p>
        </p:txBody>
      </p:sp>
    </p:spTree>
    <p:extLst>
      <p:ext uri="{BB962C8B-B14F-4D97-AF65-F5344CB8AC3E}">
        <p14:creationId xmlns:p14="http://schemas.microsoft.com/office/powerpoint/2010/main" xmlns="" val="3087447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65D6F5-C23B-0327-803F-07C85CACF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Materiály využívané v terapii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136F27E-11DF-3465-1984-E494F5B4C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Reálné předměty, fotografie, obrázky, pracovní listy...</a:t>
            </a:r>
          </a:p>
          <a:p>
            <a:endParaRPr lang="cs-CZ" dirty="0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xmlns="" id="{4E52073C-5773-73F4-E86E-08DF525EBC0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65867" y="2780788"/>
            <a:ext cx="2743200" cy="1770558"/>
          </a:xfrm>
          <a:prstGeom prst="rect">
            <a:avLst/>
          </a:prstGeom>
        </p:spPr>
      </p:pic>
      <p:pic>
        <p:nvPicPr>
          <p:cNvPr id="5" name="Obrázek 5">
            <a:extLst>
              <a:ext uri="{FF2B5EF4-FFF2-40B4-BE49-F238E27FC236}">
                <a16:creationId xmlns:a16="http://schemas.microsoft.com/office/drawing/2014/main" xmlns="" id="{FCA6AB9D-BD67-0398-13E0-ADF5008D38B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57900" y="2856227"/>
            <a:ext cx="2743200" cy="148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048104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43</TotalTime>
  <Words>556</Words>
  <Application>Microsoft Office PowerPoint</Application>
  <PresentationFormat>Vlastní</PresentationFormat>
  <Paragraphs>56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Galerie</vt:lpstr>
      <vt:lpstr>Afázie</vt:lpstr>
      <vt:lpstr>Stručné vymezení afázie - ETIOLOGIE </vt:lpstr>
      <vt:lpstr>Stručné vymezení afázie - SYMPTOMY</vt:lpstr>
      <vt:lpstr>CÍLOVÁ SKUPINA</vt:lpstr>
      <vt:lpstr>DOSPĚLÍ a SENIOŘI - SPECIFIKA</vt:lpstr>
      <vt:lpstr>DoSpělí a senioři - POTŘEBY a cíle</vt:lpstr>
      <vt:lpstr>KOmunikační partner – jeho role v terapii afázie</vt:lpstr>
      <vt:lpstr>TERAPEUTICKÉ PŘÍSTUPY</vt:lpstr>
      <vt:lpstr>Materiály využívané v terapii</vt:lpstr>
      <vt:lpstr>odkazy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Afázie</dc:title>
  <dc:creator>Lenka Stibůrková</dc:creator>
  <cp:lastModifiedBy>Lucie</cp:lastModifiedBy>
  <cp:revision>153</cp:revision>
  <dcterms:created xsi:type="dcterms:W3CDTF">2022-05-09T11:43:49Z</dcterms:created>
  <dcterms:modified xsi:type="dcterms:W3CDTF">2022-05-12T06:44:57Z</dcterms:modified>
</cp:coreProperties>
</file>