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3" r:id="rId9"/>
    <p:sldId id="268" r:id="rId10"/>
    <p:sldId id="266" r:id="rId11"/>
    <p:sldId id="265" r:id="rId12"/>
    <p:sldId id="270" r:id="rId13"/>
    <p:sldId id="269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7" d="100"/>
          <a:sy n="9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76FB5B-9566-4B6C-BEC5-A7B80C1DEA02}" type="datetimeFigureOut">
              <a:rPr lang="cs-CZ" smtClean="0"/>
              <a:t>05.05.2022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F19F8D-E4B8-4B7A-ABAC-89E174C805AC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6274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FB5B-9566-4B6C-BEC5-A7B80C1DEA02}" type="datetimeFigureOut">
              <a:rPr lang="cs-CZ" smtClean="0"/>
              <a:t>05.05.2022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9F8D-E4B8-4B7A-ABAC-89E174C805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66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FB5B-9566-4B6C-BEC5-A7B80C1DEA02}" type="datetimeFigureOut">
              <a:rPr lang="cs-CZ" smtClean="0"/>
              <a:t>05.05.2022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9F8D-E4B8-4B7A-ABAC-89E174C805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75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FB5B-9566-4B6C-BEC5-A7B80C1DEA02}" type="datetimeFigureOut">
              <a:rPr lang="cs-CZ" smtClean="0"/>
              <a:t>05.05.2022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9F8D-E4B8-4B7A-ABAC-89E174C805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54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C76FB5B-9566-4B6C-BEC5-A7B80C1DEA02}" type="datetimeFigureOut">
              <a:rPr lang="cs-CZ" smtClean="0"/>
              <a:t>05.05.2022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3F19F8D-E4B8-4B7A-ABAC-89E174C805AC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14463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FB5B-9566-4B6C-BEC5-A7B80C1DEA02}" type="datetimeFigureOut">
              <a:rPr lang="cs-CZ" smtClean="0"/>
              <a:t>05.05.2022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9F8D-E4B8-4B7A-ABAC-89E174C805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283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FB5B-9566-4B6C-BEC5-A7B80C1DEA02}" type="datetimeFigureOut">
              <a:rPr lang="cs-CZ" smtClean="0"/>
              <a:t>05.05.2022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9F8D-E4B8-4B7A-ABAC-89E174C805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545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FB5B-9566-4B6C-BEC5-A7B80C1DEA02}" type="datetimeFigureOut">
              <a:rPr lang="cs-CZ" smtClean="0"/>
              <a:t>05.05.2022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9F8D-E4B8-4B7A-ABAC-89E174C805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00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FB5B-9566-4B6C-BEC5-A7B80C1DEA02}" type="datetimeFigureOut">
              <a:rPr lang="cs-CZ" smtClean="0"/>
              <a:t>05.05.2022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9F8D-E4B8-4B7A-ABAC-89E174C805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62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C76FB5B-9566-4B6C-BEC5-A7B80C1DEA02}" type="datetimeFigureOut">
              <a:rPr lang="cs-CZ" smtClean="0"/>
              <a:t>05.05.2022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3F19F8D-E4B8-4B7A-ABAC-89E174C805A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5709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C76FB5B-9566-4B6C-BEC5-A7B80C1DEA02}" type="datetimeFigureOut">
              <a:rPr lang="cs-CZ" smtClean="0"/>
              <a:t>05.05.2022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3F19F8D-E4B8-4B7A-ABAC-89E174C805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75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C76FB5B-9566-4B6C-BEC5-A7B80C1DEA02}" type="datetimeFigureOut">
              <a:rPr lang="cs-CZ" smtClean="0"/>
              <a:t>05.05.2022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3F19F8D-E4B8-4B7A-ABAC-89E174C805A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502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utismport.cz/o-autistickem-spektru/detail/logopedie-u-deti-s-poruchou-autistickeho-spektr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brazkova-skola.c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utismus-a-my.cz/" TargetMode="External"/><Relationship Id="rId5" Type="http://schemas.openxmlformats.org/officeDocument/2006/relationships/hyperlink" Target="http://www.piktomag.cz/" TargetMode="External"/><Relationship Id="rId4" Type="http://schemas.openxmlformats.org/officeDocument/2006/relationships/hyperlink" Target="http://www.pasparta.c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FF32A8-C0C0-4A68-B6B8-F39A353D3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258" y="864911"/>
            <a:ext cx="9031484" cy="3467282"/>
          </a:xfrm>
        </p:spPr>
        <p:txBody>
          <a:bodyPr anchor="b">
            <a:normAutofit/>
          </a:bodyPr>
          <a:lstStyle/>
          <a:p>
            <a:r>
              <a:rPr lang="cs-CZ" sz="8000" dirty="0"/>
              <a:t>Komunikace dětí s pas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F7EDE2-26F7-41BE-91AB-D04A7F0D9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314" y="5493376"/>
            <a:ext cx="8045373" cy="742279"/>
          </a:xfrm>
        </p:spPr>
        <p:txBody>
          <a:bodyPr anchor="ctr">
            <a:normAutofit/>
          </a:bodyPr>
          <a:lstStyle/>
          <a:p>
            <a:r>
              <a:rPr lang="cs-CZ" sz="1800" dirty="0">
                <a:solidFill>
                  <a:srgbClr val="2A1A00"/>
                </a:solidFill>
              </a:rPr>
              <a:t>Tereza Jirků, 482064 </a:t>
            </a:r>
          </a:p>
          <a:p>
            <a:r>
              <a:rPr lang="cs-CZ" sz="1800" dirty="0">
                <a:solidFill>
                  <a:srgbClr val="2A1A00"/>
                </a:solidFill>
              </a:rPr>
              <a:t>Lucie </a:t>
            </a:r>
            <a:r>
              <a:rPr lang="cs-CZ" sz="1800" dirty="0" err="1">
                <a:solidFill>
                  <a:srgbClr val="2A1A00"/>
                </a:solidFill>
              </a:rPr>
              <a:t>Krupařová</a:t>
            </a:r>
            <a:r>
              <a:rPr lang="cs-CZ" sz="1800" dirty="0">
                <a:solidFill>
                  <a:srgbClr val="2A1A00"/>
                </a:solidFill>
              </a:rPr>
              <a:t>, 481300</a:t>
            </a:r>
          </a:p>
        </p:txBody>
      </p:sp>
    </p:spTree>
    <p:extLst>
      <p:ext uri="{BB962C8B-B14F-4D97-AF65-F5344CB8AC3E}">
        <p14:creationId xmlns:p14="http://schemas.microsoft.com/office/powerpoint/2010/main" val="3911119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6095EB-88E5-D2E9-5080-D128582B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66619"/>
            <a:ext cx="10178322" cy="1492132"/>
          </a:xfrm>
        </p:spPr>
        <p:txBody>
          <a:bodyPr/>
          <a:lstStyle/>
          <a:p>
            <a:r>
              <a:rPr lang="cs-CZ" dirty="0"/>
              <a:t>Metoda SENZORICKÁ INTEGRACE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5FCF7F-FF92-EDE7-6657-0B033E5B9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42090"/>
            <a:ext cx="4644625" cy="4153267"/>
          </a:xfrm>
        </p:spPr>
        <p:txBody>
          <a:bodyPr/>
          <a:lstStyle/>
          <a:p>
            <a:r>
              <a:rPr lang="cs-CZ" dirty="0"/>
              <a:t>Pomáhá optimalizovat zpracování smyslových vjemů </a:t>
            </a:r>
          </a:p>
          <a:p>
            <a:r>
              <a:rPr lang="cs-CZ" dirty="0"/>
              <a:t>Porucha smyslové modulace: hypersenzitivita x </a:t>
            </a:r>
            <a:r>
              <a:rPr lang="cs-CZ" dirty="0" err="1"/>
              <a:t>hyposenzitivita</a:t>
            </a:r>
            <a:r>
              <a:rPr lang="cs-CZ" dirty="0"/>
              <a:t> </a:t>
            </a:r>
          </a:p>
          <a:p>
            <a:r>
              <a:rPr lang="cs-CZ" dirty="0"/>
              <a:t>Zahrnuje vestibulární vnímání (informace o gravitaci, o rovnováze a pohybu),  proprioceptivní vnímání (</a:t>
            </a:r>
            <a:r>
              <a:rPr lang="cs-CZ" dirty="0" err="1"/>
              <a:t>polohocit</a:t>
            </a:r>
            <a:r>
              <a:rPr lang="cs-CZ" dirty="0"/>
              <a:t>), hmatové vnímání, zrakové, sluchové, čichové, chuťové vnímání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A174DA-0046-2A07-2325-B782D31A4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57" y="1349199"/>
            <a:ext cx="3549867" cy="2863648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42C1F811-C6E8-8BF7-5ED6-EC5D0C561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57" y="4032900"/>
            <a:ext cx="3549867" cy="264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7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2E9491-1E5E-30F0-53A1-F25C2B26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ZAHRANIČÍ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06355C-32C9-20C1-1156-3F434AE8E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Mifne</a:t>
            </a:r>
            <a:r>
              <a:rPr lang="cs-CZ" b="1" dirty="0"/>
              <a:t> Center </a:t>
            </a:r>
            <a:r>
              <a:rPr lang="cs-CZ" dirty="0"/>
              <a:t>– Izrael</a:t>
            </a:r>
          </a:p>
          <a:p>
            <a:r>
              <a:rPr lang="cs-CZ" dirty="0"/>
              <a:t>Terapie se zaměřuje na složku fyzickou, senzorickou, motorickou, emocionální a kognitivní</a:t>
            </a:r>
          </a:p>
          <a:p>
            <a:r>
              <a:rPr lang="cs-CZ" dirty="0"/>
              <a:t>Program zahrnuje celou rodinu </a:t>
            </a:r>
          </a:p>
          <a:p>
            <a:r>
              <a:rPr lang="cs-CZ" dirty="0"/>
              <a:t>Přístup je holistický a kombinuje medicínské, biologicko-mentální a sociálně-psychologické aspekty</a:t>
            </a:r>
          </a:p>
          <a:p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74,8 % kojenců léčených v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Mifne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Center v letech 1995-2005, u kterých byly diagnostikovány různé poruchy v celém rozsahu autistického spektra, nyní funguje v rámci běžného vzdělávání 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4283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0A2D04-64DD-E883-93AA-0F82314C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Příjem potravy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CD3237-C2AC-50AA-6897-DEAB60663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Predikce: dítě si nestrká hračky/prsty do pusy </a:t>
            </a:r>
          </a:p>
          <a:p>
            <a:r>
              <a:rPr lang="cs-CZ" dirty="0"/>
              <a:t>Neobvyklé stravovací návyky, odmítání stravy, nepravidelný stravovací režim, rituály, vybíravost potravin a pokrmů</a:t>
            </a:r>
          </a:p>
          <a:p>
            <a:r>
              <a:rPr lang="cs-CZ" dirty="0"/>
              <a:t>Odmítání potravy na základě textury/teploty</a:t>
            </a:r>
          </a:p>
          <a:p>
            <a:r>
              <a:rPr lang="cs-CZ" b="1" dirty="0" err="1"/>
              <a:t>Bobath</a:t>
            </a:r>
            <a:r>
              <a:rPr lang="cs-CZ" b="1" dirty="0"/>
              <a:t> koncept</a:t>
            </a:r>
            <a:r>
              <a:rPr lang="cs-CZ" dirty="0"/>
              <a:t>: terapeutický přístup pracující na </a:t>
            </a:r>
            <a:r>
              <a:rPr lang="cs-CZ" dirty="0" err="1"/>
              <a:t>neurovývojovém</a:t>
            </a:r>
            <a:r>
              <a:rPr lang="cs-CZ" dirty="0"/>
              <a:t> podkladě</a:t>
            </a:r>
            <a:br>
              <a:rPr lang="cs-CZ" dirty="0"/>
            </a:br>
            <a:r>
              <a:rPr lang="cs-CZ" dirty="0"/>
              <a:t>- forma hry, aktivity z běžného života </a:t>
            </a:r>
            <a:br>
              <a:rPr lang="cs-CZ" dirty="0"/>
            </a:br>
            <a:r>
              <a:rPr lang="cs-CZ" dirty="0"/>
              <a:t>- stimulace správných pohybových vzorů </a:t>
            </a:r>
          </a:p>
        </p:txBody>
      </p:sp>
    </p:spTree>
    <p:extLst>
      <p:ext uri="{BB962C8B-B14F-4D97-AF65-F5344CB8AC3E}">
        <p14:creationId xmlns:p14="http://schemas.microsoft.com/office/powerpoint/2010/main" val="1970791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D00B9A-52D5-9098-0ABB-DE87191CC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Videa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12EA021-4E8B-CCF0-4A43-FDD75F8EE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70" y="1245770"/>
            <a:ext cx="3813208" cy="2694114"/>
          </a:xfrm>
        </p:spPr>
      </p:pic>
      <p:pic>
        <p:nvPicPr>
          <p:cNvPr id="7" name="Obrázek 6" descr="Obsah obrázku text, strom&#10;&#10;Popis byl vytvořen automaticky">
            <a:extLst>
              <a:ext uri="{FF2B5EF4-FFF2-40B4-BE49-F238E27FC236}">
                <a16:creationId xmlns:a16="http://schemas.microsoft.com/office/drawing/2014/main" id="{D06CC46E-B6EE-5CA7-0BBB-C383DB595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20" y="1205560"/>
            <a:ext cx="3813208" cy="2734324"/>
          </a:xfrm>
          <a:prstGeom prst="rect">
            <a:avLst/>
          </a:prstGeom>
        </p:spPr>
      </p:pic>
      <p:pic>
        <p:nvPicPr>
          <p:cNvPr id="9" name="Obrázek 8" descr="Obsah obrázku text, chlapec, dítě, interiér&#10;&#10;Popis byl vytvořen automaticky">
            <a:extLst>
              <a:ext uri="{FF2B5EF4-FFF2-40B4-BE49-F238E27FC236}">
                <a16:creationId xmlns:a16="http://schemas.microsoft.com/office/drawing/2014/main" id="{BC448595-0228-1B69-289A-C17F7A724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20" y="4067797"/>
            <a:ext cx="3813208" cy="2694114"/>
          </a:xfrm>
          <a:prstGeom prst="rect">
            <a:avLst/>
          </a:prstGeom>
        </p:spPr>
      </p:pic>
      <p:pic>
        <p:nvPicPr>
          <p:cNvPr id="11" name="Obrázek 10" descr="Obsah obrázku text, osoba&#10;&#10;Popis byl vytvořen automaticky">
            <a:extLst>
              <a:ext uri="{FF2B5EF4-FFF2-40B4-BE49-F238E27FC236}">
                <a16:creationId xmlns:a16="http://schemas.microsoft.com/office/drawing/2014/main" id="{F5E5EA6B-7674-A8F8-5A4A-6E0C4267A7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08" y="4067797"/>
            <a:ext cx="3813208" cy="26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64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67A04-9265-4171-A379-3A409426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66620"/>
            <a:ext cx="10178322" cy="1492132"/>
          </a:xfrm>
        </p:spPr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A04E56-3935-4D13-A24D-006BA8774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0" i="0" dirty="0">
                <a:solidFill>
                  <a:srgbClr val="1C1C1C"/>
                </a:solidFill>
                <a:effectLst/>
              </a:rPr>
              <a:t>STRAUSSOVÁ, Romana a Iva ROŠTÁROVÁ. </a:t>
            </a:r>
            <a:r>
              <a:rPr lang="cs-CZ" b="0" i="1" dirty="0">
                <a:solidFill>
                  <a:srgbClr val="1C1C1C"/>
                </a:solidFill>
                <a:effectLst/>
              </a:rPr>
              <a:t>Sebeobsluha u dětí s poruchou autistického spektra. </a:t>
            </a:r>
            <a:r>
              <a:rPr lang="cs-CZ" b="0" i="0" dirty="0">
                <a:solidFill>
                  <a:srgbClr val="1C1C1C"/>
                </a:solidFill>
                <a:effectLst/>
              </a:rPr>
              <a:t>Vyd. 1. Praha: Asociace pomáhající lidem s autismem - APLA Praha, střední Čechy, c2012, 51 s. ISBN 978-80-87690-01-7.</a:t>
            </a:r>
          </a:p>
          <a:p>
            <a:r>
              <a:rPr lang="cs-CZ" b="0" i="0" dirty="0">
                <a:solidFill>
                  <a:srgbClr val="212529"/>
                </a:solidFill>
                <a:effectLst/>
              </a:rPr>
              <a:t>ČADILOVÁ, V, ŽAMPACHOVÁ, Z. : Strukturované učení. Praha: Portál 2008. ISBN 978807367475.</a:t>
            </a:r>
          </a:p>
          <a:p>
            <a:r>
              <a:rPr lang="cs-CZ" b="0" i="0" dirty="0">
                <a:solidFill>
                  <a:srgbClr val="212529"/>
                </a:solidFill>
                <a:effectLst/>
              </a:rPr>
              <a:t>STRAUSSOVÁ, Romana, Monika KNOTKOVÁ a Ivana MÁTLOVÁ. </a:t>
            </a:r>
            <a:r>
              <a:rPr lang="cs-CZ" b="0" i="1" dirty="0">
                <a:solidFill>
                  <a:srgbClr val="212529"/>
                </a:solidFill>
                <a:effectLst/>
              </a:rPr>
              <a:t>Obrázkový slovník sociálních situací pro děti s poruchou autistického spektra</a:t>
            </a:r>
            <a:r>
              <a:rPr lang="cs-CZ" b="0" i="0" dirty="0">
                <a:solidFill>
                  <a:srgbClr val="212529"/>
                </a:solidFill>
                <a:effectLst/>
              </a:rPr>
              <a:t>. Ilustroval Iva ROŠTÁROVÁ. [Praha]: Pasparta, [2015]. ISBN 978-80-905993-2-1.</a:t>
            </a:r>
          </a:p>
          <a:p>
            <a:r>
              <a:rPr lang="cs-CZ" b="0" i="0" dirty="0">
                <a:solidFill>
                  <a:srgbClr val="212529"/>
                </a:solidFill>
                <a:effectLst/>
              </a:rPr>
              <a:t>THOROVÁ, Kateřina. </a:t>
            </a:r>
            <a:r>
              <a:rPr lang="cs-CZ" b="0" i="1" dirty="0">
                <a:solidFill>
                  <a:srgbClr val="212529"/>
                </a:solidFill>
                <a:effectLst/>
              </a:rPr>
              <a:t>Poruchy autistického spektra: dětský autismus, atypický autismus, Aspergerův syndrom, dezintegrační porucha</a:t>
            </a:r>
            <a:r>
              <a:rPr lang="cs-CZ" b="0" i="0" dirty="0">
                <a:solidFill>
                  <a:srgbClr val="212529"/>
                </a:solidFill>
                <a:effectLst/>
              </a:rPr>
              <a:t>. Praha: Portál, 2006. ISBN 80-7367-091-7.</a:t>
            </a:r>
          </a:p>
          <a:p>
            <a:r>
              <a:rPr lang="cs-CZ" b="0" i="0" dirty="0">
                <a:solidFill>
                  <a:srgbClr val="212529"/>
                </a:solidFill>
                <a:effectLst/>
                <a:hlinkClick r:id="rId2"/>
              </a:rPr>
              <a:t>https://autismport.cz/o-autistickem-spektru/detail/logopedie-u-deti-s-poruchou-autistickeho-spektra</a:t>
            </a:r>
            <a:endParaRPr lang="cs-CZ" b="0" i="0" dirty="0">
              <a:solidFill>
                <a:srgbClr val="212529"/>
              </a:solidFill>
              <a:effectLst/>
            </a:endParaRPr>
          </a:p>
          <a:p>
            <a:r>
              <a:rPr lang="cs-CZ" dirty="0">
                <a:solidFill>
                  <a:srgbClr val="212529"/>
                </a:solidFill>
              </a:rPr>
              <a:t>Příručka senzorické integrace - https://is.muni.cz/th/e9n9v/Prirucka_senzoricke_integrace.pdf</a:t>
            </a:r>
            <a:endParaRPr lang="cs-CZ" b="0" i="0" dirty="0">
              <a:solidFill>
                <a:srgbClr val="212529"/>
              </a:solidFill>
              <a:effectLst/>
            </a:endParaRPr>
          </a:p>
          <a:p>
            <a:endParaRPr lang="cs-CZ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endParaRPr lang="cs-CZ" dirty="0">
              <a:solidFill>
                <a:srgbClr val="212529"/>
              </a:solidFill>
              <a:latin typeface="Roboto" panose="02000000000000000000" pitchFamily="2" charset="0"/>
            </a:endParaRPr>
          </a:p>
          <a:p>
            <a:endParaRPr lang="cs-CZ" b="0" i="0" dirty="0">
              <a:solidFill>
                <a:srgbClr val="1C1C1C"/>
              </a:solidFill>
              <a:effectLst/>
              <a:latin typeface="Helvetica Neue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248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D31345-BBA0-456C-8A56-C384AF682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02680"/>
            <a:ext cx="10178322" cy="1492132"/>
          </a:xfrm>
        </p:spPr>
        <p:txBody>
          <a:bodyPr/>
          <a:lstStyle/>
          <a:p>
            <a:r>
              <a:rPr lang="cs-CZ" dirty="0"/>
              <a:t>Poruchy autistického spektra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562514-4B46-4827-8B35-E0640EC3E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053419" cy="359359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Pervazivní vývojová porucha </a:t>
            </a:r>
          </a:p>
          <a:p>
            <a:r>
              <a:rPr lang="cs-CZ" b="0" i="0" dirty="0">
                <a:effectLst/>
                <a:latin typeface="Segoe UI Historic" panose="020B0502040204020203" pitchFamily="34" charset="0"/>
              </a:rPr>
              <a:t>Vrozená porucha, narušení </a:t>
            </a:r>
            <a:r>
              <a:rPr lang="cs-CZ" dirty="0">
                <a:latin typeface="Segoe UI Historic" panose="020B0502040204020203" pitchFamily="34" charset="0"/>
              </a:rPr>
              <a:t>mozkových funkcí </a:t>
            </a:r>
            <a:r>
              <a:rPr lang="cs-CZ" dirty="0">
                <a:latin typeface="Segoe UI Historic" panose="020B0502040204020203" pitchFamily="34" charset="0"/>
                <a:sym typeface="Wingdings" panose="05000000000000000000" pitchFamily="2" charset="2"/>
              </a:rPr>
              <a:t> dítě má problém s porozuměním viděného/slyšeného/prožívaného </a:t>
            </a:r>
          </a:p>
          <a:p>
            <a:r>
              <a:rPr lang="cs-CZ" dirty="0">
                <a:latin typeface="Segoe UI Historic" panose="020B0502040204020203" pitchFamily="34" charset="0"/>
                <a:sym typeface="Wingdings" panose="05000000000000000000" pitchFamily="2" charset="2"/>
              </a:rPr>
              <a:t>Duševní vývoj narušen v oblasti komunikace, v sociálním chování, v představivosti, v oblasti vnímání </a:t>
            </a:r>
          </a:p>
          <a:p>
            <a:r>
              <a:rPr lang="cs-CZ" dirty="0">
                <a:latin typeface="Segoe UI Historic" panose="020B0502040204020203" pitchFamily="34" charset="0"/>
              </a:rPr>
              <a:t>Mnoho dětí vykazuje stereotypní chování </a:t>
            </a:r>
          </a:p>
          <a:p>
            <a:r>
              <a:rPr lang="cs-CZ" dirty="0">
                <a:latin typeface="Segoe UI Historic" panose="020B0502040204020203" pitchFamily="34" charset="0"/>
              </a:rPr>
              <a:t>Frekvence symptomů a závažnost poruchy je velmi individuální </a:t>
            </a:r>
          </a:p>
          <a:p>
            <a:r>
              <a:rPr lang="cs-CZ" dirty="0">
                <a:latin typeface="Segoe UI Historic" panose="020B0502040204020203" pitchFamily="34" charset="0"/>
              </a:rPr>
              <a:t>Diagnostikuje psychiatr </a:t>
            </a:r>
          </a:p>
          <a:p>
            <a:pPr marL="0" indent="0">
              <a:buNone/>
            </a:pPr>
            <a:endParaRPr lang="cs-CZ" dirty="0">
              <a:latin typeface="Segoe UI Historic" panose="020B0502040204020203" pitchFamily="34" charset="0"/>
            </a:endParaRPr>
          </a:p>
          <a:p>
            <a:endParaRPr lang="cs-CZ" dirty="0">
              <a:latin typeface="Segoe UI Historic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553A8A-31C9-3BAA-3C06-BABD93D9A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78" y="1048746"/>
            <a:ext cx="4952659" cy="580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06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5D9A1-88B6-49CA-8FAB-5765BF784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žáků s pas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29984A-0AAD-41EF-8D7C-703AEE95F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Různorodé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Dovednosti odpovídají věku/výrazně opožděné/nerozvinuté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Různé úrovně intelektových schopností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Problémy v porozumění sociálním interakcím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Různé stupně zájmu o sociální kontakt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Omezená empatická složka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Obtíže v komunikace a vývoji řeči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Stereotypní či </a:t>
            </a:r>
            <a:r>
              <a:rPr lang="cs-CZ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repetetivní</a:t>
            </a:r>
            <a:r>
              <a:rPr lang="cs-CZ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motorické pohyby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Nesnášenlivost k určitým zvukům, materiálům nebo i typům jídla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807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DF98-BB5C-47E2-AA13-AEF9FB515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práce dětí s pas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A36B32-6155-4684-9223-ABED5DB44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Podrobné vysvětlení a objasnění daných situací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Dokázat se vcítit do jejich situace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Využití alternativní a augmentativní komunikace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Utvořit pravidelnost a předvídatelnost denních činností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Používání pracovního/denního programu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Konkrétní motivace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Aplikovat vizuální podporu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Pravidelné střídání odpočinku s činností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039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3745A8-4592-454C-8E08-1C46FBCE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66619"/>
            <a:ext cx="10178322" cy="1492132"/>
          </a:xfrm>
        </p:spPr>
        <p:txBody>
          <a:bodyPr>
            <a:normAutofit/>
          </a:bodyPr>
          <a:lstStyle/>
          <a:p>
            <a:r>
              <a:rPr lang="cs-CZ" sz="4800" dirty="0"/>
              <a:t>Logopedická intervence dětí s pas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141A77-C1B5-486F-8EC3-E3FF1D26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Děti využívající AAK/neverbální, děti s dysfázií, děti využívající verbální komunikaci na běžné úrovni, děti výrazně jazykově nadané… </a:t>
            </a:r>
          </a:p>
          <a:p>
            <a:r>
              <a:rPr lang="cs-CZ" dirty="0"/>
              <a:t>Role logopeda: výcvik sociálních a komunikačních dovedností, příjem potravy </a:t>
            </a:r>
          </a:p>
          <a:p>
            <a:r>
              <a:rPr lang="cs-CZ" dirty="0"/>
              <a:t>Cíl: funkční verbální/neverbální projev dítěte s PAS </a:t>
            </a:r>
          </a:p>
          <a:p>
            <a:r>
              <a:rPr lang="cs-CZ" dirty="0"/>
              <a:t>Důraz na situace z běžného života dítěte</a:t>
            </a:r>
          </a:p>
          <a:p>
            <a:r>
              <a:rPr lang="cs-CZ" dirty="0"/>
              <a:t>Důležitá je pozitivní motivace + ukázat dítěti výhody komunikace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409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674D25-D2BF-67F8-4971-AC398610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aak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A5C740F-F980-C5A0-A1CD-9236D8E0A1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627" y="1694793"/>
            <a:ext cx="3544317" cy="3619500"/>
          </a:xfr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C306F24-3D8E-7A46-6E04-33AAEED06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1174" y="1694793"/>
            <a:ext cx="4800600" cy="361950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VOKS</a:t>
            </a:r>
          </a:p>
          <a:p>
            <a:r>
              <a:rPr lang="cs-CZ" dirty="0"/>
              <a:t>Znak do řeči </a:t>
            </a:r>
          </a:p>
          <a:p>
            <a:r>
              <a:rPr lang="cs-CZ" dirty="0"/>
              <a:t>Piktogramy/fotografie </a:t>
            </a:r>
            <a:br>
              <a:rPr lang="cs-CZ" dirty="0"/>
            </a:br>
            <a:br>
              <a:rPr lang="cs-CZ" dirty="0"/>
            </a:br>
            <a:endParaRPr lang="cs-CZ" dirty="0"/>
          </a:p>
          <a:p>
            <a:r>
              <a:rPr lang="cs-CZ" dirty="0"/>
              <a:t>Pomůcky: </a:t>
            </a:r>
            <a:r>
              <a:rPr lang="cs-CZ" dirty="0">
                <a:hlinkClick r:id="rId3"/>
              </a:rPr>
              <a:t>https://www.obrazkova-skola.cz/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>
                <a:hlinkClick r:id="rId4"/>
              </a:rPr>
              <a:t>http://www.pasparta.cz/</a:t>
            </a:r>
            <a:r>
              <a:rPr lang="cs-CZ" dirty="0"/>
              <a:t>, </a:t>
            </a:r>
            <a:r>
              <a:rPr lang="cs-CZ" dirty="0">
                <a:hlinkClick r:id="rId5"/>
              </a:rPr>
              <a:t>http://www.piktomag.cz/</a:t>
            </a:r>
            <a:r>
              <a:rPr lang="cs-CZ" dirty="0"/>
              <a:t>, </a:t>
            </a:r>
            <a:r>
              <a:rPr lang="cs-CZ" dirty="0">
                <a:hlinkClick r:id="rId6"/>
              </a:rPr>
              <a:t>https://www.autismus-a-my.cz/</a:t>
            </a:r>
            <a:endParaRPr lang="cs-CZ" dirty="0"/>
          </a:p>
          <a:p>
            <a:r>
              <a:rPr lang="cs-CZ" dirty="0"/>
              <a:t>Aplikace: Logopedie, </a:t>
            </a:r>
            <a:r>
              <a:rPr lang="cs-CZ" dirty="0" err="1"/>
              <a:t>Logotron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0527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6B616E-CA6D-4E2C-93AE-1DC838D2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66619"/>
            <a:ext cx="10178322" cy="1492132"/>
          </a:xfrm>
        </p:spPr>
        <p:txBody>
          <a:bodyPr/>
          <a:lstStyle/>
          <a:p>
            <a:r>
              <a:rPr lang="cs-CZ"/>
              <a:t>Příklady materiálů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BF9DEEF-C17F-40EF-8D67-D29F8F2B2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43" y="1238333"/>
            <a:ext cx="3039404" cy="312949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9D0DC35-0BB5-40AC-B80C-5DA78D5BD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43" y="4517737"/>
            <a:ext cx="2803274" cy="197364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14D6054-6CFD-F8EB-DA7E-FF9CBB0A0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034" y="3747411"/>
            <a:ext cx="5140288" cy="274397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E8E64CC-AC2D-B425-6A51-372B49438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519" y="148849"/>
            <a:ext cx="3419803" cy="341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25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9DAA5-1692-70CA-319F-BA5A8C430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Teacch</a:t>
            </a:r>
            <a:r>
              <a:rPr lang="cs-CZ" dirty="0"/>
              <a:t> </a:t>
            </a:r>
            <a:r>
              <a:rPr lang="cs-CZ" dirty="0" err="1"/>
              <a:t>progRAM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E0B63D-C40F-0C40-0BE5-23A78E95B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Treatment</a:t>
            </a:r>
            <a:r>
              <a:rPr lang="cs-CZ" dirty="0"/>
              <a:t> and </a:t>
            </a:r>
            <a:r>
              <a:rPr lang="cs-CZ" dirty="0" err="1"/>
              <a:t>Education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Autistic</a:t>
            </a:r>
            <a:r>
              <a:rPr lang="cs-CZ" dirty="0"/>
              <a:t> and </a:t>
            </a:r>
            <a:r>
              <a:rPr lang="cs-CZ" dirty="0" err="1"/>
              <a:t>Communication</a:t>
            </a:r>
            <a:r>
              <a:rPr lang="cs-CZ" dirty="0"/>
              <a:t> </a:t>
            </a:r>
            <a:r>
              <a:rPr lang="cs-CZ" dirty="0" err="1"/>
              <a:t>Handicapped</a:t>
            </a:r>
            <a:r>
              <a:rPr lang="cs-CZ" dirty="0"/>
              <a:t> </a:t>
            </a:r>
            <a:r>
              <a:rPr lang="cs-CZ" dirty="0" err="1"/>
              <a:t>Children</a:t>
            </a:r>
            <a:endParaRPr lang="cs-CZ" dirty="0"/>
          </a:p>
          <a:p>
            <a:r>
              <a:rPr lang="cs-CZ" dirty="0"/>
              <a:t>Modelový program péče o jedince s autismem </a:t>
            </a:r>
          </a:p>
          <a:p>
            <a:r>
              <a:rPr lang="cs-CZ" dirty="0"/>
              <a:t>Principy: </a:t>
            </a:r>
            <a:br>
              <a:rPr lang="cs-CZ" dirty="0"/>
            </a:br>
            <a:r>
              <a:rPr lang="cs-CZ" dirty="0"/>
              <a:t>- fyzická struktura</a:t>
            </a:r>
            <a:br>
              <a:rPr lang="cs-CZ" dirty="0"/>
            </a:br>
            <a:r>
              <a:rPr lang="cs-CZ" dirty="0"/>
              <a:t>- vizuální podpora</a:t>
            </a:r>
            <a:br>
              <a:rPr lang="cs-CZ" dirty="0"/>
            </a:br>
            <a:r>
              <a:rPr lang="cs-CZ" dirty="0"/>
              <a:t>- zajištění předvídatelnosti </a:t>
            </a:r>
            <a:br>
              <a:rPr lang="cs-CZ" dirty="0"/>
            </a:br>
            <a:r>
              <a:rPr lang="cs-CZ" dirty="0"/>
              <a:t>- strukturovaná práce pedagoga</a:t>
            </a:r>
            <a:br>
              <a:rPr lang="cs-CZ" dirty="0"/>
            </a:br>
            <a:r>
              <a:rPr lang="cs-CZ" dirty="0"/>
              <a:t>- práce s motivací</a:t>
            </a:r>
            <a:br>
              <a:rPr lang="cs-CZ" dirty="0"/>
            </a:br>
            <a:r>
              <a:rPr lang="cs-CZ" dirty="0"/>
              <a:t>- vývojová přiměřenost </a:t>
            </a:r>
          </a:p>
        </p:txBody>
      </p:sp>
    </p:spTree>
    <p:extLst>
      <p:ext uri="{BB962C8B-B14F-4D97-AF65-F5344CB8AC3E}">
        <p14:creationId xmlns:p14="http://schemas.microsoft.com/office/powerpoint/2010/main" val="189686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40BE06-9785-8522-8927-9D5ADBD07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aplikovaná behaviorální analýza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BFAE94-CF38-2974-5CC6-06FB00FF4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Strukturovaný intervenční program</a:t>
            </a:r>
          </a:p>
          <a:p>
            <a:r>
              <a:rPr lang="cs-CZ" dirty="0"/>
              <a:t>Evidence-</a:t>
            </a:r>
            <a:r>
              <a:rPr lang="cs-CZ" dirty="0" err="1"/>
              <a:t>based</a:t>
            </a:r>
            <a:r>
              <a:rPr lang="cs-CZ" dirty="0"/>
              <a:t> metoda</a:t>
            </a:r>
          </a:p>
          <a:p>
            <a:r>
              <a:rPr lang="cs-CZ" dirty="0"/>
              <a:t>Intenzivní (práce s dítětem až 40 hodin/týdně)</a:t>
            </a:r>
          </a:p>
          <a:p>
            <a:r>
              <a:rPr lang="cs-CZ" dirty="0"/>
              <a:t>Cíl programu: upravení různého typu chování dítěte (emočního, jazykového, sociálního)</a:t>
            </a:r>
          </a:p>
          <a:p>
            <a:r>
              <a:rPr lang="cs-CZ" dirty="0"/>
              <a:t>Učí práci s dítětem i rodiče a okolí</a:t>
            </a:r>
          </a:p>
          <a:p>
            <a:r>
              <a:rPr lang="cs-CZ" dirty="0"/>
              <a:t>Např.  ABA Centrum, Praha</a:t>
            </a:r>
          </a:p>
        </p:txBody>
      </p:sp>
    </p:spTree>
    <p:extLst>
      <p:ext uri="{BB962C8B-B14F-4D97-AF65-F5344CB8AC3E}">
        <p14:creationId xmlns:p14="http://schemas.microsoft.com/office/powerpoint/2010/main" val="1618468941"/>
      </p:ext>
    </p:extLst>
  </p:cSld>
  <p:clrMapOvr>
    <a:masterClrMapping/>
  </p:clrMapOvr>
</p:sld>
</file>

<file path=ppt/theme/theme1.xml><?xml version="1.0" encoding="utf-8"?>
<a:theme xmlns:a="http://schemas.openxmlformats.org/drawingml/2006/main" name="Odznáček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dznáč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dznáč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413</TotalTime>
  <Words>703</Words>
  <Application>Microsoft Office PowerPoint</Application>
  <PresentationFormat>Širokoúhlá obrazovka</PresentationFormat>
  <Paragraphs>80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5" baseType="lpstr">
      <vt:lpstr>Arial</vt:lpstr>
      <vt:lpstr>Calibri</vt:lpstr>
      <vt:lpstr>Gill Sans MT</vt:lpstr>
      <vt:lpstr>Helvetica Neue</vt:lpstr>
      <vt:lpstr>Impact</vt:lpstr>
      <vt:lpstr>inherit</vt:lpstr>
      <vt:lpstr>Open Sans</vt:lpstr>
      <vt:lpstr>Roboto</vt:lpstr>
      <vt:lpstr>Segoe UI Historic</vt:lpstr>
      <vt:lpstr>Symbol</vt:lpstr>
      <vt:lpstr>Odznáček</vt:lpstr>
      <vt:lpstr>Komunikace dětí s pas</vt:lpstr>
      <vt:lpstr>Poruchy autistického spektra</vt:lpstr>
      <vt:lpstr>Specifika žáků s pas </vt:lpstr>
      <vt:lpstr>Specifika práce dětí s pas</vt:lpstr>
      <vt:lpstr>Logopedická intervence dětí s pas</vt:lpstr>
      <vt:lpstr>aak</vt:lpstr>
      <vt:lpstr>Příklady materiálů</vt:lpstr>
      <vt:lpstr>Teacch progRAM</vt:lpstr>
      <vt:lpstr>aplikovaná behaviorální analýza </vt:lpstr>
      <vt:lpstr>Metoda SENZORICKÁ INTEGRACE</vt:lpstr>
      <vt:lpstr>ZAHRANIČÍ</vt:lpstr>
      <vt:lpstr>Příjem potravy</vt:lpstr>
      <vt:lpstr>Videa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Komunikace dětí s pas</dc:title>
  <dc:creator>Tereza Jirků</dc:creator>
  <cp:lastModifiedBy>Tereza Jirků</cp:lastModifiedBy>
  <cp:revision>32</cp:revision>
  <dcterms:created xsi:type="dcterms:W3CDTF">2022-05-01T14:57:04Z</dcterms:created>
  <dcterms:modified xsi:type="dcterms:W3CDTF">2022-05-05T20:54:34Z</dcterms:modified>
</cp:coreProperties>
</file>