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60" r:id="rId5"/>
    <p:sldId id="258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B4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4" autoAdjust="0"/>
    <p:restoredTop sz="94660"/>
  </p:normalViewPr>
  <p:slideViewPr>
    <p:cSldViewPr snapToGrid="0">
      <p:cViewPr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A00A-FBC7-44E9-BDD4-ED170B566910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5991-CE82-4D64-921B-D3DC59F383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3447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A00A-FBC7-44E9-BDD4-ED170B566910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5991-CE82-4D64-921B-D3DC59F383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107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A00A-FBC7-44E9-BDD4-ED170B566910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5991-CE82-4D64-921B-D3DC59F383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102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A00A-FBC7-44E9-BDD4-ED170B566910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5991-CE82-4D64-921B-D3DC59F383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03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A00A-FBC7-44E9-BDD4-ED170B566910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5991-CE82-4D64-921B-D3DC59F383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829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A00A-FBC7-44E9-BDD4-ED170B566910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5991-CE82-4D64-921B-D3DC59F383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636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A00A-FBC7-44E9-BDD4-ED170B566910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5991-CE82-4D64-921B-D3DC59F383D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975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A00A-FBC7-44E9-BDD4-ED170B566910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5991-CE82-4D64-921B-D3DC59F383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889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A00A-FBC7-44E9-BDD4-ED170B566910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5991-CE82-4D64-921B-D3DC59F383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008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A00A-FBC7-44E9-BDD4-ED170B566910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5991-CE82-4D64-921B-D3DC59F383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81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E6DA00A-FBC7-44E9-BDD4-ED170B566910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5991-CE82-4D64-921B-D3DC59F383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843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E6DA00A-FBC7-44E9-BDD4-ED170B566910}" type="datetimeFigureOut">
              <a:rPr lang="cs-CZ" smtClean="0"/>
              <a:t>06.05.2022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0855991-CE82-4D64-921B-D3DC59F383D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MSIPCMContentMarking" descr="{&quot;HashCode&quot;:1622173095,&quot;Placement&quot;:&quot;Footer&quot;,&quot;Top&quot;:522.862549,&quot;Left&quot;:0.0,&quot;SlideWidth&quot;:960,&quot;SlideHeight&quot;:540}"/>
          <p:cNvSpPr txBox="1"/>
          <p:nvPr userDrawn="1"/>
        </p:nvSpPr>
        <p:spPr>
          <a:xfrm>
            <a:off x="0" y="6640354"/>
            <a:ext cx="744382" cy="2176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cs-CZ" sz="800">
                <a:solidFill>
                  <a:srgbClr val="000000"/>
                </a:solidFill>
                <a:latin typeface="Arial" panose="020B060402020202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1213423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B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Logopedická intervence </a:t>
            </a:r>
            <a:r>
              <a:rPr lang="cs-CZ"/>
              <a:t>u OSOB </a:t>
            </a:r>
            <a:r>
              <a:rPr lang="cs-CZ" dirty="0"/>
              <a:t>s tělesným postižením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Dominika Bartošová, Michaela Vachová</a:t>
            </a:r>
          </a:p>
          <a:p>
            <a:r>
              <a:rPr lang="cs-CZ" dirty="0"/>
              <a:t>Sekundární poruchy komunikace, jaro 2022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CB639CB-01F4-F14C-88A2-2D15B0332C4A}"/>
              </a:ext>
            </a:extLst>
          </p:cNvPr>
          <p:cNvSpPr/>
          <p:nvPr/>
        </p:nvSpPr>
        <p:spPr>
          <a:xfrm>
            <a:off x="0" y="6415088"/>
            <a:ext cx="1857375" cy="442912"/>
          </a:xfrm>
          <a:prstGeom prst="rect">
            <a:avLst/>
          </a:prstGeom>
          <a:solidFill>
            <a:srgbClr val="E2B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01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9BD9FE-EA9E-2C56-6F46-7B3A5AE67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58615084-63E7-BDCC-6EE9-6606FB5A536B}"/>
              </a:ext>
            </a:extLst>
          </p:cNvPr>
          <p:cNvSpPr txBox="1">
            <a:spLocks/>
          </p:cNvSpPr>
          <p:nvPr/>
        </p:nvSpPr>
        <p:spPr>
          <a:xfrm>
            <a:off x="2695194" y="4352544"/>
            <a:ext cx="6801612" cy="1239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/>
              <a:t>Dominika Bartošová, Michaela Vachová</a:t>
            </a:r>
          </a:p>
          <a:p>
            <a:r>
              <a:rPr lang="cs-CZ"/>
              <a:t>Sekundární poruchy komunikace, jaro 2022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F2E53F7-ED86-E12D-6909-37CC03830ACD}"/>
              </a:ext>
            </a:extLst>
          </p:cNvPr>
          <p:cNvSpPr/>
          <p:nvPr/>
        </p:nvSpPr>
        <p:spPr>
          <a:xfrm>
            <a:off x="0" y="0"/>
            <a:ext cx="12192000" cy="7042902"/>
          </a:xfrm>
          <a:prstGeom prst="rect">
            <a:avLst/>
          </a:prstGeom>
          <a:solidFill>
            <a:srgbClr val="E2B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97D36AA-58B4-A80D-831A-A2389664D84F}"/>
              </a:ext>
            </a:extLst>
          </p:cNvPr>
          <p:cNvSpPr txBox="1">
            <a:spLocks/>
          </p:cNvSpPr>
          <p:nvPr/>
        </p:nvSpPr>
        <p:spPr bwMode="black">
          <a:xfrm>
            <a:off x="1600200" y="710103"/>
            <a:ext cx="8991600" cy="1061547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Symptomatické poruchy řeči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0005D796-929B-E8C0-0F0D-A7ECF2D366B3}"/>
              </a:ext>
            </a:extLst>
          </p:cNvPr>
          <p:cNvSpPr txBox="1">
            <a:spLocks/>
          </p:cNvSpPr>
          <p:nvPr/>
        </p:nvSpPr>
        <p:spPr>
          <a:xfrm>
            <a:off x="2695194" y="2675903"/>
            <a:ext cx="6801612" cy="1239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C7C1C430-0215-60A8-21E4-1637AB22EE37}"/>
              </a:ext>
            </a:extLst>
          </p:cNvPr>
          <p:cNvSpPr/>
          <p:nvPr/>
        </p:nvSpPr>
        <p:spPr>
          <a:xfrm>
            <a:off x="0" y="4738447"/>
            <a:ext cx="1857375" cy="442912"/>
          </a:xfrm>
          <a:prstGeom prst="rect">
            <a:avLst/>
          </a:prstGeom>
          <a:solidFill>
            <a:srgbClr val="E2B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9C57E8AF-88F4-995F-8DA7-ACD6278376B2}"/>
              </a:ext>
            </a:extLst>
          </p:cNvPr>
          <p:cNvSpPr txBox="1">
            <a:spLocks/>
          </p:cNvSpPr>
          <p:nvPr/>
        </p:nvSpPr>
        <p:spPr>
          <a:xfrm>
            <a:off x="2231136" y="2079057"/>
            <a:ext cx="7729728" cy="42199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chemeClr val="bg1"/>
                </a:solidFill>
              </a:rPr>
              <a:t>DYSARTRIE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Narušená inervace mluvidel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Narušená hybnost mluvidel – narušená artikulace všech hlásek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Menší / těžko zjistitelná slovná zásoba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Porozumění na dobré úrovni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Potíže respirační, fonační, prozodické</a:t>
            </a:r>
          </a:p>
          <a:p>
            <a:pPr lvl="1"/>
            <a:r>
              <a:rPr lang="cs-CZ" dirty="0" err="1">
                <a:solidFill>
                  <a:schemeClr val="bg1"/>
                </a:solidFill>
              </a:rPr>
              <a:t>Hypersalivace</a:t>
            </a:r>
            <a:endParaRPr lang="cs-CZ" dirty="0">
              <a:solidFill>
                <a:schemeClr val="bg1"/>
              </a:solidFill>
            </a:endParaRPr>
          </a:p>
          <a:p>
            <a:pPr lvl="1"/>
            <a:r>
              <a:rPr lang="cs-CZ" dirty="0">
                <a:solidFill>
                  <a:schemeClr val="bg1"/>
                </a:solidFill>
              </a:rPr>
              <a:t>Poruchy koverbálního chování</a:t>
            </a:r>
          </a:p>
          <a:p>
            <a:r>
              <a:rPr lang="cs-CZ" dirty="0">
                <a:solidFill>
                  <a:schemeClr val="bg1"/>
                </a:solidFill>
              </a:rPr>
              <a:t>Opožděný vývoj řeči</a:t>
            </a:r>
          </a:p>
          <a:p>
            <a:r>
              <a:rPr lang="cs-CZ" dirty="0">
                <a:solidFill>
                  <a:schemeClr val="bg1"/>
                </a:solidFill>
              </a:rPr>
              <a:t>Anartrie</a:t>
            </a:r>
          </a:p>
          <a:p>
            <a:r>
              <a:rPr lang="cs-CZ" dirty="0">
                <a:solidFill>
                  <a:schemeClr val="bg1"/>
                </a:solidFill>
              </a:rPr>
              <a:t>Koktavost, breptavost</a:t>
            </a:r>
          </a:p>
          <a:p>
            <a:r>
              <a:rPr lang="cs-CZ" dirty="0">
                <a:solidFill>
                  <a:schemeClr val="bg1"/>
                </a:solidFill>
              </a:rPr>
              <a:t>Vývojová dysfázie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825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B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Jaká je role logopeda?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416588"/>
            <a:ext cx="7729728" cy="4219956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Přizpůsobení prostorů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Nekluzká podlaha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Žíněnky či matrace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Podpůrné a polohovací klíny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Případně další pomůcky</a:t>
            </a:r>
          </a:p>
          <a:p>
            <a:r>
              <a:rPr lang="cs-CZ" dirty="0">
                <a:solidFill>
                  <a:schemeClr val="bg1"/>
                </a:solidFill>
              </a:rPr>
              <a:t>Mezioborová spolupráce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Zejm. fyzioterapeut a logoped – stabilizace, polohování</a:t>
            </a:r>
          </a:p>
          <a:p>
            <a:r>
              <a:rPr lang="cs-CZ" dirty="0">
                <a:solidFill>
                  <a:schemeClr val="bg1"/>
                </a:solidFill>
              </a:rPr>
              <a:t>AAK </a:t>
            </a:r>
          </a:p>
          <a:p>
            <a:r>
              <a:rPr lang="cs-CZ" dirty="0">
                <a:solidFill>
                  <a:schemeClr val="bg1"/>
                </a:solidFill>
              </a:rPr>
              <a:t>Terapie přijmu potravy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pPr lvl="1"/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38F04E7-939B-C046-9AB0-6E1EF68A7170}"/>
              </a:ext>
            </a:extLst>
          </p:cNvPr>
          <p:cNvSpPr/>
          <p:nvPr/>
        </p:nvSpPr>
        <p:spPr>
          <a:xfrm>
            <a:off x="0" y="6415088"/>
            <a:ext cx="1857375" cy="442912"/>
          </a:xfrm>
          <a:prstGeom prst="rect">
            <a:avLst/>
          </a:prstGeom>
          <a:solidFill>
            <a:srgbClr val="E2B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0611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B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36206A-A826-A841-99AD-33203E29A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logopedické intervence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90331B-1CFB-3949-BB76-46B88E29F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409444"/>
            <a:ext cx="7729728" cy="4105656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bg1"/>
                </a:solidFill>
              </a:rPr>
              <a:t>Komplexní rozvoj komunikačních schopností</a:t>
            </a:r>
          </a:p>
          <a:p>
            <a:r>
              <a:rPr lang="cs-CZ" dirty="0" err="1">
                <a:solidFill>
                  <a:schemeClr val="bg1"/>
                </a:solidFill>
              </a:rPr>
              <a:t>Orofaciální</a:t>
            </a:r>
            <a:r>
              <a:rPr lang="cs-CZ" dirty="0">
                <a:solidFill>
                  <a:schemeClr val="bg1"/>
                </a:solidFill>
              </a:rPr>
              <a:t> stimulace - masáž mluvidel</a:t>
            </a:r>
          </a:p>
          <a:p>
            <a:r>
              <a:rPr lang="cs-CZ" dirty="0">
                <a:solidFill>
                  <a:schemeClr val="bg1"/>
                </a:solidFill>
              </a:rPr>
              <a:t>Aktivní napodobování artikulačních pohybů</a:t>
            </a:r>
          </a:p>
          <a:p>
            <a:r>
              <a:rPr lang="cs-CZ" dirty="0">
                <a:solidFill>
                  <a:schemeClr val="bg1"/>
                </a:solidFill>
              </a:rPr>
              <a:t>Rozvoj slovní zásoby</a:t>
            </a:r>
          </a:p>
          <a:p>
            <a:r>
              <a:rPr lang="cs-CZ" dirty="0">
                <a:solidFill>
                  <a:schemeClr val="bg1"/>
                </a:solidFill>
              </a:rPr>
              <a:t>Dodržování zásad: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vývojovosti – postup dle přirozeného ontogenetického vývoje</a:t>
            </a:r>
          </a:p>
          <a:p>
            <a:pPr lvl="1"/>
            <a:r>
              <a:rPr lang="cs-CZ" dirty="0" err="1">
                <a:solidFill>
                  <a:schemeClr val="bg1"/>
                </a:solidFill>
              </a:rPr>
              <a:t>reflexnosti</a:t>
            </a:r>
            <a:r>
              <a:rPr lang="cs-CZ" dirty="0">
                <a:solidFill>
                  <a:schemeClr val="bg1"/>
                </a:solidFill>
              </a:rPr>
              <a:t> – reflexní inhibiční poloha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rytmizace – pohybový a mluvní rytmus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komplexnosti – </a:t>
            </a:r>
            <a:r>
              <a:rPr lang="cs-CZ" dirty="0" err="1">
                <a:solidFill>
                  <a:schemeClr val="bg1"/>
                </a:solidFill>
              </a:rPr>
              <a:t>multisenzoriální</a:t>
            </a:r>
            <a:r>
              <a:rPr lang="cs-CZ" dirty="0">
                <a:solidFill>
                  <a:schemeClr val="bg1"/>
                </a:solidFill>
              </a:rPr>
              <a:t> přístup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kolektivnosti – skupina více dětí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přiměřenosti a individuálního přístupu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09ABF1C-9B0C-124E-BB9C-E9844F4D63F0}"/>
              </a:ext>
            </a:extLst>
          </p:cNvPr>
          <p:cNvSpPr/>
          <p:nvPr/>
        </p:nvSpPr>
        <p:spPr>
          <a:xfrm>
            <a:off x="0" y="6415088"/>
            <a:ext cx="1857375" cy="442912"/>
          </a:xfrm>
          <a:prstGeom prst="rect">
            <a:avLst/>
          </a:prstGeom>
          <a:solidFill>
            <a:srgbClr val="E2B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903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B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klient a rodič potřebují?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511655"/>
            <a:ext cx="7729728" cy="3903433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chemeClr val="bg1"/>
                </a:solidFill>
              </a:rPr>
              <a:t>Klient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Individuální přístup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Maximální možné přizpůsobení prostorů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Přítomnost rodičů při intervenci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Podporu, trpělivost, pochopení</a:t>
            </a:r>
          </a:p>
          <a:p>
            <a:pPr lvl="1"/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Rodič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Vzdělání</a:t>
            </a:r>
          </a:p>
          <a:p>
            <a:pPr lvl="2"/>
            <a:r>
              <a:rPr lang="cs-CZ" dirty="0">
                <a:solidFill>
                  <a:schemeClr val="bg1"/>
                </a:solidFill>
              </a:rPr>
              <a:t>Logopedická intervence (pomůcky, programy na PC, hračky, pomůcky,..)</a:t>
            </a:r>
          </a:p>
          <a:p>
            <a:pPr lvl="2"/>
            <a:r>
              <a:rPr lang="cs-CZ" dirty="0">
                <a:solidFill>
                  <a:schemeClr val="bg1"/>
                </a:solidFill>
              </a:rPr>
              <a:t>AAK – dynamické, statické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Prakticky předvést terapeutické postupy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Podporu, trpělivost, pochopení, hledání společných cest</a:t>
            </a:r>
          </a:p>
          <a:p>
            <a:pPr lvl="1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1CD2E8E-5A41-FF4E-B807-E4812A785654}"/>
              </a:ext>
            </a:extLst>
          </p:cNvPr>
          <p:cNvSpPr/>
          <p:nvPr/>
        </p:nvSpPr>
        <p:spPr>
          <a:xfrm>
            <a:off x="0" y="6415088"/>
            <a:ext cx="1857375" cy="442912"/>
          </a:xfrm>
          <a:prstGeom prst="rect">
            <a:avLst/>
          </a:prstGeom>
          <a:solidFill>
            <a:srgbClr val="E2B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5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B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můžu nabídnout?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Individuální přístup</a:t>
            </a:r>
          </a:p>
          <a:p>
            <a:r>
              <a:rPr lang="cs-CZ" dirty="0">
                <a:solidFill>
                  <a:schemeClr val="bg1"/>
                </a:solidFill>
              </a:rPr>
              <a:t>Rozvoj nejen řeči, ale také jemné, hrubé motoriky, podle individuálních potřeb klienta</a:t>
            </a:r>
          </a:p>
          <a:p>
            <a:r>
              <a:rPr lang="cs-CZ" dirty="0">
                <a:solidFill>
                  <a:schemeClr val="bg1"/>
                </a:solidFill>
              </a:rPr>
              <a:t>Odkázání na potřebné profesionály</a:t>
            </a:r>
          </a:p>
          <a:p>
            <a:r>
              <a:rPr lang="cs-CZ" dirty="0">
                <a:solidFill>
                  <a:schemeClr val="bg1"/>
                </a:solidFill>
              </a:rPr>
              <a:t>Osvětlení potřeby logopedické péče, praktické ukázky, zaškolení</a:t>
            </a:r>
          </a:p>
          <a:p>
            <a:r>
              <a:rPr lang="cs-CZ" dirty="0">
                <a:solidFill>
                  <a:schemeClr val="bg1"/>
                </a:solidFill>
              </a:rPr>
              <a:t>Pravidelnou logopedickou péči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3DE98E9-CDE4-F54A-A157-0215A62788EF}"/>
              </a:ext>
            </a:extLst>
          </p:cNvPr>
          <p:cNvSpPr/>
          <p:nvPr/>
        </p:nvSpPr>
        <p:spPr>
          <a:xfrm>
            <a:off x="0" y="6415088"/>
            <a:ext cx="1857375" cy="442912"/>
          </a:xfrm>
          <a:prstGeom prst="rect">
            <a:avLst/>
          </a:prstGeom>
          <a:solidFill>
            <a:srgbClr val="E2B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385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8299B7F3-EBE4-6EE9-B86E-D6360A65ECF4}"/>
              </a:ext>
            </a:extLst>
          </p:cNvPr>
          <p:cNvSpPr txBox="1">
            <a:spLocks/>
          </p:cNvSpPr>
          <p:nvPr/>
        </p:nvSpPr>
        <p:spPr>
          <a:xfrm>
            <a:off x="2231136" y="-7868688"/>
            <a:ext cx="15657654" cy="13608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>
                <a:solidFill>
                  <a:schemeClr val="bg1"/>
                </a:solidFill>
              </a:rPr>
              <a:t>Odkázání na potřebné profesionály</a:t>
            </a:r>
          </a:p>
          <a:p>
            <a:r>
              <a:rPr lang="cs-CZ">
                <a:solidFill>
                  <a:schemeClr val="bg1"/>
                </a:solidFill>
              </a:rPr>
              <a:t>Osvětlení potřeby logopedické péče, praktické ukázky, zaškolení</a:t>
            </a:r>
          </a:p>
          <a:p>
            <a:r>
              <a:rPr lang="cs-CZ">
                <a:solidFill>
                  <a:schemeClr val="bg1"/>
                </a:solidFill>
              </a:rPr>
              <a:t>Pravidelnou logopedickou péči</a:t>
            </a:r>
          </a:p>
          <a:p>
            <a:r>
              <a:rPr lang="cs-CZ">
                <a:solidFill>
                  <a:schemeClr val="bg1"/>
                </a:solidFill>
              </a:rPr>
              <a:t>Procvičení nejen mluvidel, ale také jemné, hrubé motoriky, podle individuálních potřeb klienta</a:t>
            </a:r>
          </a:p>
          <a:p>
            <a:endParaRPr lang="cs-CZ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4212EC8-F555-C45E-E64B-2F2637DEF76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2B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1D9A615F-7888-4EEF-8472-829649A87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4F65D2A-0973-99A0-AFED-976275D60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4099" y="2528714"/>
            <a:ext cx="8055864" cy="3613669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Jakobová</a:t>
            </a:r>
            <a: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A. (2007). </a:t>
            </a:r>
            <a:r>
              <a:rPr lang="cs-CZ" sz="1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Komplexní péče o děti s tělesným a kombinovaným postižením.</a:t>
            </a:r>
            <a: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Ostrava: Ostravská univerzita v Ostravě - Pedagogická fakulta.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Jankovský, J. (2006). </a:t>
            </a:r>
            <a:r>
              <a:rPr lang="cs-CZ" sz="1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Ucelená rehabilitace dětí s tělesným a </a:t>
            </a:r>
            <a:r>
              <a:rPr lang="cs-CZ" sz="1800" i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kominovaným</a:t>
            </a:r>
            <a:r>
              <a:rPr lang="cs-CZ" sz="1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postižením. </a:t>
            </a:r>
            <a:r>
              <a:rPr lang="cs-CZ" sz="1800" i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Somatopedická</a:t>
            </a:r>
            <a:r>
              <a:rPr lang="cs-CZ" sz="1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i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psychoogická</a:t>
            </a:r>
            <a:r>
              <a:rPr lang="cs-CZ" sz="1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hlediska.</a:t>
            </a:r>
            <a: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Praha: TRITON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Klenková, J. (2006). </a:t>
            </a:r>
            <a:r>
              <a:rPr lang="cs-CZ" sz="1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Logopedie.</a:t>
            </a:r>
            <a: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Praha: Grada </a:t>
            </a:r>
            <a:r>
              <a:rPr lang="cs-CZ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Publishing</a:t>
            </a:r>
            <a: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a.s.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Kraus, J., &amp; Šandera, O. (1964). </a:t>
            </a:r>
            <a:r>
              <a:rPr lang="cs-CZ" sz="1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Tělesně </a:t>
            </a:r>
            <a:r>
              <a:rPr lang="cs-CZ" sz="1800" i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potižené</a:t>
            </a:r>
            <a:r>
              <a:rPr lang="cs-CZ" sz="1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dítě.</a:t>
            </a:r>
            <a: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Praha: Státní pedagogické nakladatelství.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Lechta</a:t>
            </a:r>
            <a: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V. (2011). </a:t>
            </a:r>
            <a:r>
              <a:rPr lang="cs-CZ" sz="1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Symptomatické poruchy řeči u dětí: Třetí, přepracované vydání.</a:t>
            </a:r>
            <a: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Praha: Portál.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Opatřilová, D. (2003). </a:t>
            </a:r>
            <a:r>
              <a:rPr lang="cs-CZ" sz="1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Pedagogická intervence v raném a předškolním věku u jedinců s dětskou mozkovou obrnou.</a:t>
            </a:r>
            <a: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Brno: Masarykova univerzita.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</a:pP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00578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221</TotalTime>
  <Words>423</Words>
  <Application>Microsoft Office PowerPoint</Application>
  <PresentationFormat>Širokoúhlá obrazovka</PresentationFormat>
  <Paragraphs>70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Gill Sans MT</vt:lpstr>
      <vt:lpstr>Parcel</vt:lpstr>
      <vt:lpstr>Logopedická intervence u OSOB s tělesným postižením</vt:lpstr>
      <vt:lpstr>Prezentace aplikace PowerPoint</vt:lpstr>
      <vt:lpstr>Jaká je role logopeda?</vt:lpstr>
      <vt:lpstr>Specifika logopedické intervence</vt:lpstr>
      <vt:lpstr>Co klient a rodič potřebují?</vt:lpstr>
      <vt:lpstr>Co můžu nabídnout?</vt:lpstr>
      <vt:lpstr>Zdroje</vt:lpstr>
    </vt:vector>
  </TitlesOfParts>
  <Company>Škoda Auto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Logopedická intervence u dětí s tělesným postižením</dc:title>
  <dc:creator>Bartosova, Dominika (PSW-S)</dc:creator>
  <cp:lastModifiedBy>Michaela Vachová</cp:lastModifiedBy>
  <cp:revision>13</cp:revision>
  <dcterms:created xsi:type="dcterms:W3CDTF">2022-05-03T09:11:28Z</dcterms:created>
  <dcterms:modified xsi:type="dcterms:W3CDTF">2022-05-06T08:44:29Z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1c9b508-7c6e-42bd-bedf-808292653d6c_Enabled">
    <vt:lpwstr>true</vt:lpwstr>
  </property>
  <property fmtid="{D5CDD505-2E9C-101B-9397-08002B2CF9AE}" pid="3" name="MSIP_Label_b1c9b508-7c6e-42bd-bedf-808292653d6c_SetDate">
    <vt:lpwstr>2022-05-03T12:04:16Z</vt:lpwstr>
  </property>
  <property fmtid="{D5CDD505-2E9C-101B-9397-08002B2CF9AE}" pid="4" name="MSIP_Label_b1c9b508-7c6e-42bd-bedf-808292653d6c_Method">
    <vt:lpwstr>Standard</vt:lpwstr>
  </property>
  <property fmtid="{D5CDD505-2E9C-101B-9397-08002B2CF9AE}" pid="5" name="MSIP_Label_b1c9b508-7c6e-42bd-bedf-808292653d6c_Name">
    <vt:lpwstr>b1c9b508-7c6e-42bd-bedf-808292653d6c</vt:lpwstr>
  </property>
  <property fmtid="{D5CDD505-2E9C-101B-9397-08002B2CF9AE}" pid="6" name="MSIP_Label_b1c9b508-7c6e-42bd-bedf-808292653d6c_SiteId">
    <vt:lpwstr>2882be50-2012-4d88-ac86-544124e120c8</vt:lpwstr>
  </property>
  <property fmtid="{D5CDD505-2E9C-101B-9397-08002B2CF9AE}" pid="7" name="MSIP_Label_b1c9b508-7c6e-42bd-bedf-808292653d6c_ActionId">
    <vt:lpwstr>24fb1cb4-b8af-4abf-b869-8d65aa67a7e5</vt:lpwstr>
  </property>
  <property fmtid="{D5CDD505-2E9C-101B-9397-08002B2CF9AE}" pid="8" name="MSIP_Label_b1c9b508-7c6e-42bd-bedf-808292653d6c_ContentBits">
    <vt:lpwstr>3</vt:lpwstr>
  </property>
</Properties>
</file>