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3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5/5/22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wGP_k_UP9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EDC5C7-75D5-7107-0FFF-4B34639CF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2556" y="768609"/>
            <a:ext cx="7752659" cy="3255264"/>
          </a:xfrm>
        </p:spPr>
        <p:txBody>
          <a:bodyPr>
            <a:normAutofit/>
          </a:bodyPr>
          <a:lstStyle/>
          <a:p>
            <a:r>
              <a:rPr lang="cs-CZ" sz="4400" noProof="0" dirty="0"/>
              <a:t>Narušená komunikační schopnost u zrakově postižených</a:t>
            </a:r>
            <a:endParaRPr lang="cs-CZ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BC7BA6-EC11-6F61-985A-54BC15009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393" y="4670246"/>
            <a:ext cx="7688822" cy="914400"/>
          </a:xfrm>
        </p:spPr>
        <p:txBody>
          <a:bodyPr/>
          <a:lstStyle/>
          <a:p>
            <a:r>
              <a:rPr lang="cs-CZ" sz="2400" noProof="0" dirty="0"/>
              <a:t>Eliška Neumannová, Petra Florianová a Lenka Peterková</a:t>
            </a:r>
            <a:endParaRPr lang="cs-CZ" noProof="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916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9C807C-77BA-1967-B53E-2B2A36266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114124" cy="4601183"/>
          </a:xfrm>
        </p:spPr>
        <p:txBody>
          <a:bodyPr/>
          <a:lstStyle/>
          <a:p>
            <a:r>
              <a:rPr lang="cs-CZ" dirty="0"/>
              <a:t>ZRAKOVÉ POSTIŽENÍ</a:t>
            </a:r>
            <a:br>
              <a:rPr lang="cs-CZ" dirty="0"/>
            </a:br>
            <a:r>
              <a:rPr lang="cs-CZ" dirty="0"/>
              <a:t>- charakteristika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9BE6F1-AC9F-0EF0-61E2-193C83EE5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7737" y="727472"/>
            <a:ext cx="7315200" cy="562077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Zrakové postižení zahrnuje samotné poškození či oslabení zrakového orgánu (oka) nebo poškození centrální nervové soustavy</a:t>
            </a:r>
          </a:p>
          <a:p>
            <a:r>
              <a:rPr lang="cs-CZ" dirty="0"/>
              <a:t>Dle druhu zrakové vady:</a:t>
            </a:r>
          </a:p>
          <a:p>
            <a:pPr lvl="1"/>
            <a:r>
              <a:rPr lang="cs-CZ" dirty="0"/>
              <a:t>ztráta zrakové ostrosti (refrakční vady)</a:t>
            </a:r>
          </a:p>
          <a:p>
            <a:pPr lvl="1"/>
            <a:r>
              <a:rPr lang="cs-CZ" dirty="0"/>
              <a:t>postižení šíře zorného pole (skotom, trubicové vidění)</a:t>
            </a:r>
          </a:p>
          <a:p>
            <a:pPr lvl="1"/>
            <a:r>
              <a:rPr lang="cs-CZ" dirty="0"/>
              <a:t>okulomotorické poruchy (strabismus)</a:t>
            </a:r>
          </a:p>
          <a:p>
            <a:pPr lvl="1"/>
            <a:r>
              <a:rPr lang="cs-CZ" dirty="0"/>
              <a:t>problémy se zpracováním zrakových podnětů (kortikální slepota)</a:t>
            </a:r>
          </a:p>
          <a:p>
            <a:pPr lvl="1"/>
            <a:r>
              <a:rPr lang="cs-CZ" dirty="0"/>
              <a:t>poruchy barvocitu</a:t>
            </a:r>
          </a:p>
          <a:p>
            <a:r>
              <a:rPr lang="cs-CZ" dirty="0"/>
              <a:t>Dle stupně zrakového postižení:</a:t>
            </a:r>
          </a:p>
          <a:p>
            <a:pPr lvl="1"/>
            <a:r>
              <a:rPr lang="cs-CZ" dirty="0"/>
              <a:t>slabozrakost</a:t>
            </a:r>
          </a:p>
          <a:p>
            <a:pPr lvl="1"/>
            <a:r>
              <a:rPr lang="cs-CZ" dirty="0"/>
              <a:t>zbytky zraku</a:t>
            </a:r>
          </a:p>
          <a:p>
            <a:pPr lvl="1"/>
            <a:r>
              <a:rPr lang="cs-CZ" dirty="0"/>
              <a:t>slepota (amauróza)</a:t>
            </a:r>
          </a:p>
          <a:p>
            <a:r>
              <a:rPr lang="cs-CZ" dirty="0"/>
              <a:t>Dle délky trvání:</a:t>
            </a:r>
          </a:p>
          <a:p>
            <a:pPr lvl="1"/>
            <a:r>
              <a:rPr lang="cs-CZ" dirty="0"/>
              <a:t>krátkodobé</a:t>
            </a:r>
          </a:p>
          <a:p>
            <a:pPr lvl="1"/>
            <a:r>
              <a:rPr lang="cs-CZ" dirty="0"/>
              <a:t>opakující se</a:t>
            </a:r>
          </a:p>
          <a:p>
            <a:pPr lvl="1"/>
            <a:r>
              <a:rPr lang="cs-CZ" dirty="0"/>
              <a:t>dlouhodobé, chronické, příp. progresivní</a:t>
            </a:r>
          </a:p>
          <a:p>
            <a:r>
              <a:rPr lang="cs-CZ" dirty="0"/>
              <a:t>Na vývoj řeči má také vliv období, kdy došlo ke vzniku zrakové vady </a:t>
            </a:r>
          </a:p>
          <a:p>
            <a:pPr lvl="1"/>
            <a:r>
              <a:rPr lang="cs-CZ" dirty="0"/>
              <a:t>v období po zafixování správné výslovnosti není komunikační schopnost narušena tak závažně</a:t>
            </a:r>
          </a:p>
          <a:p>
            <a:pPr lvl="1"/>
            <a:r>
              <a:rPr lang="cs-CZ" dirty="0"/>
              <a:t>vznik před zafixováním správné výslovnosti vede k závažnějším NKS</a:t>
            </a:r>
          </a:p>
        </p:txBody>
      </p:sp>
    </p:spTree>
    <p:extLst>
      <p:ext uri="{BB962C8B-B14F-4D97-AF65-F5344CB8AC3E}">
        <p14:creationId xmlns:p14="http://schemas.microsoft.com/office/powerpoint/2010/main" val="2540536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4D31AB-A419-B992-43F9-256B73893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komunikace s dítětem se ZP v ZŠ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2D6CEF-D334-5634-02A1-107FC636F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Zrak</a:t>
            </a:r>
            <a:r>
              <a:rPr lang="cs-CZ" dirty="0"/>
              <a:t> se podílí na </a:t>
            </a:r>
            <a:r>
              <a:rPr lang="cs-CZ" b="1" dirty="0"/>
              <a:t>tvorbě řeči ve 30%</a:t>
            </a:r>
          </a:p>
          <a:p>
            <a:r>
              <a:rPr lang="cs-CZ" dirty="0"/>
              <a:t>Důsledkem těžkého ZP je </a:t>
            </a:r>
            <a:r>
              <a:rPr lang="cs-CZ" b="1" dirty="0"/>
              <a:t>narušena </a:t>
            </a:r>
            <a:r>
              <a:rPr lang="cs-CZ" dirty="0"/>
              <a:t>zejména </a:t>
            </a:r>
            <a:r>
              <a:rPr lang="cs-CZ" b="1" dirty="0"/>
              <a:t>dynamika vývoje řeči</a:t>
            </a:r>
          </a:p>
          <a:p>
            <a:r>
              <a:rPr lang="cs-CZ" b="1" dirty="0"/>
              <a:t>Zpomalení vývoje řeči </a:t>
            </a:r>
            <a:r>
              <a:rPr lang="cs-CZ" dirty="0"/>
              <a:t>v raných obdobích vývoje dítěte </a:t>
            </a:r>
          </a:p>
          <a:p>
            <a:r>
              <a:rPr lang="cs-CZ" dirty="0"/>
              <a:t>Na počátku školní docházky dochází k </a:t>
            </a:r>
            <a:r>
              <a:rPr lang="cs-CZ" b="1" dirty="0"/>
              <a:t>akceleraci řečového vývoje</a:t>
            </a:r>
          </a:p>
          <a:p>
            <a:r>
              <a:rPr lang="cs-CZ" dirty="0"/>
              <a:t>Při těžkém postižení zraku (slepota) </a:t>
            </a:r>
            <a:r>
              <a:rPr lang="cs-CZ" b="1" dirty="0"/>
              <a:t>– ovlivněna aktivace CNS </a:t>
            </a:r>
            <a:r>
              <a:rPr lang="cs-CZ" dirty="0"/>
              <a:t>nevidomého dítěte </a:t>
            </a:r>
          </a:p>
          <a:p>
            <a:pPr marL="0" indent="0">
              <a:buNone/>
            </a:pPr>
            <a:r>
              <a:rPr lang="cs-CZ" b="1" dirty="0">
                <a:sym typeface="Wingdings" panose="05000000000000000000" pitchFamily="2" charset="2"/>
              </a:rPr>
              <a:t>                                    motorický rozvoj limitován</a:t>
            </a:r>
          </a:p>
          <a:p>
            <a:pPr marL="0" indent="0">
              <a:buNone/>
            </a:pPr>
            <a:r>
              <a:rPr lang="cs-CZ" b="1" dirty="0">
                <a:sym typeface="Wingdings" panose="05000000000000000000" pitchFamily="2" charset="2"/>
              </a:rPr>
              <a:t>                                    podmiňuje raný vývoj rozvoje kognitivních </a:t>
            </a:r>
            <a:r>
              <a:rPr lang="cs-CZ" b="1" dirty="0" err="1">
                <a:sym typeface="Wingdings" panose="05000000000000000000" pitchFamily="2" charset="2"/>
              </a:rPr>
              <a:t>fcí</a:t>
            </a:r>
            <a:endParaRPr lang="cs-CZ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b="1" dirty="0">
                <a:sym typeface="Wingdings" panose="05000000000000000000" pitchFamily="2" charset="2"/>
              </a:rPr>
              <a:t>                                    příčinou prodloužené závislosti na matce </a:t>
            </a:r>
          </a:p>
          <a:p>
            <a:r>
              <a:rPr lang="cs-CZ" dirty="0">
                <a:sym typeface="Wingdings" panose="05000000000000000000" pitchFamily="2" charset="2"/>
              </a:rPr>
              <a:t>U dětí se ZP </a:t>
            </a:r>
            <a:r>
              <a:rPr lang="cs-CZ" b="1" dirty="0">
                <a:sym typeface="Wingdings" panose="05000000000000000000" pitchFamily="2" charset="2"/>
              </a:rPr>
              <a:t>– různý stupeň narušení NKS  </a:t>
            </a:r>
            <a:r>
              <a:rPr lang="cs-CZ" dirty="0">
                <a:sym typeface="Wingdings" panose="05000000000000000000" pitchFamily="2" charset="2"/>
              </a:rPr>
              <a:t>člověk získává zrakem 70-80% informací z okolí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317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38ECF-CA8E-07F6-905D-B1282CA38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komunikace s dítětem se ZP v ZŠ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57956F-1105-B4AC-2659-6737EE288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Stupeň NKS </a:t>
            </a:r>
            <a:r>
              <a:rPr lang="cs-CZ" dirty="0"/>
              <a:t>přímo </a:t>
            </a:r>
            <a:r>
              <a:rPr lang="cs-CZ" b="1" dirty="0"/>
              <a:t>úměrný</a:t>
            </a:r>
            <a:r>
              <a:rPr lang="cs-CZ" dirty="0"/>
              <a:t> </a:t>
            </a:r>
            <a:r>
              <a:rPr lang="cs-CZ" b="1" dirty="0"/>
              <a:t>k období</a:t>
            </a:r>
            <a:r>
              <a:rPr lang="cs-CZ" dirty="0"/>
              <a:t>, kdy došlo ke </a:t>
            </a:r>
            <a:r>
              <a:rPr lang="cs-CZ" b="1" dirty="0"/>
              <a:t>vzniku ZP </a:t>
            </a:r>
          </a:p>
          <a:p>
            <a:r>
              <a:rPr lang="cs-CZ" dirty="0"/>
              <a:t>Ztráta  zraku </a:t>
            </a:r>
            <a:r>
              <a:rPr lang="cs-CZ" b="1" dirty="0"/>
              <a:t>v raném období </a:t>
            </a:r>
            <a:r>
              <a:rPr lang="cs-CZ" dirty="0"/>
              <a:t>vývoje dítěte </a:t>
            </a:r>
            <a:r>
              <a:rPr lang="cs-CZ" b="1" dirty="0">
                <a:sym typeface="Wingdings" panose="05000000000000000000" pitchFamily="2" charset="2"/>
              </a:rPr>
              <a:t> opožděný vývoj řeči, lehké až středně těžké NKS</a:t>
            </a:r>
          </a:p>
          <a:p>
            <a:r>
              <a:rPr lang="cs-CZ" dirty="0">
                <a:sym typeface="Wingdings" panose="05000000000000000000" pitchFamily="2" charset="2"/>
              </a:rPr>
              <a:t>Faktor vzniku ZP umocňován </a:t>
            </a:r>
            <a:r>
              <a:rPr lang="cs-CZ" b="1" dirty="0">
                <a:sym typeface="Wingdings" panose="05000000000000000000" pitchFamily="2" charset="2"/>
              </a:rPr>
              <a:t>koexistencí dalšího postižení</a:t>
            </a:r>
            <a:r>
              <a:rPr lang="cs-CZ" dirty="0">
                <a:sym typeface="Wingdings" panose="05000000000000000000" pitchFamily="2" charset="2"/>
              </a:rPr>
              <a:t>/ narušení /onemocnění  </a:t>
            </a:r>
            <a:r>
              <a:rPr lang="cs-CZ" b="1" dirty="0">
                <a:sym typeface="Wingdings" panose="05000000000000000000" pitchFamily="2" charset="2"/>
              </a:rPr>
              <a:t>NKS/ omezený vývoj řeči, středně těžké až těžké NKS</a:t>
            </a:r>
          </a:p>
          <a:p>
            <a:r>
              <a:rPr lang="cs-CZ" b="1" dirty="0">
                <a:sym typeface="Wingdings" panose="05000000000000000000" pitchFamily="2" charset="2"/>
              </a:rPr>
              <a:t>NKS  </a:t>
            </a:r>
            <a:r>
              <a:rPr lang="cs-CZ" dirty="0">
                <a:sym typeface="Wingdings" panose="05000000000000000000" pitchFamily="2" charset="2"/>
              </a:rPr>
              <a:t>už </a:t>
            </a:r>
            <a:r>
              <a:rPr lang="cs-CZ" b="1" dirty="0">
                <a:sym typeface="Wingdings" panose="05000000000000000000" pitchFamily="2" charset="2"/>
              </a:rPr>
              <a:t>v iniciální fázi </a:t>
            </a:r>
            <a:r>
              <a:rPr lang="cs-CZ" dirty="0">
                <a:sym typeface="Wingdings" panose="05000000000000000000" pitchFamily="2" charset="2"/>
              </a:rPr>
              <a:t>– fáze percepce, přijmu informace prostřednictvím zrakového kanálu</a:t>
            </a:r>
          </a:p>
          <a:p>
            <a:r>
              <a:rPr lang="cs-CZ" b="1" dirty="0">
                <a:sym typeface="Wingdings" panose="05000000000000000000" pitchFamily="2" charset="2"/>
              </a:rPr>
              <a:t>Komunikační akt </a:t>
            </a:r>
            <a:r>
              <a:rPr lang="cs-CZ" dirty="0">
                <a:sym typeface="Wingdings" panose="05000000000000000000" pitchFamily="2" charset="2"/>
              </a:rPr>
              <a:t>– může být narušen ve fázi iniciální i ve fázi finální</a:t>
            </a:r>
          </a:p>
          <a:p>
            <a:r>
              <a:rPr lang="cs-CZ" dirty="0">
                <a:sym typeface="Wingdings" panose="05000000000000000000" pitchFamily="2" charset="2"/>
              </a:rPr>
              <a:t>NKS je příznakem jiného dominantního postižení (zrakového) </a:t>
            </a:r>
            <a:r>
              <a:rPr lang="cs-CZ" b="1" dirty="0">
                <a:sym typeface="Wingdings" panose="05000000000000000000" pitchFamily="2" charset="2"/>
              </a:rPr>
              <a:t>– symptomatická porucha řeči </a:t>
            </a:r>
          </a:p>
          <a:p>
            <a:r>
              <a:rPr lang="cs-CZ" dirty="0">
                <a:sym typeface="Wingdings" panose="05000000000000000000" pitchFamily="2" charset="2"/>
              </a:rPr>
              <a:t>Nejčastěji se vyskytuje </a:t>
            </a:r>
            <a:r>
              <a:rPr lang="cs-CZ" b="1" dirty="0">
                <a:sym typeface="Wingdings" panose="05000000000000000000" pitchFamily="2" charset="2"/>
              </a:rPr>
              <a:t>dyslalie – záměna </a:t>
            </a:r>
            <a:r>
              <a:rPr lang="cs-CZ" b="1" dirty="0" err="1">
                <a:sym typeface="Wingdings" panose="05000000000000000000" pitchFamily="2" charset="2"/>
              </a:rPr>
              <a:t>m,n</a:t>
            </a:r>
            <a:r>
              <a:rPr lang="cs-CZ" b="1" dirty="0">
                <a:sym typeface="Wingdings" panose="05000000000000000000" pitchFamily="2" charset="2"/>
              </a:rPr>
              <a:t>, obouretné l, sigmatismus</a:t>
            </a:r>
          </a:p>
        </p:txBody>
      </p:sp>
    </p:spTree>
    <p:extLst>
      <p:ext uri="{BB962C8B-B14F-4D97-AF65-F5344CB8AC3E}">
        <p14:creationId xmlns:p14="http://schemas.microsoft.com/office/powerpoint/2010/main" val="2033519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E0ACD0-0EA1-3558-C1BC-71495CF85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vývoje jazykových rovin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7861E5-04E1-B8CE-B09E-6B407BC0A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>
                <a:highlight>
                  <a:srgbClr val="00FFFF"/>
                </a:highlight>
              </a:rPr>
              <a:t>1) Rovina lexikálně-sémantická </a:t>
            </a:r>
          </a:p>
          <a:p>
            <a:r>
              <a:rPr lang="cs-CZ" dirty="0"/>
              <a:t>Podle některých autorů nedochází k žádné odchylce X Další autoři tvrdí, že k odchylce dochází téměř vždy </a:t>
            </a:r>
          </a:p>
          <a:p>
            <a:r>
              <a:rPr lang="cs-CZ" dirty="0"/>
              <a:t>Děti se ZP </a:t>
            </a:r>
            <a:r>
              <a:rPr lang="cs-CZ" b="1" dirty="0"/>
              <a:t>nemají reálnou představu o předmětu</a:t>
            </a:r>
            <a:r>
              <a:rPr lang="cs-CZ" dirty="0"/>
              <a:t>, který pojmenují/popíší </a:t>
            </a:r>
          </a:p>
          <a:p>
            <a:r>
              <a:rPr lang="cs-CZ" dirty="0"/>
              <a:t>Dítě se ZP odkázáno na </a:t>
            </a:r>
            <a:r>
              <a:rPr lang="cs-CZ" b="1" dirty="0"/>
              <a:t>akustické a haptické znaky předmětů </a:t>
            </a:r>
          </a:p>
          <a:p>
            <a:r>
              <a:rPr lang="cs-CZ" b="1" dirty="0"/>
              <a:t>Narušena asociace mezi slyšeným slovem a pohybovým výrazem</a:t>
            </a:r>
            <a:r>
              <a:rPr lang="cs-CZ" dirty="0"/>
              <a:t>/ mimikou/ gestem </a:t>
            </a:r>
          </a:p>
          <a:p>
            <a:pPr marL="0" indent="0">
              <a:buNone/>
            </a:pPr>
            <a:r>
              <a:rPr lang="cs-CZ" b="1" dirty="0">
                <a:highlight>
                  <a:srgbClr val="00FFFF"/>
                </a:highlight>
              </a:rPr>
              <a:t>2) Rovina morfologicko-syntaktická</a:t>
            </a:r>
          </a:p>
          <a:p>
            <a:r>
              <a:rPr lang="cs-CZ" dirty="0"/>
              <a:t>Těžké ZP </a:t>
            </a:r>
            <a:r>
              <a:rPr lang="cs-CZ" b="1" dirty="0"/>
              <a:t>– výrazné narušení </a:t>
            </a:r>
            <a:r>
              <a:rPr lang="cs-CZ" dirty="0"/>
              <a:t>(až do období mladšího školního věku)</a:t>
            </a:r>
          </a:p>
          <a:p>
            <a:r>
              <a:rPr lang="cs-CZ" b="1" dirty="0"/>
              <a:t>Věty</a:t>
            </a:r>
            <a:r>
              <a:rPr lang="cs-CZ" dirty="0"/>
              <a:t> – jednoduché, agramatismy, absence/eliminace určitých slovních druhů (přídavná jména, příslovce, číslovky…)</a:t>
            </a:r>
          </a:p>
          <a:p>
            <a:r>
              <a:rPr lang="cs-CZ" dirty="0"/>
              <a:t>Pokud není přítomno další postižení, tak děti se ZP v období předškolního věku dokážou nedostatky kompenzovat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b="1" dirty="0">
                <a:sym typeface="Wingdings" panose="05000000000000000000" pitchFamily="2" charset="2"/>
              </a:rPr>
              <a:t>využití smyslové zkušenosti, myšlenkových procesů </a:t>
            </a:r>
            <a:r>
              <a:rPr lang="cs-CZ" b="1" dirty="0" err="1">
                <a:sym typeface="Wingdings" panose="05000000000000000000" pitchFamily="2" charset="2"/>
              </a:rPr>
              <a:t>analogizace</a:t>
            </a:r>
            <a:r>
              <a:rPr lang="cs-CZ" b="1" dirty="0">
                <a:sym typeface="Wingdings" panose="05000000000000000000" pitchFamily="2" charset="2"/>
              </a:rPr>
              <a:t>, abstrahování a generalizace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14633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E0ACD0-0EA1-3558-C1BC-71495CF85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vývoje jazykových rovin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7861E5-04E1-B8CE-B09E-6B407BC0A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highlight>
                  <a:srgbClr val="00FFFF"/>
                </a:highlight>
              </a:rPr>
              <a:t>3) Rovina foneticko-fonologická</a:t>
            </a:r>
          </a:p>
          <a:p>
            <a:r>
              <a:rPr lang="cs-CZ" dirty="0"/>
              <a:t>Nepoměr v kvantitě slovní zásoby a v kvalitě představ o objektu 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b="1" dirty="0">
                <a:sym typeface="Wingdings" panose="05000000000000000000" pitchFamily="2" charset="2"/>
              </a:rPr>
              <a:t>verbalismus</a:t>
            </a:r>
          </a:p>
          <a:p>
            <a:r>
              <a:rPr lang="cs-CZ" b="1" dirty="0"/>
              <a:t>Korekce a redukce verbalismu </a:t>
            </a:r>
            <a:r>
              <a:rPr lang="cs-CZ" dirty="0"/>
              <a:t>– nabídneme praktickou zkušenost, manipulace s předmětem </a:t>
            </a:r>
          </a:p>
          <a:p>
            <a:r>
              <a:rPr lang="cs-CZ" dirty="0"/>
              <a:t>Dítě se ZP se musí učit zprostředkovaně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b="1" dirty="0">
                <a:sym typeface="Wingdings" panose="05000000000000000000" pitchFamily="2" charset="2"/>
              </a:rPr>
              <a:t>hmatovou cestou </a:t>
            </a:r>
          </a:p>
          <a:p>
            <a:r>
              <a:rPr lang="cs-CZ" dirty="0">
                <a:sym typeface="Wingdings" panose="05000000000000000000" pitchFamily="2" charset="2"/>
              </a:rPr>
              <a:t>Důležité rozvíjet schopnost fonematické diferenciace  důležité pro vyvození / edukaci artikulačně příbuzných hlásek </a:t>
            </a:r>
            <a:endParaRPr lang="cs-CZ" dirty="0"/>
          </a:p>
          <a:p>
            <a:pPr marL="0" indent="0">
              <a:buNone/>
            </a:pPr>
            <a:r>
              <a:rPr lang="cs-CZ" b="1" dirty="0">
                <a:highlight>
                  <a:srgbClr val="00FFFF"/>
                </a:highlight>
              </a:rPr>
              <a:t>4) Pragmatická rovina </a:t>
            </a:r>
          </a:p>
          <a:p>
            <a:r>
              <a:rPr lang="cs-CZ" dirty="0"/>
              <a:t>Ovlivněna absencí zrakového kontaktu mezi nevidomým a komunikačním partnerem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b="1" dirty="0">
                <a:sym typeface="Wingdings" panose="05000000000000000000" pitchFamily="2" charset="2"/>
              </a:rPr>
              <a:t>modifikace formy i obsahu výpovědi </a:t>
            </a:r>
          </a:p>
          <a:p>
            <a:r>
              <a:rPr lang="cs-CZ" dirty="0">
                <a:sym typeface="Wingdings" panose="05000000000000000000" pitchFamily="2" charset="2"/>
              </a:rPr>
              <a:t>Zrakový kontakt může být nahrazován </a:t>
            </a:r>
            <a:r>
              <a:rPr lang="cs-CZ" b="1" dirty="0">
                <a:sym typeface="Wingdings" panose="05000000000000000000" pitchFamily="2" charset="2"/>
              </a:rPr>
              <a:t>kontaktem taktilním </a:t>
            </a:r>
            <a:r>
              <a:rPr lang="cs-CZ" dirty="0">
                <a:sym typeface="Wingdings" panose="05000000000000000000" pitchFamily="2" charset="2"/>
              </a:rPr>
              <a:t> často dochází k </a:t>
            </a:r>
            <a:r>
              <a:rPr lang="cs-CZ" b="1" dirty="0">
                <a:sym typeface="Wingdings" panose="05000000000000000000" pitchFamily="2" charset="2"/>
              </a:rPr>
              <a:t>narušení koverbálního chování </a:t>
            </a:r>
          </a:p>
          <a:p>
            <a:r>
              <a:rPr lang="cs-CZ" dirty="0">
                <a:sym typeface="Wingdings" panose="05000000000000000000" pitchFamily="2" charset="2"/>
              </a:rPr>
              <a:t>Postoj, mimika, gesta neodpovídají komunikační situaci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9587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878134-334A-A989-AF57-E67C47F19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logopedické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0C3267-887E-5A73-ADE3-0FDCBAA88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7737" y="1123837"/>
            <a:ext cx="7315200" cy="5120640"/>
          </a:xfrm>
        </p:spPr>
        <p:txBody>
          <a:bodyPr/>
          <a:lstStyle/>
          <a:p>
            <a:r>
              <a:rPr lang="cs-CZ" dirty="0"/>
              <a:t>Komplexní práce se zrakově postiženým dítětem je založena na </a:t>
            </a:r>
            <a:r>
              <a:rPr lang="cs-CZ" b="1" dirty="0"/>
              <a:t>sluchovém a hmatovém vnímání</a:t>
            </a:r>
          </a:p>
          <a:p>
            <a:r>
              <a:rPr lang="cs-CZ" dirty="0"/>
              <a:t>dítě neodezírá, musíme použít detailní popis postavení a činnosti mluvidel + osahání mluvidel</a:t>
            </a:r>
          </a:p>
          <a:p>
            <a:r>
              <a:rPr lang="cs-CZ" dirty="0"/>
              <a:t>Logopedické pomůcky</a:t>
            </a:r>
          </a:p>
          <a:p>
            <a:pPr lvl="1"/>
            <a:r>
              <a:rPr lang="cs-CZ" dirty="0"/>
              <a:t>Nemůžeme použít zrcadlo ani obrázkový materiál</a:t>
            </a:r>
          </a:p>
          <a:p>
            <a:pPr lvl="1"/>
            <a:r>
              <a:rPr lang="cs-CZ" dirty="0"/>
              <a:t>Využíváme trojrozměrné modely a reliéfní obrázky hlásek, hračky vydávající odlišné zvuky</a:t>
            </a:r>
          </a:p>
          <a:p>
            <a:r>
              <a:rPr lang="cs-CZ" dirty="0"/>
              <a:t>Nutný je také rozvoj mimických pohybů – mimické hry</a:t>
            </a:r>
          </a:p>
          <a:p>
            <a:r>
              <a:rPr lang="cs-CZ" dirty="0"/>
              <a:t>Metoda analogie – neznámé předměty se objasňují pomocí známých – tím se snažíme zabránit verbalismu</a:t>
            </a:r>
          </a:p>
          <a:p>
            <a:endParaRPr lang="cs-CZ" dirty="0"/>
          </a:p>
          <a:p>
            <a:r>
              <a:rPr lang="cs-CZ" dirty="0"/>
              <a:t>Nejčastěji: opožděný vývoj řeči, dyslalie</a:t>
            </a:r>
          </a:p>
          <a:p>
            <a:r>
              <a:rPr lang="cs-CZ" dirty="0"/>
              <a:t>Dále: koktavost, breptavost, huhňavost a poruchy hlasu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693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0E6950-7843-7739-052D-6B909D09E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6786" y="867524"/>
            <a:ext cx="7758842" cy="3255264"/>
          </a:xfrm>
        </p:spPr>
        <p:txBody>
          <a:bodyPr>
            <a:normAutofit/>
          </a:bodyPr>
          <a:lstStyle/>
          <a:p>
            <a:r>
              <a:rPr lang="cs-CZ" sz="4800" dirty="0"/>
              <a:t>DĚKUJEME ZA POZORNOST.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977424-25C2-1283-E97E-9D6CA85FE6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4" y="5559552"/>
            <a:ext cx="6120593" cy="242158"/>
          </a:xfrm>
        </p:spPr>
        <p:txBody>
          <a:bodyPr>
            <a:normAutofit fontScale="62500" lnSpcReduction="20000"/>
          </a:bodyPr>
          <a:lstStyle/>
          <a:p>
            <a:r>
              <a:rPr lang="cs-CZ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https://www.youtube.com/watch?v=7wGP_k_UP9c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922482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195</TotalTime>
  <Words>680</Words>
  <Application>Microsoft Macintosh PowerPoint</Application>
  <PresentationFormat>Širokoúhlá obrazovka</PresentationFormat>
  <Paragraphs>72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Corbel</vt:lpstr>
      <vt:lpstr>Wingdings 2</vt:lpstr>
      <vt:lpstr>Rámeček</vt:lpstr>
      <vt:lpstr>Narušená komunikační schopnost u zrakově postižených</vt:lpstr>
      <vt:lpstr>ZRAKOVÉ POSTIŽENÍ - charakteristika </vt:lpstr>
      <vt:lpstr>Specifika komunikace s dítětem se ZP v ZŠ </vt:lpstr>
      <vt:lpstr>Specifika komunikace s dítětem se ZP v ZŠ </vt:lpstr>
      <vt:lpstr>Charakteristika vývoje jazykových rovin </vt:lpstr>
      <vt:lpstr>Charakteristika vývoje jazykových rovin </vt:lpstr>
      <vt:lpstr>Specifika logopedické péče</vt:lpstr>
      <vt:lpstr>DĚKUJEME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Narušená komunikační schopnost u zrakově postižených</dc:title>
  <dc:creator>Neumannová Eliška</dc:creator>
  <cp:lastModifiedBy>Petra Florianová</cp:lastModifiedBy>
  <cp:revision>25</cp:revision>
  <dcterms:created xsi:type="dcterms:W3CDTF">2022-05-04T09:29:19Z</dcterms:created>
  <dcterms:modified xsi:type="dcterms:W3CDTF">2022-05-05T16:43:37Z</dcterms:modified>
</cp:coreProperties>
</file>