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1" r:id="rId3"/>
    <p:sldId id="257" r:id="rId4"/>
    <p:sldId id="258" r:id="rId5"/>
    <p:sldId id="263" r:id="rId6"/>
    <p:sldId id="262" r:id="rId7"/>
    <p:sldId id="259" r:id="rId8"/>
    <p:sldId id="260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94"/>
  </p:normalViewPr>
  <p:slideViewPr>
    <p:cSldViewPr snapToGrid="0" snapToObjects="1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5/10/22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5/10/22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5/10/22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Cb-Uw9FYfds" TargetMode="External"/><Relationship Id="rId2" Type="http://schemas.openxmlformats.org/officeDocument/2006/relationships/hyperlink" Target="https://youtu.be/8KryeqQ-pv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mtam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F2E2FA-03C3-7C51-9589-AC77ABED54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0292" y="2386744"/>
            <a:ext cx="9731415" cy="1645920"/>
          </a:xfrm>
        </p:spPr>
        <p:txBody>
          <a:bodyPr>
            <a:normAutofit fontScale="90000"/>
          </a:bodyPr>
          <a:lstStyle/>
          <a:p>
            <a:r>
              <a:rPr lang="cs-CZ" dirty="0"/>
              <a:t>SEKUNDÁRNÍ PORUCHY KOMUNIKACE </a:t>
            </a:r>
            <a:br>
              <a:rPr lang="cs-CZ" dirty="0"/>
            </a:br>
            <a:r>
              <a:rPr lang="cs-CZ" dirty="0"/>
              <a:t> U OSOB SE SLUCHOVÝM POSTIŽENÍM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AF5F2C7-1348-E86D-D08E-5F95B5685A2A}"/>
              </a:ext>
            </a:extLst>
          </p:cNvPr>
          <p:cNvSpPr txBox="1"/>
          <p:nvPr/>
        </p:nvSpPr>
        <p:spPr>
          <a:xfrm>
            <a:off x="1110204" y="4025763"/>
            <a:ext cx="49857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dirty="0"/>
              <a:t>	SP2713 Sekundární poruchy komunikace</a:t>
            </a:r>
          </a:p>
          <a:p>
            <a:endParaRPr lang="cs-CZ" sz="1200" dirty="0">
              <a:solidFill>
                <a:schemeClr val="bg1"/>
              </a:solidFill>
            </a:endParaRPr>
          </a:p>
          <a:p>
            <a:endParaRPr lang="cs-CZ" sz="1200" dirty="0">
              <a:solidFill>
                <a:schemeClr val="bg1"/>
              </a:solidFill>
            </a:endParaRPr>
          </a:p>
          <a:p>
            <a:r>
              <a:rPr lang="cs-CZ" sz="1200" dirty="0">
                <a:solidFill>
                  <a:schemeClr val="bg1"/>
                </a:solidFill>
              </a:rPr>
              <a:t>	Bc. Lenka Dostálová</a:t>
            </a:r>
          </a:p>
          <a:p>
            <a:r>
              <a:rPr lang="cs-CZ" sz="1200" dirty="0">
                <a:solidFill>
                  <a:schemeClr val="bg1"/>
                </a:solidFill>
              </a:rPr>
              <a:t>	Bc. Veronika Wolfová</a:t>
            </a:r>
          </a:p>
        </p:txBody>
      </p:sp>
    </p:spTree>
    <p:extLst>
      <p:ext uri="{BB962C8B-B14F-4D97-AF65-F5344CB8AC3E}">
        <p14:creationId xmlns:p14="http://schemas.microsoft.com/office/powerpoint/2010/main" val="2389137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9F69E-AF6E-E2A7-AD60-C47B19829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6337" y="263324"/>
            <a:ext cx="6519325" cy="711842"/>
          </a:xfrm>
        </p:spPr>
        <p:txBody>
          <a:bodyPr>
            <a:normAutofit/>
          </a:bodyPr>
          <a:lstStyle/>
          <a:p>
            <a:r>
              <a:rPr lang="cs-CZ" sz="2500" dirty="0"/>
              <a:t>SPECIFIKA DANÉ SKUPINY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2137CC-2C01-10D6-9051-3604F807A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920" y="1443943"/>
            <a:ext cx="11296890" cy="54140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/>
              <a:t>VÝRAZNÉ ODLIŠNOSTI:</a:t>
            </a:r>
          </a:p>
          <a:p>
            <a:pPr marL="0" indent="0">
              <a:buNone/>
            </a:pPr>
            <a:r>
              <a:rPr lang="cs-CZ" sz="1600" b="1" dirty="0"/>
              <a:t>Vliv má</a:t>
            </a:r>
          </a:p>
          <a:p>
            <a:pPr>
              <a:buFontTx/>
              <a:buChar char="-"/>
            </a:pPr>
            <a:r>
              <a:rPr lang="cs-CZ" sz="1600" dirty="0"/>
              <a:t>Doba vzniku SP (vrozené X získané prelingválně X získané postlingválně)</a:t>
            </a:r>
          </a:p>
          <a:p>
            <a:pPr>
              <a:buFontTx/>
              <a:buChar char="-"/>
            </a:pPr>
            <a:r>
              <a:rPr lang="cs-CZ" sz="1600" dirty="0"/>
              <a:t>Kompenzace: je / není, kdy a jak + následná péče</a:t>
            </a:r>
          </a:p>
          <a:p>
            <a:pPr>
              <a:buFontTx/>
              <a:buChar char="-"/>
            </a:pPr>
            <a:r>
              <a:rPr lang="cs-CZ" sz="1600" dirty="0"/>
              <a:t>Další faktory: typ a stupeň SP, vrozené vlastnosti, nadání pro řeč…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u="sng" dirty="0"/>
              <a:t>U osob se sluchovým postižením se můžeme setkat s:</a:t>
            </a:r>
          </a:p>
          <a:p>
            <a:r>
              <a:rPr lang="cs-CZ" sz="1600" b="1" dirty="0"/>
              <a:t>Omezení v komunikaci běžnou řečí:</a:t>
            </a:r>
          </a:p>
          <a:p>
            <a:pPr lvl="1"/>
            <a:r>
              <a:rPr lang="cs-CZ" sz="1400" dirty="0"/>
              <a:t>Jazykové roviny: menší slovní zásoba, špatná výslovnost některých hlásek, obtíže v gramatice a syntaxi – někdy hůře srozumitelná řeč, porozumění…</a:t>
            </a:r>
          </a:p>
          <a:p>
            <a:pPr lvl="1"/>
            <a:r>
              <a:rPr lang="cs-CZ" sz="1400" dirty="0"/>
              <a:t>Obtíže: dýchání, fonace, modulace řeči</a:t>
            </a:r>
          </a:p>
          <a:p>
            <a:pPr lvl="1"/>
            <a:r>
              <a:rPr lang="cs-CZ" sz="1400" dirty="0"/>
              <a:t>Jiná hlasitost, frekvence, intonace, frázování</a:t>
            </a:r>
            <a:endParaRPr lang="cs-CZ" sz="1600" dirty="0"/>
          </a:p>
          <a:p>
            <a:r>
              <a:rPr lang="cs-CZ" sz="1600" b="1" dirty="0"/>
              <a:t>Omezení v získávání akustických informací: </a:t>
            </a:r>
            <a:r>
              <a:rPr lang="cs-CZ" sz="1600" dirty="0"/>
              <a:t>špatně slyší či rozumí sdělení</a:t>
            </a:r>
            <a:endParaRPr lang="cs-CZ" sz="1600" b="1" dirty="0"/>
          </a:p>
          <a:p>
            <a:r>
              <a:rPr lang="cs-CZ" sz="1600" b="1" dirty="0"/>
              <a:t>Chybějící akustická zpětná vazba</a:t>
            </a:r>
          </a:p>
        </p:txBody>
      </p:sp>
    </p:spTree>
    <p:extLst>
      <p:ext uri="{BB962C8B-B14F-4D97-AF65-F5344CB8AC3E}">
        <p14:creationId xmlns:p14="http://schemas.microsoft.com/office/powerpoint/2010/main" val="1905021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BB399A-0BAD-14A6-36BD-430EF868C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1223" y="233977"/>
            <a:ext cx="7329553" cy="710600"/>
          </a:xfrm>
        </p:spPr>
        <p:txBody>
          <a:bodyPr>
            <a:normAutofit/>
          </a:bodyPr>
          <a:lstStyle/>
          <a:p>
            <a:r>
              <a:rPr lang="cs-CZ" sz="2500" dirty="0"/>
              <a:t>funkční TERAPEUTICKÉ POSTUPY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D26F99-10BD-A2F1-7F3D-22229BDB9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344" y="1261641"/>
            <a:ext cx="11748304" cy="5299963"/>
          </a:xfrm>
        </p:spPr>
        <p:txBody>
          <a:bodyPr>
            <a:normAutofit/>
          </a:bodyPr>
          <a:lstStyle/>
          <a:p>
            <a:r>
              <a:rPr lang="cs-CZ" sz="1700" dirty="0"/>
              <a:t>Úkolem je </a:t>
            </a:r>
            <a:r>
              <a:rPr lang="cs-CZ" sz="1700" b="1" dirty="0"/>
              <a:t>vytvoření orální řeči</a:t>
            </a:r>
            <a:r>
              <a:rPr lang="cs-CZ" sz="1700" dirty="0"/>
              <a:t> zejména prostřednictvím </a:t>
            </a:r>
            <a:r>
              <a:rPr lang="cs-CZ" sz="1700" b="1" dirty="0"/>
              <a:t>hmatové a zrakové percepce</a:t>
            </a:r>
            <a:r>
              <a:rPr lang="cs-CZ" sz="1700" dirty="0"/>
              <a:t> </a:t>
            </a:r>
            <a:r>
              <a:rPr lang="cs-CZ" sz="1800" dirty="0">
                <a:effectLst/>
                <a:latin typeface="Cambria Math" panose="020F0502020204030204" pitchFamily="34" charset="0"/>
              </a:rPr>
              <a:t>⇒</a:t>
            </a:r>
            <a:r>
              <a:rPr lang="cs-CZ" sz="1700" dirty="0"/>
              <a:t> nutný jejich rozvoj</a:t>
            </a:r>
          </a:p>
          <a:p>
            <a:r>
              <a:rPr lang="cs-CZ" sz="1700" dirty="0"/>
              <a:t>Cíl: vytvoření </a:t>
            </a:r>
            <a:r>
              <a:rPr lang="cs-CZ" sz="1700" b="1" dirty="0"/>
              <a:t>funkční komunikace </a:t>
            </a:r>
            <a:r>
              <a:rPr lang="cs-CZ" sz="1700" dirty="0"/>
              <a:t>(ne dokonalého projevu)</a:t>
            </a:r>
          </a:p>
          <a:p>
            <a:endParaRPr lang="cs-CZ" sz="1700" dirty="0"/>
          </a:p>
          <a:p>
            <a:r>
              <a:rPr lang="cs-CZ" sz="1700" dirty="0"/>
              <a:t>Aby se dítě naučilo mluvit, potřebuje si </a:t>
            </a:r>
            <a:r>
              <a:rPr lang="cs-CZ" sz="1700" b="1" dirty="0"/>
              <a:t>uvědomovat svůj hlas</a:t>
            </a:r>
            <a:r>
              <a:rPr lang="cs-CZ" sz="1700" dirty="0"/>
              <a:t> a </a:t>
            </a:r>
            <a:r>
              <a:rPr lang="cs-CZ" sz="1700" b="1" dirty="0"/>
              <a:t>používat kompenzační pomůcku </a:t>
            </a:r>
            <a:r>
              <a:rPr lang="cs-CZ" sz="1700" dirty="0"/>
              <a:t>po celý den</a:t>
            </a:r>
          </a:p>
          <a:p>
            <a:r>
              <a:rPr lang="cs-CZ" sz="1700" dirty="0"/>
              <a:t>Zpočátku se využívají spontánní hlasové projevy, které jsou odměňovány</a:t>
            </a:r>
          </a:p>
          <a:p>
            <a:r>
              <a:rPr lang="cs-CZ" sz="1700" dirty="0"/>
              <a:t>Cvičení: dechová, artikulační, fonační, oromotorická</a:t>
            </a:r>
          </a:p>
          <a:p>
            <a:endParaRPr lang="cs-CZ" sz="1700" dirty="0"/>
          </a:p>
          <a:p>
            <a:r>
              <a:rPr lang="cs-CZ" sz="1700" b="1" dirty="0"/>
              <a:t>Sluchová výchova: </a:t>
            </a:r>
            <a:r>
              <a:rPr lang="cs-CZ" sz="1700" dirty="0"/>
              <a:t>dítě si musí projít všemi fázemi sluchové výchovy, tzn. musí se naučit zvuky slyšet, rozeznávat je a porozumět jim</a:t>
            </a:r>
          </a:p>
          <a:p>
            <a:endParaRPr lang="cs-CZ" sz="1700" dirty="0"/>
          </a:p>
          <a:p>
            <a:r>
              <a:rPr lang="cs-CZ" sz="1700" dirty="0"/>
              <a:t>Rozvoj aktivní a pasivní </a:t>
            </a:r>
            <a:r>
              <a:rPr lang="cs-CZ" sz="1700" b="1" dirty="0"/>
              <a:t>slovní zásoby, gramatiky </a:t>
            </a:r>
            <a:r>
              <a:rPr lang="cs-CZ" sz="1700" dirty="0"/>
              <a:t>a </a:t>
            </a:r>
            <a:r>
              <a:rPr lang="cs-CZ" sz="1700" b="1" dirty="0"/>
              <a:t>větné skladby</a:t>
            </a:r>
            <a:endParaRPr lang="cs-CZ" sz="1700" dirty="0"/>
          </a:p>
          <a:p>
            <a:r>
              <a:rPr lang="cs-CZ" sz="1700" dirty="0"/>
              <a:t>Rozvoj </a:t>
            </a:r>
            <a:r>
              <a:rPr lang="cs-CZ" sz="1700" b="1" dirty="0"/>
              <a:t>modulačních faktorů</a:t>
            </a:r>
          </a:p>
          <a:p>
            <a:endParaRPr lang="cs-CZ" sz="17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7722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101D63-DF18-734B-9845-77C3DD918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7294" y="252328"/>
            <a:ext cx="5419731" cy="754669"/>
          </a:xfrm>
        </p:spPr>
        <p:txBody>
          <a:bodyPr>
            <a:normAutofit/>
          </a:bodyPr>
          <a:lstStyle/>
          <a:p>
            <a:r>
              <a:rPr lang="cs-CZ" sz="2500" dirty="0"/>
              <a:t>POMŮCKY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C7AEEE-1E8B-6EA8-B1EE-3C8D61BE6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8" y="1296365"/>
            <a:ext cx="11769525" cy="53093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000" u="sng" dirty="0"/>
              <a:t>Při logopedické intervenci můžeme využít:</a:t>
            </a:r>
          </a:p>
          <a:p>
            <a:r>
              <a:rPr lang="cs-CZ" b="1" dirty="0"/>
              <a:t>NÁZORNÉ POMŮCKY:</a:t>
            </a:r>
            <a:r>
              <a:rPr lang="cs-CZ" dirty="0"/>
              <a:t> obrázky, piktogramy, reálné předměty, hry (Rozhýbej svůj jazýček)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LOGOPEDICKÉ ZRCADLO: </a:t>
            </a:r>
            <a:r>
              <a:rPr lang="cs-CZ" dirty="0"/>
              <a:t>osobě názorně ukazujeme postavení mluvidel při artikulaci jednotlivých hlásek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VIDEOZÁZNAMY pomáhají:</a:t>
            </a:r>
            <a:endParaRPr lang="cs-CZ" dirty="0"/>
          </a:p>
          <a:p>
            <a:r>
              <a:rPr lang="cs-CZ" dirty="0"/>
              <a:t>Logopedovi: když se rodič nahrává při práci s dítětem doma</a:t>
            </a:r>
          </a:p>
          <a:p>
            <a:r>
              <a:rPr lang="cs-CZ" dirty="0"/>
              <a:t>Rodičům: možnost nahrát sezení u logopeda (návod, jak s dítětem doma pracovat),</a:t>
            </a:r>
          </a:p>
          <a:p>
            <a:r>
              <a:rPr lang="cs-CZ" dirty="0"/>
              <a:t>Dítěti: zájem dítěte pozorovat se na videu využít ke komunikaci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BZUČÁK:</a:t>
            </a:r>
            <a:r>
              <a:rPr lang="cs-CZ" dirty="0"/>
              <a:t> rozlišování krátkých a dlouhých slabik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ŠPACHTLE, RUCE, SONDY,  VIBRÁTORY: </a:t>
            </a:r>
            <a:r>
              <a:rPr lang="cs-CZ" dirty="0"/>
              <a:t>postavení mluvidel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PAZ: </a:t>
            </a:r>
            <a:r>
              <a:rPr lang="cs-CZ" dirty="0"/>
              <a:t>pomáhají osobě uvědomovat si charakteristické rysy hlásek - lepší napodobení</a:t>
            </a:r>
          </a:p>
          <a:p>
            <a:pPr marL="0" indent="0">
              <a:buNone/>
            </a:pPr>
            <a:endParaRPr lang="cs-CZ" sz="55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4059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499956-08AA-749B-EC19-F388D3174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895" y="726311"/>
            <a:ext cx="7940234" cy="57786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/>
              <a:t>PC programy:</a:t>
            </a:r>
            <a:br>
              <a:rPr lang="cs-CZ" b="1" dirty="0"/>
            </a:br>
            <a:endParaRPr lang="cs-CZ" b="1" dirty="0"/>
          </a:p>
          <a:p>
            <a:r>
              <a:rPr lang="cs-CZ" b="1" dirty="0"/>
              <a:t>SPEECH VIEWER </a:t>
            </a:r>
            <a:br>
              <a:rPr lang="cs-CZ" b="1" dirty="0"/>
            </a:br>
            <a:r>
              <a:rPr lang="cs-CZ" b="1" dirty="0"/>
              <a:t>- </a:t>
            </a:r>
            <a:r>
              <a:rPr lang="cs-CZ" dirty="0"/>
              <a:t>zábavné animace </a:t>
            </a:r>
            <a:br>
              <a:rPr lang="cs-CZ" dirty="0"/>
            </a:br>
            <a:r>
              <a:rPr lang="cs-CZ" dirty="0"/>
              <a:t>- trénink správné hlasitosti, výšky hlasu a výslovnosti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MENTIO HLAS </a:t>
            </a:r>
            <a:br>
              <a:rPr lang="cs-CZ" b="1" dirty="0"/>
            </a:br>
            <a:r>
              <a:rPr lang="cs-CZ" b="1" dirty="0"/>
              <a:t>-</a:t>
            </a:r>
            <a:r>
              <a:rPr lang="cs-CZ" dirty="0"/>
              <a:t> část programu </a:t>
            </a:r>
            <a:r>
              <a:rPr lang="cs-CZ" dirty="0" err="1"/>
              <a:t>Mentio</a:t>
            </a:r>
            <a:r>
              <a:rPr lang="cs-CZ" dirty="0"/>
              <a:t>, </a:t>
            </a:r>
            <a:br>
              <a:rPr lang="cs-CZ" dirty="0"/>
            </a:br>
            <a:r>
              <a:rPr lang="cs-CZ" dirty="0"/>
              <a:t>- dítě se snaží do mikrofonu napodobovat (snaha o užívání hlasu, délku výdechového proudu, nácvik fonace, tvrdý a měkký hlasový začátek…) </a:t>
            </a:r>
            <a:br>
              <a:rPr lang="cs-CZ" dirty="0"/>
            </a:br>
            <a:r>
              <a:rPr lang="cs-CZ" dirty="0"/>
              <a:t>- program na toto reaguje zpětnou vazbou (nafouknutí balónku…)</a:t>
            </a:r>
            <a:br>
              <a:rPr lang="cs-CZ" dirty="0"/>
            </a:br>
            <a:endParaRPr lang="cs-CZ" dirty="0"/>
          </a:p>
          <a:p>
            <a:endParaRPr lang="cs-CZ" dirty="0"/>
          </a:p>
          <a:p>
            <a:r>
              <a:rPr lang="cs-CZ" b="1" dirty="0"/>
              <a:t>BREPTA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- obsahuje 900 zvukových podnětů doplněných obrázky</a:t>
            </a:r>
            <a:br>
              <a:rPr lang="cs-CZ" dirty="0"/>
            </a:br>
            <a:r>
              <a:rPr lang="cs-CZ" dirty="0"/>
              <a:t>- jedinec se SP obrázky přiřazuje ke zvuku</a:t>
            </a:r>
            <a:br>
              <a:rPr lang="cs-CZ" dirty="0"/>
            </a:br>
            <a:r>
              <a:rPr lang="cs-CZ" dirty="0"/>
              <a:t>- rýmování, hlasové domino, pexeso</a:t>
            </a:r>
            <a:br>
              <a:rPr lang="cs-CZ" dirty="0"/>
            </a:br>
            <a:r>
              <a:rPr lang="cs-CZ" dirty="0"/>
              <a:t>- srovnávání a výběr slabik…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39AA24C-75F6-DB3B-0219-D38BE49C62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1826" y="4860216"/>
            <a:ext cx="2545271" cy="1908953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D6CE7997-68C3-46FB-3BA0-A23C5E66DA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2355" y="2661164"/>
            <a:ext cx="2410750" cy="1908953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E036B0BF-DEA0-1019-970F-99A962D7E2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6994" y="2653884"/>
            <a:ext cx="2545270" cy="1908953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490D1B72-6EED-4CDF-C58E-F53D0A7C0A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22489" y="4860216"/>
            <a:ext cx="2545270" cy="1908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168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001AD5-982E-4ECC-8478-FF52268FD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735" y="1018573"/>
            <a:ext cx="8426370" cy="51854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POJMOVÝ SLOVNÍK (DENÍK)</a:t>
            </a:r>
          </a:p>
          <a:p>
            <a:pPr marL="0" indent="0">
              <a:buNone/>
            </a:pPr>
            <a:r>
              <a:rPr lang="cs-CZ" dirty="0"/>
              <a:t>- sešit/deník s obtížnými pojmy (slovo + obrázek + znak)</a:t>
            </a:r>
          </a:p>
          <a:p>
            <a:pPr marL="0" indent="0">
              <a:buNone/>
            </a:pPr>
            <a:r>
              <a:rPr lang="cs-CZ" dirty="0"/>
              <a:t>- slouží k zafixování si nových a obtížných slov</a:t>
            </a:r>
          </a:p>
          <a:p>
            <a:pPr marL="0" indent="0">
              <a:buNone/>
            </a:pPr>
            <a:r>
              <a:rPr lang="cs-CZ" dirty="0"/>
              <a:t>- měl by být aktivně užíván např. jako podpora při výuce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ZÁŽITKOVÝ DENÍK</a:t>
            </a:r>
          </a:p>
          <a:p>
            <a:pPr marL="0" indent="0">
              <a:buNone/>
            </a:pPr>
            <a:r>
              <a:rPr lang="cs-CZ" dirty="0"/>
              <a:t>- často používaná pomůcka</a:t>
            </a:r>
          </a:p>
          <a:p>
            <a:pPr marL="0" indent="0">
              <a:buNone/>
            </a:pPr>
            <a:r>
              <a:rPr lang="cs-CZ" dirty="0"/>
              <a:t>- slouží pro rozvoj aktivní i pasivní slovní zásoby → pasivní: pojmenováváním obrázků, aktivní: pokusy dítěte napodobit zvuk slova při prohlížení</a:t>
            </a:r>
          </a:p>
          <a:p>
            <a:pPr marL="0" indent="0">
              <a:buNone/>
            </a:pPr>
            <a:r>
              <a:rPr lang="cs-CZ" sz="1400" b="1" dirty="0"/>
              <a:t>BENEFITY:</a:t>
            </a:r>
          </a:p>
          <a:p>
            <a:pPr marL="0" indent="0">
              <a:buNone/>
            </a:pPr>
            <a:r>
              <a:rPr lang="cs-CZ" dirty="0"/>
              <a:t>+ možno snadněji navázat kontakt ( v deníku oblíbená témata dítěte – dinosauři, auta…)</a:t>
            </a:r>
          </a:p>
          <a:p>
            <a:pPr marL="0" indent="0">
              <a:buNone/>
            </a:pPr>
            <a:r>
              <a:rPr lang="cs-CZ" dirty="0"/>
              <a:t>+ umožňuje dítěti popsat to, co není aktuálně přítomno</a:t>
            </a:r>
          </a:p>
          <a:p>
            <a:pPr marL="0" indent="0">
              <a:buNone/>
            </a:pPr>
            <a:r>
              <a:rPr lang="cs-CZ" dirty="0"/>
              <a:t>+ vede k uvědomování si vazeb </a:t>
            </a:r>
          </a:p>
          <a:p>
            <a:pPr marL="0" indent="0">
              <a:buNone/>
            </a:pPr>
            <a:r>
              <a:rPr lang="cs-CZ" dirty="0"/>
              <a:t>+ orientace v čase</a:t>
            </a:r>
          </a:p>
          <a:p>
            <a:pPr marL="0" indent="0">
              <a:buNone/>
            </a:pPr>
            <a:r>
              <a:rPr lang="cs-CZ" dirty="0"/>
              <a:t>+ neustále se doplňuje o nové témata (nový kamarádi, prázdninové zážitky…)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E47B6F0-65AB-AAAF-48FC-83DC58858F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376" t="20497"/>
          <a:stretch/>
        </p:blipFill>
        <p:spPr>
          <a:xfrm>
            <a:off x="8817067" y="4471988"/>
            <a:ext cx="3249921" cy="221456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7F9389BD-E0FA-4354-B804-23D7765DC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9929" y="2257063"/>
            <a:ext cx="2747059" cy="2060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505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EEDE5C-F043-3C2E-047D-74EF368E1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337" y="237281"/>
            <a:ext cx="6371324" cy="713637"/>
          </a:xfrm>
        </p:spPr>
        <p:txBody>
          <a:bodyPr>
            <a:normAutofit fontScale="90000"/>
          </a:bodyPr>
          <a:lstStyle/>
          <a:p>
            <a:r>
              <a:rPr lang="cs-CZ" dirty="0"/>
              <a:t>SPECIFIKA LOGOPEDICKÉ PÉČE: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E5040C-6CA9-F70C-5333-D4884F1C1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369" y="1632030"/>
            <a:ext cx="10579261" cy="4734045"/>
          </a:xfrm>
        </p:spPr>
        <p:txBody>
          <a:bodyPr>
            <a:normAutofit/>
          </a:bodyPr>
          <a:lstStyle/>
          <a:p>
            <a:r>
              <a:rPr lang="cs-CZ" dirty="0"/>
              <a:t>Vytvoříme vhodné akustické (i světelné) prostředí</a:t>
            </a:r>
          </a:p>
          <a:p>
            <a:r>
              <a:rPr lang="cs-CZ" dirty="0"/>
              <a:t>Mluvíme na osobu v jeho zorném poli</a:t>
            </a:r>
          </a:p>
          <a:p>
            <a:r>
              <a:rPr lang="cs-CZ" dirty="0"/>
              <a:t>Nemluvíme přehnaně hlasitě</a:t>
            </a:r>
          </a:p>
          <a:p>
            <a:r>
              <a:rPr lang="cs-CZ" dirty="0"/>
              <a:t>Soustředíme se na zřetelnou artikulaci, kterou můžeme doplnit o gesta (nepřehánět)</a:t>
            </a:r>
          </a:p>
          <a:p>
            <a:r>
              <a:rPr lang="cs-CZ" dirty="0"/>
              <a:t>Nové pojmy opakujeme víckrát (snaha docílit toho, že osoba porozumí pojmům, které má kolem sebe) </a:t>
            </a:r>
          </a:p>
          <a:p>
            <a:r>
              <a:rPr lang="cs-CZ" dirty="0"/>
              <a:t>Zjednodušujeme projev </a:t>
            </a:r>
          </a:p>
          <a:p>
            <a:r>
              <a:rPr lang="cs-CZ" dirty="0"/>
              <a:t>Počítáme s vyšší unavitelností (vlivem soustředění na sluchové vnímání a odezírání)</a:t>
            </a:r>
          </a:p>
          <a:p>
            <a:r>
              <a:rPr lang="cs-CZ" dirty="0"/>
              <a:t>Respektujeme sluchový a řečový věk osoby </a:t>
            </a:r>
          </a:p>
          <a:p>
            <a:r>
              <a:rPr lang="cs-CZ" dirty="0"/>
              <a:t>Jako doplnění případně využíváme ZJ, prstovou abecedu, znakovanou češtinu apod.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696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41A0E6-D3B4-BD6D-561E-6DDA5086C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8361" y="323313"/>
            <a:ext cx="6135277" cy="753133"/>
          </a:xfrm>
        </p:spPr>
        <p:txBody>
          <a:bodyPr>
            <a:normAutofit/>
          </a:bodyPr>
          <a:lstStyle/>
          <a:p>
            <a:r>
              <a:rPr lang="cs-CZ" sz="2500" dirty="0"/>
              <a:t>Zajímavé odkazy a publikace: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3A163F-6995-8CC8-9EB9-7DE6CAA95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748" y="1878008"/>
            <a:ext cx="9961889" cy="3694117"/>
          </a:xfrm>
        </p:spPr>
        <p:txBody>
          <a:bodyPr/>
          <a:lstStyle/>
          <a:p>
            <a:r>
              <a:rPr lang="cs-CZ" u="sng" dirty="0">
                <a:hlinkClick r:id="rId2"/>
              </a:rPr>
              <a:t>https://youtu.be/8KryeqQ-pvI</a:t>
            </a:r>
            <a:r>
              <a:rPr lang="cs-CZ" dirty="0"/>
              <a:t> - Video o chlapci s degenerativní sluch. vadou (11:45 negativní reakce dítěte na zapojení KI).</a:t>
            </a:r>
            <a:br>
              <a:rPr lang="cs-CZ" dirty="0"/>
            </a:br>
            <a:endParaRPr lang="cs-CZ" dirty="0"/>
          </a:p>
          <a:p>
            <a:r>
              <a:rPr lang="cs-CZ" u="sng" dirty="0">
                <a:hlinkClick r:id="rId3"/>
              </a:rPr>
              <a:t>https://youtu.be/</a:t>
            </a:r>
            <a:r>
              <a:rPr lang="cs-CZ" dirty="0">
                <a:hlinkClick r:id="rId3"/>
              </a:rPr>
              <a:t>Cb-Uw9FYfds</a:t>
            </a:r>
            <a:r>
              <a:rPr lang="cs-CZ" dirty="0"/>
              <a:t> - Jak moc je rozdílný svět slyšících a neslyšících? Stejné situace rozdílné reakce zástupců obou skupin.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7101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0F782D-EDC9-3943-3A4D-C5C9E6E9F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Seznam poUŽITé LITERATURy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FA3E5C-306D-4F14-C066-CC6D84EA8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Barvíková</a:t>
            </a:r>
            <a:r>
              <a:rPr lang="cs-CZ" dirty="0"/>
              <a:t>, J. (2020). </a:t>
            </a:r>
            <a:r>
              <a:rPr lang="cs-CZ" i="1" dirty="0"/>
              <a:t>Katalog podpůrných opatření: dílčí část: pro žáky s potřebou podpory ve vzdělávání z důvodu sluchového postižení a oslabení sluchového vnímání</a:t>
            </a:r>
            <a:r>
              <a:rPr lang="cs-CZ" dirty="0"/>
              <a:t>. Univerzita Palackého v Olomouci.</a:t>
            </a:r>
          </a:p>
          <a:p>
            <a:r>
              <a:rPr lang="cs-CZ" dirty="0"/>
              <a:t>Horáková, R. (2012). </a:t>
            </a:r>
            <a:r>
              <a:rPr lang="cs-CZ" i="1" dirty="0"/>
              <a:t>Sluchové postižení: úvod do surdopedie</a:t>
            </a:r>
            <a:r>
              <a:rPr lang="cs-CZ" dirty="0"/>
              <a:t>. Portál.</a:t>
            </a:r>
          </a:p>
          <a:p>
            <a:r>
              <a:rPr lang="cs-CZ" dirty="0" err="1"/>
              <a:t>Muknšnáblová</a:t>
            </a:r>
            <a:r>
              <a:rPr lang="cs-CZ" dirty="0"/>
              <a:t>, M. (2014). </a:t>
            </a:r>
            <a:r>
              <a:rPr lang="cs-CZ" i="1" dirty="0"/>
              <a:t>Péče o dítě s postižením sluchu</a:t>
            </a:r>
            <a:r>
              <a:rPr lang="cs-CZ" dirty="0"/>
              <a:t>. Grada.</a:t>
            </a:r>
          </a:p>
          <a:p>
            <a:r>
              <a:rPr lang="cs-CZ" dirty="0"/>
              <a:t>Potměšil, M. (2012). </a:t>
            </a:r>
            <a:r>
              <a:rPr lang="cs-CZ" i="1" dirty="0"/>
              <a:t>Metodika práce se žákem se sluchovým postižením</a:t>
            </a:r>
            <a:r>
              <a:rPr lang="cs-CZ" dirty="0"/>
              <a:t>. Univerzita Palackého v Olomouci.</a:t>
            </a:r>
          </a:p>
          <a:p>
            <a:r>
              <a:rPr lang="cs-CZ" dirty="0" err="1"/>
              <a:t>Slowik</a:t>
            </a:r>
            <a:r>
              <a:rPr lang="cs-CZ" dirty="0"/>
              <a:t>, J. (2010). </a:t>
            </a:r>
            <a:r>
              <a:rPr lang="cs-CZ" i="1" dirty="0"/>
              <a:t>Komunikace s lidmi s postižením. </a:t>
            </a:r>
            <a:r>
              <a:rPr lang="cs-CZ" dirty="0"/>
              <a:t>Portál.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https://www.tamtam.cz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3146931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2685</TotalTime>
  <Words>816</Words>
  <Application>Microsoft Office PowerPoint</Application>
  <PresentationFormat>Širokoúhlá obrazovka</PresentationFormat>
  <Paragraphs>79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Balík</vt:lpstr>
      <vt:lpstr>SEKUNDÁRNÍ PORUCHY KOMUNIKACE   U OSOB SE SLUCHOVÝM POSTIŽENÍM</vt:lpstr>
      <vt:lpstr>SPECIFIKA DANÉ SKUPINY </vt:lpstr>
      <vt:lpstr>funkční TERAPEUTICKÉ POSTUPY</vt:lpstr>
      <vt:lpstr>POMŮCKY </vt:lpstr>
      <vt:lpstr>Prezentace aplikace PowerPoint</vt:lpstr>
      <vt:lpstr>Prezentace aplikace PowerPoint</vt:lpstr>
      <vt:lpstr>SPECIFIKA LOGOPEDICKÉ PÉČE:</vt:lpstr>
      <vt:lpstr>Zajímavé odkazy a publikace:</vt:lpstr>
      <vt:lpstr>Seznam poUŽITé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SEKUNDÁRNÍ PORUCHY KOMUNIKACE   U SLUCHOVĚ POSTIŽENÝCH </dc:title>
  <dc:creator>Lenka Dostálová</dc:creator>
  <cp:lastModifiedBy>Wolfová Veronika</cp:lastModifiedBy>
  <cp:revision>14</cp:revision>
  <dcterms:created xsi:type="dcterms:W3CDTF">2022-05-06T11:06:17Z</dcterms:created>
  <dcterms:modified xsi:type="dcterms:W3CDTF">2022-05-10T08:24:26Z</dcterms:modified>
</cp:coreProperties>
</file>