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1" r:id="rId4"/>
    <p:sldId id="258" r:id="rId5"/>
    <p:sldId id="259" r:id="rId6"/>
    <p:sldId id="263" r:id="rId7"/>
    <p:sldId id="260" r:id="rId8"/>
    <p:sldId id="264" r:id="rId9"/>
    <p:sldId id="267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62" r:id="rId21"/>
    <p:sldId id="281" r:id="rId22"/>
    <p:sldId id="282" r:id="rId23"/>
    <p:sldId id="283" r:id="rId24"/>
    <p:sldId id="284" r:id="rId25"/>
    <p:sldId id="285" r:id="rId26"/>
    <p:sldId id="286" r:id="rId27"/>
    <p:sldId id="269" r:id="rId28"/>
    <p:sldId id="277" r:id="rId29"/>
    <p:sldId id="278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4C385-DB98-4A35-8ED2-4A2CD984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D97720-9647-49EC-860B-301F2D520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BB2C4-7053-404F-8495-8E80EC6D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7EDC60-9770-4A04-B99C-51A1686A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03C7AB-8496-45C3-BABB-5C053786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61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0EE65-FA24-4B8B-9951-148792F0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30B529-FAD3-457C-B7EF-E384AE267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CAD330-37A9-4924-AF3E-94798E46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EC2986-7AB3-4488-931A-86A9694F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AD9964-635B-49FE-82DE-131CCF96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F8B7B44-8490-4511-95E9-6DDFB7CF1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489F12-753F-4D1E-B56B-CDC2A0814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2E90A0-B1F2-4475-9380-C47D7520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4B5A60-036C-46E9-A505-D5FC212B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6E28E1-E215-442F-8B60-15DBA8DF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18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EC8F0-37C3-4CDF-B808-4A68EBF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74CD8-C573-4F2F-8731-A2AD95B94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2E639D-7FCA-494B-AE53-7CD7BD79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860D89-5EF6-4EE5-8705-66B389E1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4CC2F-7FA8-447E-AF9A-47B2D072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57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8AF1F-D9D1-458F-A535-AA0038FA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5B4221-764A-4425-A0D9-CF63368AB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D2C8D2-32AA-4FA0-B149-CBE8EE86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2436C5-CEB0-4204-A8E3-73D211BE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D76C48-A7F1-4F6C-A11D-CE421FA2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88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9B6C3-5C81-4D7E-97EF-C0234417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461C9-B90E-437C-8DE7-803A9D397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BD062D-A6B1-4B7F-8B90-3AB3103C7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07F953-B94C-4962-ABE4-0ECD60C9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1D2E0A-665B-4892-AA36-938A3FA0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B79F02-6F9E-4B64-8A67-60B7F451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81234-798D-49B1-B2A2-A87A6734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8026FA-401C-4D67-81D5-4E69B47B2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95B3C5-2CDF-4571-9E0B-186DDE8DF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6635F6-AA9D-43AD-AFF3-ABDC48C8D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F3982A-E51B-4001-8414-4F4E4B2A7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59F5B4-E6AE-4033-874C-CE234394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E1F44EF-85CA-470D-8C9A-2F1A5BD6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E909F8-4533-4805-BA34-F05E7589A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1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9CB7B-5D5A-406C-B5E9-2F44115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0C045E-BA1C-4F11-B7D0-FE01D6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8F5AA4-D890-417A-91AC-6E88D68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CD3A48-1C9A-4108-BCD3-544177AE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63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EC0876-205A-414F-B786-F4D8BF0E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6C5984-8EC5-4AA0-AE44-3C87024A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E3DBF2-13E4-4E78-B1A1-66F5359F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16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4D30B-BBE4-4E07-BBB3-FD74862E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4634C-5A9C-47D4-879F-8A717B60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C3EFCA-3380-4A64-B3CE-65FF55538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14E3DA-E05A-4905-84CE-91E0CEA9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293136-D298-42CB-9763-373E41E2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0FFBB9-5B71-42A6-9AF6-263B2205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84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36DF2-4DD8-4414-92E9-4BF755D7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647B7D-EA9A-4BD4-B73D-27807318D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A57B3F-E15E-4B33-8D5E-504318702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A5370F-E402-447A-AFF2-F6F1A8C1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14A868-F772-471F-BED1-675A0A7F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AFFD0A-AECD-4B1E-AD7F-2AAE9C40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9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3AB69BE-60A2-4789-98A3-F98D43A3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915733-06D1-42FD-9FA6-43F4C02CE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831CC5-C373-4CF6-A3AA-6A8364992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7BC6A-585B-4525-AAB2-0AD9A16E7FDD}" type="datetimeFigureOut">
              <a:rPr lang="cs-CZ" smtClean="0"/>
              <a:t>06.05.2022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595147-149A-4E17-A12E-31075301B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795B31-0470-4532-9C70-4912971B3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EB32-FCF0-4510-9C1A-D587FA2F6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72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app=desktop&amp;v=n2RgPOMJRBU&amp;t=145s" TargetMode="External"/><Relationship Id="rId13" Type="http://schemas.openxmlformats.org/officeDocument/2006/relationships/hyperlink" Target="https://www.klubafasie.com/afazie/" TargetMode="External"/><Relationship Id="rId3" Type="http://schemas.openxmlformats.org/officeDocument/2006/relationships/hyperlink" Target="https://www.fnbrno.cz/areal-bohunice/neurologicka-klinika/dysartrie/t4497" TargetMode="External"/><Relationship Id="rId7" Type="http://schemas.openxmlformats.org/officeDocument/2006/relationships/hyperlink" Target="https://www.parkinson-help.cz/" TargetMode="External"/><Relationship Id="rId12" Type="http://schemas.openxmlformats.org/officeDocument/2006/relationships/hyperlink" Target="https://www.logopedonline.cz/poruchy-reci/afazie/" TargetMode="External"/><Relationship Id="rId2" Type="http://schemas.openxmlformats.org/officeDocument/2006/relationships/hyperlink" Target="https://is.muni.cz/th/iu1ge/Diplomova_prace_Lenka_Drapelova_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untington.cz/" TargetMode="External"/><Relationship Id="rId11" Type="http://schemas.openxmlformats.org/officeDocument/2006/relationships/hyperlink" Target="https://theses.cz/id/8mq2sg/19390522" TargetMode="External"/><Relationship Id="rId5" Type="http://schemas.openxmlformats.org/officeDocument/2006/relationships/hyperlink" Target="https://www.logopedonline.cz/poruchy-reci/dysartrie/" TargetMode="External"/><Relationship Id="rId10" Type="http://schemas.openxmlformats.org/officeDocument/2006/relationships/hyperlink" Target="https://www.klinickalogopedie.cz/index.php?pg=verejnost--co-je-to--afazie" TargetMode="External"/><Relationship Id="rId4" Type="http://schemas.openxmlformats.org/officeDocument/2006/relationships/hyperlink" Target="https://www.klinickalogopedie.cz/index.php?pg=verejnost--co-je-to--dysartrie" TargetMode="External"/><Relationship Id="rId9" Type="http://schemas.openxmlformats.org/officeDocument/2006/relationships/hyperlink" Target="https://www.dobralogopedie.cz/cz/afazie-wp000013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ntio.cz/" TargetMode="External"/><Relationship Id="rId3" Type="http://schemas.openxmlformats.org/officeDocument/2006/relationships/hyperlink" Target="https://www.youtube.com/watch?app=desktop&amp;v=n2RgPOMJRBU&amp;t=145s" TargetMode="External"/><Relationship Id="rId7" Type="http://schemas.openxmlformats.org/officeDocument/2006/relationships/hyperlink" Target="https://www.afaslovnik.cz/" TargetMode="External"/><Relationship Id="rId2" Type="http://schemas.openxmlformats.org/officeDocument/2006/relationships/hyperlink" Target="https://is.muni.cz/th/iu1ge/Diplomova_prace_Lenka_Drapelova_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lubafasie.com/afazie/" TargetMode="External"/><Relationship Id="rId5" Type="http://schemas.openxmlformats.org/officeDocument/2006/relationships/hyperlink" Target="https://www.youtube.com/watch?v=CXMf00RTNrE" TargetMode="External"/><Relationship Id="rId4" Type="http://schemas.openxmlformats.org/officeDocument/2006/relationships/hyperlink" Target="https://www.youtube.com/watch?v=b5N0ksdpfkg&amp;t=194s" TargetMode="External"/><Relationship Id="rId9" Type="http://schemas.openxmlformats.org/officeDocument/2006/relationships/hyperlink" Target="https://www.afazie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Mf00RTNr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143DB-7963-480F-B587-5988646A2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Neurodegenerativní onemocnění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AE00BE-6C78-46B4-9C32-B8413A952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5544"/>
            <a:ext cx="9144000" cy="1655762"/>
          </a:xfrm>
        </p:spPr>
        <p:txBody>
          <a:bodyPr/>
          <a:lstStyle/>
          <a:p>
            <a:r>
              <a:rPr lang="cs-CZ" sz="3200" dirty="0"/>
              <a:t>Sekundární poruchy komunikace</a:t>
            </a:r>
          </a:p>
          <a:p>
            <a:endParaRPr lang="cs-CZ" dirty="0"/>
          </a:p>
          <a:p>
            <a:r>
              <a:rPr lang="cs-CZ" dirty="0"/>
              <a:t>Eliška Ječmenová, Denisa Dobrovolná</a:t>
            </a:r>
          </a:p>
        </p:txBody>
      </p:sp>
    </p:spTree>
    <p:extLst>
      <p:ext uri="{BB962C8B-B14F-4D97-AF65-F5344CB8AC3E}">
        <p14:creationId xmlns:p14="http://schemas.microsoft.com/office/powerpoint/2010/main" val="422822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3E3E46C-D4BD-4DEF-B671-1382437F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933" y="1122745"/>
            <a:ext cx="8693429" cy="556163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6852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 err="1"/>
              <a:t>Faciokineze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2683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6852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/>
              <a:t>Respirace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B387BE-B5FB-48BA-8E45-C3E752D02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119" y="1021828"/>
            <a:ext cx="6599058" cy="55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6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6852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/>
              <a:t>Respirace při fonaci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B62DF6-E18C-42A6-99E1-792757337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72" y="1222335"/>
            <a:ext cx="7045049" cy="22066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30167D3-12A6-4A11-B245-18C142CF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772" y="3535962"/>
            <a:ext cx="6726639" cy="30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9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6852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/>
              <a:t>Fonace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43B310-FA6E-4D3C-B6DB-E749DF05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753" y="1145061"/>
            <a:ext cx="7686675" cy="1104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06355E-B56C-496D-BC8C-0ECFC8C59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703" y="2249961"/>
            <a:ext cx="68770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5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6852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/>
              <a:t>Cvičení pro zlepšení funkce měkkého patra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98BAE66-7341-4E41-96AA-155A4DC0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906" y="1751633"/>
            <a:ext cx="8687483" cy="47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0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6852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 err="1"/>
              <a:t>Prozodie</a:t>
            </a:r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5DE00D3-D38F-47C3-A58C-4D0BE267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28" y="1697511"/>
            <a:ext cx="8908039" cy="41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3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6852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/>
              <a:t>Artikulace - hlásky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33C47D-6CB6-4A2F-A1BF-D9E4A096A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95" y="1831965"/>
            <a:ext cx="9217306" cy="48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8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6852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/>
              <a:t>Artikulace - cvičení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2708D69-F4A8-4F7B-9CD0-A8E9F4068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748" y="1569273"/>
            <a:ext cx="75438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3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28589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/>
              <a:t>Záznamový formulář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397D07-8132-4207-A6E3-691A3220C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393" y="907696"/>
            <a:ext cx="8594172" cy="58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9E2A8-2612-CD33-44FB-1232C665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Afázie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1AB55A-49C3-E0AF-AD8B-F642D2347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Získaná porucha řeči, kterou způsobuje náhlé poškození mozku</a:t>
            </a:r>
          </a:p>
          <a:p>
            <a:pPr>
              <a:lnSpc>
                <a:spcPct val="150000"/>
              </a:lnSpc>
            </a:pPr>
            <a:r>
              <a:rPr lang="cs-CZ" dirty="0"/>
              <a:t>Příčiny: cévní mozková příhoda, úraz hlavy, nádory, degenerativní onemocnění mozku</a:t>
            </a:r>
          </a:p>
          <a:p>
            <a:pPr>
              <a:lnSpc>
                <a:spcPct val="150000"/>
              </a:lnSpc>
            </a:pPr>
            <a:r>
              <a:rPr lang="cs-CZ" dirty="0"/>
              <a:t>Potíže s: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Porozuměním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Výbavností slov, pojmenováním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Čtením, psaním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Neplynulost projevu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Záměna slov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02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76E21FA-F182-46AC-8F8F-0270F90A1279}"/>
              </a:ext>
            </a:extLst>
          </p:cNvPr>
          <p:cNvSpPr txBox="1"/>
          <p:nvPr/>
        </p:nvSpPr>
        <p:spPr>
          <a:xfrm>
            <a:off x="466531" y="373224"/>
            <a:ext cx="11336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NEURODEGENERATIVNÍ ONEMOCNĚNÍ - definice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C1A516-0116-448F-8EFC-632C9D685E67}"/>
              </a:ext>
            </a:extLst>
          </p:cNvPr>
          <p:cNvSpPr txBox="1"/>
          <p:nvPr/>
        </p:nvSpPr>
        <p:spPr>
          <a:xfrm>
            <a:off x="466531" y="1410355"/>
            <a:ext cx="106275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stavy, při kterých dochází k úbytku specifických skupin neuronů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nejčastěji jsou zapříčiněny těmito procesy: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apoptóza (programovaná buněčná smrt)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hromadění patologických proteinů v neuronech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produkce volných kyslíkových radikálů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genetické mutace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Alzheimerova nemoc, Parkinsonova nemoc, Vaskulární demence, </a:t>
            </a:r>
            <a:r>
              <a:rPr lang="cs-CZ" sz="2400" dirty="0" err="1"/>
              <a:t>Huntingtonnova</a:t>
            </a:r>
            <a:r>
              <a:rPr lang="cs-CZ" sz="2400" dirty="0"/>
              <a:t> nemoc, </a:t>
            </a:r>
            <a:r>
              <a:rPr lang="cs-CZ" sz="2400" dirty="0" err="1"/>
              <a:t>Creuztfeld</a:t>
            </a:r>
            <a:r>
              <a:rPr lang="cs-CZ" sz="2400" dirty="0"/>
              <a:t>-Jakobova nemoc, Primární a amyotrofická laterální skleróza,...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90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589F8-99EA-F791-26A0-0328E3E9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Afázie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78A8B-C48F-968F-D9F3-46E2260E5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Nejčastěji při těchto neurodegenerativních onemocněních: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Parkinsonova choroba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Demence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Alzheimerova choroba</a:t>
            </a:r>
          </a:p>
        </p:txBody>
      </p:sp>
    </p:spTree>
    <p:extLst>
      <p:ext uri="{BB962C8B-B14F-4D97-AF65-F5344CB8AC3E}">
        <p14:creationId xmlns:p14="http://schemas.microsoft.com/office/powerpoint/2010/main" val="1551467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F9AAA-B5C1-E9CD-6070-653D0E0F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afázie (Bostonská klasifikace)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5F2E73-8615-1A3B-4CDA-25B14AAAC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Brockova</a:t>
            </a:r>
            <a:r>
              <a:rPr lang="cs-CZ" dirty="0"/>
              <a:t> afázie</a:t>
            </a:r>
          </a:p>
          <a:p>
            <a:r>
              <a:rPr lang="cs-CZ" dirty="0" err="1"/>
              <a:t>Wernickeho</a:t>
            </a:r>
            <a:r>
              <a:rPr lang="cs-CZ" dirty="0"/>
              <a:t> afázie</a:t>
            </a:r>
          </a:p>
          <a:p>
            <a:r>
              <a:rPr lang="cs-CZ" dirty="0"/>
              <a:t>Globální afázie</a:t>
            </a:r>
          </a:p>
          <a:p>
            <a:r>
              <a:rPr lang="cs-CZ" dirty="0" err="1"/>
              <a:t>Konduktivní</a:t>
            </a:r>
            <a:r>
              <a:rPr lang="cs-CZ" dirty="0"/>
              <a:t> afázie</a:t>
            </a:r>
          </a:p>
          <a:p>
            <a:r>
              <a:rPr lang="cs-CZ" dirty="0"/>
              <a:t>Amnestická afázie</a:t>
            </a:r>
          </a:p>
          <a:p>
            <a:r>
              <a:rPr lang="cs-CZ" dirty="0" err="1"/>
              <a:t>Transkortikálně</a:t>
            </a:r>
            <a:r>
              <a:rPr lang="cs-CZ" dirty="0"/>
              <a:t>-motorická afázie</a:t>
            </a:r>
          </a:p>
          <a:p>
            <a:r>
              <a:rPr lang="cs-CZ" dirty="0" err="1"/>
              <a:t>Transkortikálně</a:t>
            </a:r>
            <a:r>
              <a:rPr lang="cs-CZ" dirty="0"/>
              <a:t>-senzorická </a:t>
            </a:r>
          </a:p>
        </p:txBody>
      </p:sp>
    </p:spTree>
    <p:extLst>
      <p:ext uri="{BB962C8B-B14F-4D97-AF65-F5344CB8AC3E}">
        <p14:creationId xmlns:p14="http://schemas.microsoft.com/office/powerpoint/2010/main" val="2944531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A5CC2-E553-1BC2-DCC7-A0E0C91C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Afázie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504EB5-F54E-7F1F-C580-D41007A94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Symptomy: 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Parafázie</a:t>
            </a:r>
            <a:r>
              <a:rPr lang="cs-CZ" dirty="0"/>
              <a:t> – deformace slov různého typu a stupně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Parafrázie</a:t>
            </a:r>
            <a:r>
              <a:rPr lang="cs-CZ" dirty="0"/>
              <a:t> – snížená schopnost až neschopnost vyjádření ve větách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Logorhea</a:t>
            </a:r>
            <a:r>
              <a:rPr lang="cs-CZ" dirty="0"/>
              <a:t> – překotná a rychlá mluva, snížená srozumitelnost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Anomie – porucha pojmenování</a:t>
            </a:r>
          </a:p>
          <a:p>
            <a:pPr lvl="1">
              <a:lnSpc>
                <a:spcPct val="150000"/>
              </a:lnSpc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826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99F93-87B7-2AA9-830B-74D86B7A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afázie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1785B-DC01-2F50-B50A-8C12CCB8C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Individuální – záleží na typu a závažnosti</a:t>
            </a:r>
          </a:p>
          <a:p>
            <a:pPr>
              <a:lnSpc>
                <a:spcPct val="150000"/>
              </a:lnSpc>
            </a:pPr>
            <a:r>
              <a:rPr lang="cs-CZ" dirty="0"/>
              <a:t>Logopedická intervence co nejdříve, je to dlouhodobý a cílený proces</a:t>
            </a:r>
          </a:p>
          <a:p>
            <a:pPr>
              <a:lnSpc>
                <a:spcPct val="150000"/>
              </a:lnSpc>
            </a:pPr>
            <a:r>
              <a:rPr lang="cs-CZ" dirty="0"/>
              <a:t>Cíl: zlepšit dorozumívací schopnosti do pacientova běžného života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74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43A7C-5709-0CA0-82F6-DD968503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Specifické terapeutické postupy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6DEF76-291C-1230-DA56-FDF79392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Kresba jako komunikační prostředek</a:t>
            </a:r>
          </a:p>
          <a:p>
            <a:pPr>
              <a:lnSpc>
                <a:spcPct val="150000"/>
              </a:lnSpc>
            </a:pPr>
            <a:r>
              <a:rPr lang="cs-CZ"/>
              <a:t>Melodicko-intonační </a:t>
            </a:r>
            <a:r>
              <a:rPr lang="cs-CZ" dirty="0"/>
              <a:t>terapie – 3 fáze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1. logoped sedí naproti pacientovi, do levé ruky vyťukává slabiky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2. logoped prezentuje slova, pacient opakuje po krátké pauze fráze, které logoped vyslovil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3. logoped se snaží, aby se řeč pacienta přiblížila co nejvíce mluvené řeči</a:t>
            </a:r>
          </a:p>
          <a:p>
            <a:pPr lvl="1">
              <a:lnSpc>
                <a:spcPct val="100000"/>
              </a:lnSpc>
            </a:pPr>
            <a:endParaRPr lang="cs-CZ" dirty="0"/>
          </a:p>
          <a:p>
            <a:pPr lvl="1">
              <a:lnSpc>
                <a:spcPct val="100000"/>
              </a:lnSpc>
            </a:pPr>
            <a:endParaRPr lang="cs-CZ" dirty="0"/>
          </a:p>
          <a:p>
            <a:pPr lvl="1">
              <a:lnSpc>
                <a:spcPct val="10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 lvl="1"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166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DE0F8-E883-7293-E3E9-5BC4B658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Metodické materiály pro terapii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EF98A-3E60-4B4F-CA24-118E5C9BF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Obrázkový slovník pro afatiky</a:t>
            </a:r>
          </a:p>
          <a:p>
            <a:pPr>
              <a:lnSpc>
                <a:spcPct val="150000"/>
              </a:lnSpc>
            </a:pPr>
            <a:r>
              <a:rPr lang="cs-CZ" dirty="0"/>
              <a:t>Pracovní listy pro reedukaci afázie</a:t>
            </a:r>
          </a:p>
          <a:p>
            <a:pPr>
              <a:lnSpc>
                <a:spcPct val="150000"/>
              </a:lnSpc>
            </a:pPr>
            <a:r>
              <a:rPr lang="cs-CZ" dirty="0"/>
              <a:t>Počítačové programy </a:t>
            </a:r>
            <a:r>
              <a:rPr lang="cs-CZ" dirty="0" err="1"/>
              <a:t>Mentio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Soubor cvičných textů pro reedukaci afázie</a:t>
            </a:r>
          </a:p>
          <a:p>
            <a:pPr>
              <a:lnSpc>
                <a:spcPct val="150000"/>
              </a:lnSpc>
            </a:pPr>
            <a:r>
              <a:rPr lang="cs-CZ" dirty="0"/>
              <a:t>Textová a obrázková cvičebnice pro nemocné s poruchou řečových funkcí – afázií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565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EE06345-3FE8-77DD-1919-29BC692EC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2072"/>
            <a:ext cx="4486275" cy="33647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116133-D6C0-3751-032C-D2AD88C4E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5" y="3429000"/>
            <a:ext cx="4811941" cy="34018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F30F734-A7FD-9F79-712F-10E2ABBD3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84" y="483741"/>
            <a:ext cx="4296716" cy="60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1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7B805A-D71A-4BC7-8515-63030FA9E55A}"/>
              </a:ext>
            </a:extLst>
          </p:cNvPr>
          <p:cNvSpPr txBox="1"/>
          <p:nvPr/>
        </p:nvSpPr>
        <p:spPr>
          <a:xfrm>
            <a:off x="1041722" y="1933498"/>
            <a:ext cx="102667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2"/>
              </a:rPr>
              <a:t>https://is.muni.cz/th/iu1ge/Diplomova_prace_Lenka_Drapelova_.pdf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3"/>
              </a:rPr>
              <a:t>https://www.fnbrno.cz/areal-bohunice/neurologicka-klinika/dysartrie/t4497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https://www.klinickalogopedie.cz/index.php?pg=verejnost--co-je-to--dysartrie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5"/>
              </a:rPr>
              <a:t>https://www.logopedonline.cz/poruchy-reci/dysartrie/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6"/>
              </a:rPr>
              <a:t>https://www.huntington.cz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7"/>
              </a:rPr>
              <a:t>https://www.parkinson-help.cz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8"/>
              </a:rPr>
              <a:t>https://www.youtube.com/watch?app=desktop&amp;v=n2RgPOMJRBU&amp;t=145s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9"/>
              </a:rPr>
              <a:t>https://www.dobralogopedie.cz/cz/afazie-wp000013.html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10"/>
              </a:rPr>
              <a:t>https://www.klinickalogopedie.cz/index.php?pg=verejnost--co-je-to--afazie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11"/>
              </a:rPr>
              <a:t>https://theses.cz/id/8mq2sg/19390522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12"/>
              </a:rPr>
              <a:t>https://www.logopedonline.cz/poruchy-reci/afazie/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13"/>
              </a:rPr>
              <a:t>https://www.klubafasie.com/afazie/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E999547-FBE7-4A4F-A45E-186E9061CBF1}"/>
              </a:ext>
            </a:extLst>
          </p:cNvPr>
          <p:cNvSpPr txBox="1"/>
          <p:nvPr/>
        </p:nvSpPr>
        <p:spPr>
          <a:xfrm>
            <a:off x="1041722" y="410547"/>
            <a:ext cx="35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ZDROJE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8361AE-F572-45B4-B852-EFC534FF0D88}"/>
              </a:ext>
            </a:extLst>
          </p:cNvPr>
          <p:cNvSpPr txBox="1"/>
          <p:nvPr/>
        </p:nvSpPr>
        <p:spPr>
          <a:xfrm>
            <a:off x="1041722" y="1233577"/>
            <a:ext cx="181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Elektronické</a:t>
            </a:r>
          </a:p>
        </p:txBody>
      </p:sp>
    </p:spTree>
    <p:extLst>
      <p:ext uri="{BB962C8B-B14F-4D97-AF65-F5344CB8AC3E}">
        <p14:creationId xmlns:p14="http://schemas.microsoft.com/office/powerpoint/2010/main" val="3021424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7B805A-D71A-4BC7-8515-63030FA9E55A}"/>
              </a:ext>
            </a:extLst>
          </p:cNvPr>
          <p:cNvSpPr txBox="1"/>
          <p:nvPr/>
        </p:nvSpPr>
        <p:spPr>
          <a:xfrm>
            <a:off x="1041722" y="1933498"/>
            <a:ext cx="102667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CSÉFALVAY, Zsolt a Viktor LECHTA. </a:t>
            </a:r>
            <a:r>
              <a:rPr lang="cs-CZ" sz="2400" i="1" dirty="0"/>
              <a:t>Diagnostika narušené komunikační schopnosti u dospělých</a:t>
            </a:r>
            <a:r>
              <a:rPr lang="cs-CZ" sz="2400" dirty="0"/>
              <a:t>. Praha: Portál, 2013. ISBN 978-80-262-0364-3.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LOVE, Russell J. a Wanda G. WEBB. </a:t>
            </a:r>
            <a:r>
              <a:rPr lang="cs-CZ" sz="2400" i="1" dirty="0"/>
              <a:t>Mozek a řeč: neurologie nejen pro logopedy</a:t>
            </a:r>
            <a:r>
              <a:rPr lang="cs-CZ" sz="2400" dirty="0"/>
              <a:t>. Praha: Portál, 2009. ISBN 978-80-7367-464-9.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NEUBAUER, Karel. </a:t>
            </a:r>
            <a:r>
              <a:rPr lang="cs-CZ" sz="2400" i="1" dirty="0"/>
              <a:t>Neurogenní poruchy komunikace u dospělých: [diagnostika a terapie]</a:t>
            </a:r>
            <a:r>
              <a:rPr lang="cs-CZ" sz="2400" dirty="0"/>
              <a:t>. Praha: Portál, 2007. ISBN 978-80-7367-159-4.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ROUBÍČKOVÁ, Jaroslava. </a:t>
            </a:r>
            <a:r>
              <a:rPr lang="cs-CZ" sz="2400" i="1" dirty="0"/>
              <a:t>Test 3F: dysartrický profil</a:t>
            </a:r>
            <a:r>
              <a:rPr lang="cs-CZ" sz="2400" dirty="0"/>
              <a:t>. 3., dopl. a </a:t>
            </a:r>
            <a:r>
              <a:rPr lang="cs-CZ" sz="2400" dirty="0" err="1"/>
              <a:t>přeprac</a:t>
            </a:r>
            <a:r>
              <a:rPr lang="cs-CZ" sz="2400" dirty="0"/>
              <a:t>. vyd., (V nakl. </a:t>
            </a:r>
            <a:r>
              <a:rPr lang="cs-CZ" sz="2400" dirty="0" err="1"/>
              <a:t>Galén</a:t>
            </a:r>
            <a:r>
              <a:rPr lang="cs-CZ" sz="2400" dirty="0"/>
              <a:t> 1.). Praha: </a:t>
            </a:r>
            <a:r>
              <a:rPr lang="cs-CZ" sz="2400" dirty="0" err="1"/>
              <a:t>Galén</a:t>
            </a:r>
            <a:r>
              <a:rPr lang="cs-CZ" sz="2400" dirty="0"/>
              <a:t>, c2011. ISBN 978-80-7262-714-1.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E999547-FBE7-4A4F-A45E-186E9061CBF1}"/>
              </a:ext>
            </a:extLst>
          </p:cNvPr>
          <p:cNvSpPr txBox="1"/>
          <p:nvPr/>
        </p:nvSpPr>
        <p:spPr>
          <a:xfrm>
            <a:off x="1041722" y="410547"/>
            <a:ext cx="35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ZDROJE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8361AE-F572-45B4-B852-EFC534FF0D88}"/>
              </a:ext>
            </a:extLst>
          </p:cNvPr>
          <p:cNvSpPr txBox="1"/>
          <p:nvPr/>
        </p:nvSpPr>
        <p:spPr>
          <a:xfrm>
            <a:off x="1041722" y="1471833"/>
            <a:ext cx="181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2368673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67B805A-D71A-4BC7-8515-63030FA9E55A}"/>
              </a:ext>
            </a:extLst>
          </p:cNvPr>
          <p:cNvSpPr txBox="1"/>
          <p:nvPr/>
        </p:nvSpPr>
        <p:spPr>
          <a:xfrm>
            <a:off x="1041722" y="1995053"/>
            <a:ext cx="1026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2"/>
              </a:rPr>
              <a:t>https://is.muni.cz/th/iu1ge/Diplomova_prace_Lenka_Drapelova_.pdf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3"/>
              </a:rPr>
              <a:t>https://www.youtube.com/watch?app=desktop&amp;v=n2RgPOMJRBU&amp;t=145s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4"/>
              </a:rPr>
              <a:t>https://www.youtube.com/watch?v=b5N0ksdpfkg&amp;t=194s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5"/>
              </a:rPr>
              <a:t>https://www.youtube.com/watch?v=CXMf00RTNrE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6"/>
              </a:rPr>
              <a:t>https://casopis.aklcr.cz/contents/lkl/2018/02.pdf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6"/>
              </a:rPr>
              <a:t>https://www.klubafasie.com/afazie/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7"/>
              </a:rPr>
              <a:t>https://www.afaslovnik.cz/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8"/>
              </a:rPr>
              <a:t>https://www.mentio.cz/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9"/>
              </a:rPr>
              <a:t>https://www.afazie.cz/</a:t>
            </a:r>
            <a:r>
              <a:rPr lang="cs-CZ" sz="2400" dirty="0"/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E999547-FBE7-4A4F-A45E-186E9061CBF1}"/>
              </a:ext>
            </a:extLst>
          </p:cNvPr>
          <p:cNvSpPr txBox="1"/>
          <p:nvPr/>
        </p:nvSpPr>
        <p:spPr>
          <a:xfrm>
            <a:off x="1041722" y="410547"/>
            <a:ext cx="35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ZDROJE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8361AE-F572-45B4-B852-EFC534FF0D88}"/>
              </a:ext>
            </a:extLst>
          </p:cNvPr>
          <p:cNvSpPr txBox="1"/>
          <p:nvPr/>
        </p:nvSpPr>
        <p:spPr>
          <a:xfrm>
            <a:off x="1041722" y="1471833"/>
            <a:ext cx="277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Zajímavé odkazy</a:t>
            </a:r>
          </a:p>
        </p:txBody>
      </p:sp>
    </p:spTree>
    <p:extLst>
      <p:ext uri="{BB962C8B-B14F-4D97-AF65-F5344CB8AC3E}">
        <p14:creationId xmlns:p14="http://schemas.microsoft.com/office/powerpoint/2010/main" val="300216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FB59350-184A-46C3-BFFB-96F1B968BE8A}"/>
              </a:ext>
            </a:extLst>
          </p:cNvPr>
          <p:cNvSpPr txBox="1"/>
          <p:nvPr/>
        </p:nvSpPr>
        <p:spPr>
          <a:xfrm>
            <a:off x="567612" y="475918"/>
            <a:ext cx="9974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DYSARTRIE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F4290E-9947-44FF-86B3-34F1EA6436E7}"/>
              </a:ext>
            </a:extLst>
          </p:cNvPr>
          <p:cNvSpPr txBox="1"/>
          <p:nvPr/>
        </p:nvSpPr>
        <p:spPr>
          <a:xfrm>
            <a:off x="567612" y="1460803"/>
            <a:ext cx="110567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patří mezi získané motorické řečové poruchy, které vznikají náhle či pozvolna na základě organického poškození nervové soustavy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důsledkem ochrnutí, slabosti </a:t>
            </a:r>
            <a:r>
              <a:rPr lang="cs-CZ" sz="2400" dirty="0" err="1"/>
              <a:t>orofaciálního</a:t>
            </a:r>
            <a:r>
              <a:rPr lang="cs-CZ" sz="2400" dirty="0"/>
              <a:t> svalstva či narušené koordinace je v různé míře i variabilitě narušena hybnost, plánování i kontrola pohybů čelisti, tváří, rtů, jazyka, měkkého patra, hltanu, hrtanu, hlasivek…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Jedinec s dysartrií nemá problémy s porozuměním mluvené či psané řeči, s gramatikou</a:t>
            </a:r>
          </a:p>
          <a:p>
            <a:r>
              <a:rPr lang="cs-CZ" sz="24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79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277941D-7A77-446F-916B-0C00EC6E4293}"/>
              </a:ext>
            </a:extLst>
          </p:cNvPr>
          <p:cNvSpPr txBox="1"/>
          <p:nvPr/>
        </p:nvSpPr>
        <p:spPr>
          <a:xfrm>
            <a:off x="522514" y="444759"/>
            <a:ext cx="641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/>
              <a:t>DYSARTRIE</a:t>
            </a:r>
            <a:endParaRPr lang="cs-CZ" sz="4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CE1F362-251A-4F3E-A6B7-679DCA1A65E7}"/>
              </a:ext>
            </a:extLst>
          </p:cNvPr>
          <p:cNvSpPr txBox="1"/>
          <p:nvPr/>
        </p:nvSpPr>
        <p:spPr>
          <a:xfrm>
            <a:off x="522514" y="1653360"/>
            <a:ext cx="110194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/>
              <a:t>Nejčastěji se vyskytuje při těchto neurodegenerativních onemocněních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/>
              <a:t>Parkinsonově chorobě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/>
              <a:t>Roztroušené skleróze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/>
              <a:t>Huntingtonově chorobě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/>
              <a:t>Amyotrofické laterální skleróze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48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18D1D1A-687D-4F98-A82E-AB3C1E29ED85}"/>
              </a:ext>
            </a:extLst>
          </p:cNvPr>
          <p:cNvSpPr txBox="1"/>
          <p:nvPr/>
        </p:nvSpPr>
        <p:spPr>
          <a:xfrm>
            <a:off x="-177284" y="1185502"/>
            <a:ext cx="9786257" cy="1151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cs-CZ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B0002BC-0977-4E5E-BD27-88672D8DB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87219"/>
              </p:ext>
            </p:extLst>
          </p:nvPr>
        </p:nvGraphicFramePr>
        <p:xfrm>
          <a:off x="1015485" y="2116687"/>
          <a:ext cx="10268447" cy="4237685"/>
        </p:xfrm>
        <a:graphic>
          <a:graphicData uri="http://schemas.openxmlformats.org/drawingml/2006/table">
            <a:tbl>
              <a:tblPr>
                <a:solidFill>
                  <a:schemeClr val="bg1">
                    <a:lumMod val="95000"/>
                  </a:schemeClr>
                </a:solidFill>
              </a:tblPr>
              <a:tblGrid>
                <a:gridCol w="3591291">
                  <a:extLst>
                    <a:ext uri="{9D8B030D-6E8A-4147-A177-3AD203B41FA5}">
                      <a16:colId xmlns:a16="http://schemas.microsoft.com/office/drawing/2014/main" val="2116220196"/>
                    </a:ext>
                  </a:extLst>
                </a:gridCol>
                <a:gridCol w="136918">
                  <a:extLst>
                    <a:ext uri="{9D8B030D-6E8A-4147-A177-3AD203B41FA5}">
                      <a16:colId xmlns:a16="http://schemas.microsoft.com/office/drawing/2014/main" val="3942836926"/>
                    </a:ext>
                  </a:extLst>
                </a:gridCol>
                <a:gridCol w="6540238">
                  <a:extLst>
                    <a:ext uri="{9D8B030D-6E8A-4147-A177-3AD203B41FA5}">
                      <a16:colId xmlns:a16="http://schemas.microsoft.com/office/drawing/2014/main" val="3678352646"/>
                    </a:ext>
                  </a:extLst>
                </a:gridCol>
              </a:tblGrid>
              <a:tr h="653177">
                <a:tc>
                  <a:txBody>
                    <a:bodyPr/>
                    <a:lstStyle/>
                    <a:p>
                      <a:r>
                        <a:rPr lang="cs-CZ" sz="2100" cap="none" spc="0" dirty="0">
                          <a:solidFill>
                            <a:schemeClr val="tx1"/>
                          </a:solidFill>
                          <a:effectLst/>
                        </a:rPr>
                        <a:t>porucha artikulace</a:t>
                      </a:r>
                    </a:p>
                  </a:txBody>
                  <a:tcPr marL="111518" marR="0" marT="31862" marB="23896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 dirty="0">
                          <a:solidFill>
                            <a:schemeClr val="tx1"/>
                          </a:solidFill>
                          <a:effectLst/>
                        </a:rPr>
                        <a:t>řeč je setřelá, namáhavá, nekoordinovaná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456011"/>
                  </a:ext>
                </a:extLst>
              </a:tr>
              <a:tr h="653177">
                <a:tc>
                  <a:txBody>
                    <a:bodyPr/>
                    <a:lstStyle/>
                    <a:p>
                      <a:r>
                        <a:rPr lang="cs-CZ" sz="2100" cap="none" spc="0" dirty="0">
                          <a:solidFill>
                            <a:schemeClr val="tx1"/>
                          </a:solidFill>
                          <a:effectLst/>
                        </a:rPr>
                        <a:t>porucha respirace</a:t>
                      </a:r>
                    </a:p>
                  </a:txBody>
                  <a:tcPr marL="111518" marR="0" marT="31862" marB="23896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 dirty="0">
                          <a:solidFill>
                            <a:schemeClr val="tx1"/>
                          </a:solidFill>
                          <a:effectLst/>
                        </a:rPr>
                        <a:t>nedostačující, přerušovaný, povrchní dech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72527"/>
                  </a:ext>
                </a:extLst>
              </a:tr>
              <a:tr h="653177"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porucha fonace</a:t>
                      </a:r>
                    </a:p>
                  </a:txBody>
                  <a:tcPr marL="111518" marR="0" marT="31862" marB="23896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hlas tichý x hlasitý, kolísavý, až afonie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05513"/>
                  </a:ext>
                </a:extLst>
              </a:tr>
              <a:tr h="653177"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nosní rezonance</a:t>
                      </a:r>
                    </a:p>
                  </a:txBody>
                  <a:tcPr marL="111518" marR="0" marT="31862" marB="23896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nosový, huhňavý charakter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89187"/>
                  </a:ext>
                </a:extLst>
              </a:tr>
              <a:tr h="971800">
                <a:tc>
                  <a:txBody>
                    <a:bodyPr/>
                    <a:lstStyle/>
                    <a:p>
                      <a:r>
                        <a:rPr lang="cs-CZ" sz="2100" cap="none" spc="0" dirty="0">
                          <a:solidFill>
                            <a:schemeClr val="tx1"/>
                          </a:solidFill>
                          <a:effectLst/>
                        </a:rPr>
                        <a:t>porucha </a:t>
                      </a:r>
                      <a:r>
                        <a:rPr lang="cs-CZ" sz="2100" cap="none" spc="0" dirty="0" err="1">
                          <a:solidFill>
                            <a:schemeClr val="tx1"/>
                          </a:solidFill>
                          <a:effectLst/>
                        </a:rPr>
                        <a:t>prozódie</a:t>
                      </a:r>
                      <a:endParaRPr lang="cs-CZ" sz="21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1518" marR="0" marT="31862" marB="23896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 dirty="0">
                          <a:solidFill>
                            <a:schemeClr val="tx1"/>
                          </a:solidFill>
                          <a:effectLst/>
                        </a:rPr>
                        <a:t>narušené tempo - zpomalení x zrychlení; rytmus,</a:t>
                      </a:r>
                    </a:p>
                    <a:p>
                      <a:r>
                        <a:rPr lang="cs-CZ" sz="2100" cap="none" spc="0" dirty="0">
                          <a:solidFill>
                            <a:schemeClr val="tx1"/>
                          </a:solidFill>
                          <a:effectLst/>
                        </a:rPr>
                        <a:t>frázování, přízvuk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73652"/>
                  </a:ext>
                </a:extLst>
              </a:tr>
              <a:tr h="653177"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porucha polykání</a:t>
                      </a:r>
                    </a:p>
                  </a:txBody>
                  <a:tcPr marL="111518" marR="0" marT="31862" marB="23896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100" cap="none" spc="0" dirty="0">
                          <a:solidFill>
                            <a:schemeClr val="tx1"/>
                          </a:solidFill>
                          <a:effectLst/>
                        </a:rPr>
                        <a:t>ztížen či znemožněn příjem stravy a tekutin</a:t>
                      </a:r>
                    </a:p>
                  </a:txBody>
                  <a:tcPr marL="111518" marR="0" marT="31862" marB="23896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83311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39C04ACA-87F8-4F48-818C-220DFF8A8965}"/>
              </a:ext>
            </a:extLst>
          </p:cNvPr>
          <p:cNvSpPr txBox="1"/>
          <p:nvPr/>
        </p:nvSpPr>
        <p:spPr>
          <a:xfrm>
            <a:off x="838200" y="428983"/>
            <a:ext cx="641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DYSARTRIE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B42A1C2-DB78-439E-8B4B-8AB02F48AD3C}"/>
              </a:ext>
            </a:extLst>
          </p:cNvPr>
          <p:cNvSpPr txBox="1"/>
          <p:nvPr/>
        </p:nvSpPr>
        <p:spPr>
          <a:xfrm>
            <a:off x="838200" y="1134419"/>
            <a:ext cx="10512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Narušena je rychlost, síla, rozsah, načasování i přesnost pohybů svalstva účastnícího se mluvené řeči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89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BBF0219-FFCA-4474-A2F3-FA20ECCC3B7C}"/>
              </a:ext>
            </a:extLst>
          </p:cNvPr>
          <p:cNvSpPr txBox="1"/>
          <p:nvPr/>
        </p:nvSpPr>
        <p:spPr>
          <a:xfrm>
            <a:off x="774441" y="606490"/>
            <a:ext cx="641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DYSARTRIE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CC63032-E0E8-437C-B850-CF3859C96AD6}"/>
              </a:ext>
            </a:extLst>
          </p:cNvPr>
          <p:cNvSpPr txBox="1"/>
          <p:nvPr/>
        </p:nvSpPr>
        <p:spPr>
          <a:xfrm>
            <a:off x="774440" y="1679510"/>
            <a:ext cx="10748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rozlišujeme různou míru poruchy od lehké až po nejtěžší stupeň – anartrie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 často v kombinaci 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poruchou polykání </a:t>
            </a:r>
            <a:r>
              <a:rPr lang="cs-CZ" sz="2400" i="1" dirty="0"/>
              <a:t>- dysfagií/afagií</a:t>
            </a: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poruchou hlasu - </a:t>
            </a:r>
            <a:r>
              <a:rPr lang="cs-CZ" sz="2400" i="1" dirty="0"/>
              <a:t>dysfonií/afonií</a:t>
            </a: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poruchou programování artikulovaného projevu – </a:t>
            </a:r>
            <a:r>
              <a:rPr lang="cs-CZ" sz="2400" i="1" dirty="0"/>
              <a:t>verbální dyspraxií/apraxií</a:t>
            </a: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poruchou schopnosti mluvené řeči a rozumění mluvené a psané řeči – </a:t>
            </a:r>
            <a:r>
              <a:rPr lang="cs-CZ" sz="2400" i="1" dirty="0"/>
              <a:t>afázií</a:t>
            </a: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poruchou plynulosti řeči – </a:t>
            </a:r>
            <a:r>
              <a:rPr lang="cs-CZ" sz="2400" i="1" dirty="0"/>
              <a:t>koktavostí, ..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4401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5520338-CF66-437D-8FD1-08DFFF053081}"/>
              </a:ext>
            </a:extLst>
          </p:cNvPr>
          <p:cNvSpPr txBox="1"/>
          <p:nvPr/>
        </p:nvSpPr>
        <p:spPr>
          <a:xfrm>
            <a:off x="838200" y="1277355"/>
            <a:ext cx="1072242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Terapie je zaměřena na stabilizaci projevů či na prevenci jejich možného zhoršování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Využívá 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masáže </a:t>
            </a:r>
            <a:r>
              <a:rPr lang="cs-CZ" sz="2400" dirty="0" err="1"/>
              <a:t>orofaciální</a:t>
            </a:r>
            <a:r>
              <a:rPr lang="cs-CZ" sz="2400" dirty="0"/>
              <a:t> oblasti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ovlivnění mluvy přiměřeným tělesným tonem a svalovou relaxací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obnovení hybnosti a svalové síly v </a:t>
            </a:r>
            <a:r>
              <a:rPr lang="cs-CZ" sz="2400" dirty="0" err="1"/>
              <a:t>orofaciální</a:t>
            </a:r>
            <a:r>
              <a:rPr lang="cs-CZ" sz="2400" dirty="0"/>
              <a:t> oblasti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modifikace dechových cvičení, modifikace fonačních a rezonančních cvičení, modifikace artikulačních cvičení,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stimulace variací v </a:t>
            </a:r>
            <a:r>
              <a:rPr lang="cs-CZ" sz="2400" dirty="0" err="1"/>
              <a:t>prozódii</a:t>
            </a:r>
            <a:r>
              <a:rPr lang="cs-CZ" sz="2400" dirty="0"/>
              <a:t> řeči a jejím využití především u větné intonace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rytmizační postupy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využití neverbální komunikace a komunikačních pomůcek u osob s přetrvávající nesrozumitelnou mluvou či anartrií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systémy augmentativní komunikace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F5521FA-65F7-441C-A282-5F99B73AAFA2}"/>
              </a:ext>
            </a:extLst>
          </p:cNvPr>
          <p:cNvSpPr txBox="1"/>
          <p:nvPr/>
        </p:nvSpPr>
        <p:spPr>
          <a:xfrm>
            <a:off x="838200" y="354864"/>
            <a:ext cx="641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DYSARTRIE - terapie</a:t>
            </a:r>
          </a:p>
        </p:txBody>
      </p:sp>
    </p:spTree>
    <p:extLst>
      <p:ext uri="{BB962C8B-B14F-4D97-AF65-F5344CB8AC3E}">
        <p14:creationId xmlns:p14="http://schemas.microsoft.com/office/powerpoint/2010/main" val="321331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28429DA-BA50-4740-B997-1D54D587C8B0}"/>
              </a:ext>
            </a:extLst>
          </p:cNvPr>
          <p:cNvSpPr txBox="1"/>
          <p:nvPr/>
        </p:nvSpPr>
        <p:spPr>
          <a:xfrm>
            <a:off x="838200" y="378013"/>
            <a:ext cx="641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DYSARTRIE - terapie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7DEBC2-1E81-446D-846A-6F5CEB0CFB62}"/>
              </a:ext>
            </a:extLst>
          </p:cNvPr>
          <p:cNvSpPr txBox="1"/>
          <p:nvPr/>
        </p:nvSpPr>
        <p:spPr>
          <a:xfrm>
            <a:off x="838200" y="1085899"/>
            <a:ext cx="9591869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Test 3F Dysartrický profil (</a:t>
            </a:r>
            <a:r>
              <a:rPr lang="cs-CZ" sz="2400" dirty="0" err="1"/>
              <a:t>Hedánek</a:t>
            </a:r>
            <a:r>
              <a:rPr lang="cs-CZ" sz="2400" dirty="0"/>
              <a:t>, Roubíčková, 2011)</a:t>
            </a:r>
            <a:endParaRPr lang="cs-CZ" sz="2800" dirty="0"/>
          </a:p>
          <a:p>
            <a:pPr lvl="1"/>
            <a:r>
              <a:rPr lang="cs-CZ" sz="2400" dirty="0"/>
              <a:t>I. </a:t>
            </a:r>
            <a:r>
              <a:rPr lang="cs-CZ" sz="2400" dirty="0" err="1"/>
              <a:t>Faciokineze</a:t>
            </a:r>
            <a:endParaRPr lang="cs-CZ" sz="2400" dirty="0"/>
          </a:p>
          <a:p>
            <a:pPr lvl="1"/>
            <a:r>
              <a:rPr lang="cs-CZ" sz="2400" dirty="0"/>
              <a:t>            1. Masáž obličeje</a:t>
            </a:r>
          </a:p>
          <a:p>
            <a:pPr lvl="1"/>
            <a:r>
              <a:rPr lang="cs-CZ" sz="2400" dirty="0"/>
              <a:t>            2. </a:t>
            </a:r>
            <a:r>
              <a:rPr lang="cs-CZ" sz="2400" dirty="0" err="1"/>
              <a:t>Faciokineze</a:t>
            </a:r>
            <a:endParaRPr lang="cs-CZ" sz="2400" dirty="0"/>
          </a:p>
          <a:p>
            <a:pPr lvl="1"/>
            <a:r>
              <a:rPr lang="cs-CZ" sz="2400" dirty="0"/>
              <a:t>II. </a:t>
            </a:r>
            <a:r>
              <a:rPr lang="cs-CZ" sz="2400" dirty="0" err="1"/>
              <a:t>Fonorespirace</a:t>
            </a:r>
            <a:endParaRPr lang="cs-CZ" sz="2400" dirty="0"/>
          </a:p>
          <a:p>
            <a:pPr lvl="1"/>
            <a:r>
              <a:rPr lang="cs-CZ" sz="2400" dirty="0"/>
              <a:t>            1. Respirace</a:t>
            </a:r>
          </a:p>
          <a:p>
            <a:pPr lvl="1"/>
            <a:r>
              <a:rPr lang="cs-CZ" sz="2400" dirty="0"/>
              <a:t>            2. Respirace při fonaci       </a:t>
            </a:r>
          </a:p>
          <a:p>
            <a:pPr lvl="1"/>
            <a:r>
              <a:rPr lang="cs-CZ" sz="2400" dirty="0"/>
              <a:t>            3. Fonace</a:t>
            </a:r>
          </a:p>
          <a:p>
            <a:pPr lvl="1"/>
            <a:r>
              <a:rPr lang="cs-CZ" sz="2400" dirty="0"/>
              <a:t>            4. Cvičení pro zlepšení funkce měkkého patra</a:t>
            </a:r>
          </a:p>
          <a:p>
            <a:pPr lvl="1"/>
            <a:r>
              <a:rPr lang="cs-CZ" sz="2400" dirty="0"/>
              <a:t>III. Fonetika</a:t>
            </a:r>
          </a:p>
          <a:p>
            <a:pPr lvl="1"/>
            <a:r>
              <a:rPr lang="cs-CZ" sz="2400" dirty="0"/>
              <a:t>            1. </a:t>
            </a:r>
            <a:r>
              <a:rPr lang="cs-CZ" sz="2400" dirty="0" err="1"/>
              <a:t>Prozodie</a:t>
            </a:r>
            <a:endParaRPr lang="cs-CZ" sz="2400" dirty="0"/>
          </a:p>
          <a:p>
            <a:pPr lvl="1"/>
            <a:r>
              <a:rPr lang="cs-CZ" sz="2400" dirty="0"/>
              <a:t>            2. Artikulace 2a Hlásky</a:t>
            </a:r>
          </a:p>
          <a:p>
            <a:pPr lvl="1"/>
            <a:r>
              <a:rPr lang="cs-CZ" sz="2400" dirty="0"/>
              <a:t>                                   2b Cvičení</a:t>
            </a:r>
          </a:p>
          <a:p>
            <a:pPr lvl="1"/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2"/>
              </a:rPr>
              <a:t>https://www.youtube.com/watch?v=CXMf00RTNrE</a:t>
            </a: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09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D2BF2DF-95F2-45FF-82A6-0781E56CCBB6}"/>
              </a:ext>
            </a:extLst>
          </p:cNvPr>
          <p:cNvSpPr txBox="1"/>
          <p:nvPr/>
        </p:nvSpPr>
        <p:spPr>
          <a:xfrm>
            <a:off x="532435" y="312516"/>
            <a:ext cx="6852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3F TEST – UKÁZKA</a:t>
            </a:r>
          </a:p>
          <a:p>
            <a:endParaRPr lang="cs-CZ" sz="2800" dirty="0"/>
          </a:p>
          <a:p>
            <a:r>
              <a:rPr lang="cs-CZ" sz="2800" dirty="0"/>
              <a:t>Masáž obličeje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2CDB86-ABF9-4EDF-97A8-25DBEC0AF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911" y="1015188"/>
            <a:ext cx="7917474" cy="55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35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829</TotalTime>
  <Words>1151</Words>
  <Application>Microsoft Office PowerPoint</Application>
  <PresentationFormat>Širokoúhlá obrazovka</PresentationFormat>
  <Paragraphs>214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Neurodegenerativní onemocnění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Afázie </vt:lpstr>
      <vt:lpstr>Afázie</vt:lpstr>
      <vt:lpstr>Typy afázie (Bostonská klasifikace)</vt:lpstr>
      <vt:lpstr>Afázie</vt:lpstr>
      <vt:lpstr>Terapie afázie</vt:lpstr>
      <vt:lpstr>Specifické terapeutické postupy</vt:lpstr>
      <vt:lpstr>Metodické materiály pro terapii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Neurodegenerativní onemocnění</dc:title>
  <dc:creator>Eliška Ječmenová</dc:creator>
  <cp:lastModifiedBy>Denisa Dobrovolná</cp:lastModifiedBy>
  <cp:revision>33</cp:revision>
  <dcterms:created xsi:type="dcterms:W3CDTF">2022-05-04T14:00:40Z</dcterms:created>
  <dcterms:modified xsi:type="dcterms:W3CDTF">2022-05-06T08:42:37Z</dcterms:modified>
</cp:coreProperties>
</file>