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4" r:id="rId10"/>
    <p:sldId id="283" r:id="rId11"/>
    <p:sldId id="268" r:id="rId12"/>
    <p:sldId id="269" r:id="rId13"/>
    <p:sldId id="265" r:id="rId14"/>
    <p:sldId id="266" r:id="rId15"/>
    <p:sldId id="267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D368AD9-ECD6-4D69-A6BD-1C7442FF95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8434B48B-3ED5-479D-A472-3874DA3F09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Úvod do </a:t>
            </a:r>
            <a:r>
              <a:rPr lang="cs-CZ" dirty="0" err="1"/>
              <a:t>pŘEDMĚTU</a:t>
            </a:r>
            <a:endParaRPr lang="cs-CZ" dirty="0"/>
          </a:p>
          <a:p>
            <a:r>
              <a:rPr lang="cs-CZ" dirty="0"/>
              <a:t>Terminologie</a:t>
            </a:r>
          </a:p>
        </p:txBody>
      </p:sp>
    </p:spTree>
    <p:extLst>
      <p:ext uri="{BB962C8B-B14F-4D97-AF65-F5344CB8AC3E}">
        <p14:creationId xmlns:p14="http://schemas.microsoft.com/office/powerpoint/2010/main" xmlns="" val="1831510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filetika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Druhá část názvu „</a:t>
            </a:r>
            <a:r>
              <a:rPr lang="cs-CZ" dirty="0" err="1" smtClean="0"/>
              <a:t>filetika</a:t>
            </a:r>
            <a:r>
              <a:rPr lang="cs-CZ" dirty="0" smtClean="0"/>
              <a:t>“ označuje pojetí výchovy, které se snaží o propojení emocionálního, sociálního a intelektuálního rozvoje.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Lascaux – Wikipedi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13793" y="0"/>
            <a:ext cx="9385738" cy="61528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6626" name="Picture 2" descr="Prohlédněte si pravěké jeskynní malby naživo. V Lascaux otevřeli kopii  původní jeskyně | Radiožurná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28497" y="-2626"/>
            <a:ext cx="8187557" cy="61406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</a:t>
            </a:r>
            <a:r>
              <a:rPr lang="cs-CZ" dirty="0" err="1" smtClean="0"/>
              <a:t>pozNÁNÍ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Jako první použila ve svých pracích výraz </a:t>
            </a:r>
            <a:r>
              <a:rPr lang="cs-CZ" b="1" dirty="0" smtClean="0"/>
              <a:t>„</a:t>
            </a:r>
            <a:r>
              <a:rPr lang="cs-CZ" b="1" dirty="0" err="1" smtClean="0"/>
              <a:t>art</a:t>
            </a:r>
            <a:r>
              <a:rPr lang="cs-CZ" b="1" dirty="0" smtClean="0"/>
              <a:t> </a:t>
            </a:r>
            <a:r>
              <a:rPr lang="cs-CZ" b="1" dirty="0" err="1" smtClean="0"/>
              <a:t>therapy</a:t>
            </a:r>
            <a:r>
              <a:rPr lang="cs-CZ" b="1" dirty="0" smtClean="0"/>
              <a:t>“ </a:t>
            </a:r>
            <a:r>
              <a:rPr lang="cs-CZ" dirty="0" smtClean="0"/>
              <a:t>Margaret </a:t>
            </a:r>
            <a:r>
              <a:rPr lang="cs-CZ" dirty="0" err="1" smtClean="0"/>
              <a:t>Naumburgová</a:t>
            </a:r>
            <a:r>
              <a:rPr lang="cs-CZ" dirty="0" smtClean="0"/>
              <a:t> ve třicátých letech 20. století. Umění jako takové provází lidstvo od počátků.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Významnou měrou v rozvoji interpretace uměleckých děl, zejména duševně nemocných lidí přispěl zakladatel psychoanalýzy, </a:t>
            </a:r>
            <a:r>
              <a:rPr lang="cs-CZ" b="1" dirty="0" smtClean="0"/>
              <a:t>Sigmund </a:t>
            </a:r>
            <a:r>
              <a:rPr lang="cs-CZ" b="1" dirty="0" err="1" smtClean="0"/>
              <a:t>Freud</a:t>
            </a:r>
            <a:r>
              <a:rPr lang="cs-CZ" dirty="0" smtClean="0"/>
              <a:t>. Kromě hledání obsahu a mapování nevědomí se snažil nalézt souvislosti mezi vědomým chováním a realitou a nevědomím</a:t>
            </a:r>
            <a:r>
              <a:rPr lang="cs-CZ" dirty="0" smtClean="0"/>
              <a:t>. (</a:t>
            </a:r>
            <a:r>
              <a:rPr lang="cs-CZ" dirty="0" err="1" smtClean="0"/>
              <a:t>Šicková</a:t>
            </a:r>
            <a:r>
              <a:rPr lang="cs-CZ" dirty="0" smtClean="0"/>
              <a:t> – </a:t>
            </a:r>
            <a:r>
              <a:rPr lang="cs-CZ" dirty="0" err="1" smtClean="0"/>
              <a:t>Fabrici</a:t>
            </a:r>
            <a:r>
              <a:rPr lang="cs-CZ" dirty="0" smtClean="0"/>
              <a:t>, 2002)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Psycholog </a:t>
            </a:r>
            <a:r>
              <a:rPr lang="cs-CZ" b="1" dirty="0" err="1" smtClean="0"/>
              <a:t>Carl</a:t>
            </a:r>
            <a:r>
              <a:rPr lang="cs-CZ" b="1" dirty="0" smtClean="0"/>
              <a:t> Gustav Jung </a:t>
            </a:r>
            <a:r>
              <a:rPr lang="cs-CZ" dirty="0" smtClean="0"/>
              <a:t>odhalil význam symbolů pro člověka, zejména pro pochopení </a:t>
            </a:r>
            <a:r>
              <a:rPr lang="cs-CZ" i="1" dirty="0" smtClean="0"/>
              <a:t>významu </a:t>
            </a:r>
            <a:r>
              <a:rPr lang="cs-CZ" b="1" i="1" dirty="0" smtClean="0"/>
              <a:t>svých vnitřních motivací prostřednictvím výkladu vlastních výtvarných děl</a:t>
            </a:r>
            <a:r>
              <a:rPr lang="cs-CZ" b="1" dirty="0" smtClean="0"/>
              <a:t>.</a:t>
            </a:r>
            <a:r>
              <a:rPr lang="cs-CZ" dirty="0" smtClean="0"/>
              <a:t> Tento postup využíval při léčbě duševně nemocných</a:t>
            </a:r>
            <a:r>
              <a:rPr lang="cs-CZ" dirty="0" smtClean="0"/>
              <a:t>.</a:t>
            </a:r>
            <a:r>
              <a:rPr lang="cs-CZ" dirty="0" smtClean="0"/>
              <a:t> (</a:t>
            </a:r>
            <a:r>
              <a:rPr lang="cs-CZ" dirty="0" err="1" smtClean="0"/>
              <a:t>Šicková</a:t>
            </a:r>
            <a:r>
              <a:rPr lang="cs-CZ" dirty="0" smtClean="0"/>
              <a:t> – </a:t>
            </a:r>
            <a:r>
              <a:rPr lang="cs-CZ" dirty="0" err="1" smtClean="0"/>
              <a:t>Fabrici</a:t>
            </a:r>
            <a:r>
              <a:rPr lang="cs-CZ" dirty="0" smtClean="0"/>
              <a:t>, 2002)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Ve svých teoretických východiscích se však </a:t>
            </a:r>
            <a:r>
              <a:rPr lang="cs-CZ" dirty="0" err="1" smtClean="0"/>
              <a:t>arteterapie</a:t>
            </a:r>
            <a:r>
              <a:rPr lang="cs-CZ" dirty="0" smtClean="0"/>
              <a:t> neomezuje pouze na psychologii a psychoterapii. Svou pozornost zaměřuje i k teorii umění, filozofii, teologii a dalším vědním oborům</a:t>
            </a:r>
            <a:r>
              <a:rPr lang="cs-CZ" dirty="0" smtClean="0"/>
              <a:t>. (</a:t>
            </a:r>
            <a:r>
              <a:rPr lang="cs-CZ" dirty="0" err="1" smtClean="0"/>
              <a:t>Šicková</a:t>
            </a:r>
            <a:r>
              <a:rPr lang="cs-CZ" dirty="0" smtClean="0"/>
              <a:t> – </a:t>
            </a:r>
            <a:r>
              <a:rPr lang="cs-CZ" dirty="0" err="1" smtClean="0"/>
              <a:t>Fabrici</a:t>
            </a:r>
            <a:r>
              <a:rPr lang="cs-CZ" dirty="0" smtClean="0"/>
              <a:t>, </a:t>
            </a:r>
            <a:r>
              <a:rPr lang="cs-CZ" dirty="0" smtClean="0"/>
              <a:t>2002; Slavík, 2000)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Z hlediska aktivního zapojení klienta rozlišujeme </a:t>
            </a:r>
            <a:r>
              <a:rPr lang="cs-CZ" dirty="0" err="1" smtClean="0"/>
              <a:t>arteterapii</a:t>
            </a:r>
            <a:r>
              <a:rPr lang="cs-CZ" dirty="0" smtClean="0"/>
              <a:t> receptivní a produktivní. V </a:t>
            </a:r>
            <a:r>
              <a:rPr lang="cs-CZ" b="1" dirty="0" smtClean="0"/>
              <a:t>receptivní </a:t>
            </a:r>
            <a:r>
              <a:rPr lang="cs-CZ" b="1" dirty="0" err="1" smtClean="0"/>
              <a:t>arteterapii</a:t>
            </a:r>
            <a:r>
              <a:rPr lang="cs-CZ" dirty="0" smtClean="0"/>
              <a:t> jde o vnímání uměleckého díla s určitým záměrem terapeuta. Prostřednictvím zážitku z uměleckého díla dochází k projekci vlastních emocí do uměleckého díla a objevování skrytých emocí</a:t>
            </a:r>
            <a:r>
              <a:rPr lang="cs-CZ" dirty="0" smtClean="0"/>
              <a:t>. (</a:t>
            </a:r>
            <a:r>
              <a:rPr lang="cs-CZ" dirty="0" err="1" smtClean="0"/>
              <a:t>Šicková</a:t>
            </a:r>
            <a:r>
              <a:rPr lang="cs-CZ" dirty="0" smtClean="0"/>
              <a:t> – </a:t>
            </a:r>
            <a:r>
              <a:rPr lang="cs-CZ" dirty="0" err="1" smtClean="0"/>
              <a:t>Fabrici</a:t>
            </a:r>
            <a:r>
              <a:rPr lang="cs-CZ" dirty="0" smtClean="0"/>
              <a:t>, 2002)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V </a:t>
            </a:r>
            <a:r>
              <a:rPr lang="cs-CZ" b="1" dirty="0" smtClean="0"/>
              <a:t>produktivní </a:t>
            </a:r>
            <a:r>
              <a:rPr lang="cs-CZ" b="1" dirty="0" err="1" smtClean="0"/>
              <a:t>arteterapii</a:t>
            </a:r>
            <a:r>
              <a:rPr lang="cs-CZ" b="1" dirty="0" smtClean="0"/>
              <a:t> </a:t>
            </a:r>
            <a:r>
              <a:rPr lang="cs-CZ" dirty="0" smtClean="0"/>
              <a:t>je při práci využíváno konkrétních tvůrčích aktivit jednotlivců nebo skupin</a:t>
            </a:r>
            <a:r>
              <a:rPr lang="cs-CZ" dirty="0" smtClean="0"/>
              <a:t>. (Sochor, 2020)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 současné době však stále ještě není v legislativě zakotvena </a:t>
            </a:r>
            <a:r>
              <a:rPr lang="cs-CZ" b="1" dirty="0" smtClean="0"/>
              <a:t>profese </a:t>
            </a:r>
            <a:r>
              <a:rPr lang="cs-CZ" b="1" dirty="0" err="1" smtClean="0"/>
              <a:t>arteterapeuta</a:t>
            </a:r>
            <a:r>
              <a:rPr lang="cs-CZ" dirty="0" smtClean="0"/>
              <a:t> s přesným vymezením jeho kompetencí. </a:t>
            </a:r>
            <a:endParaRPr lang="cs-CZ" dirty="0" smtClean="0"/>
          </a:p>
          <a:p>
            <a:r>
              <a:rPr lang="cs-CZ" dirty="0" smtClean="0"/>
              <a:t>Vzdělávání </a:t>
            </a:r>
            <a:r>
              <a:rPr lang="cs-CZ" dirty="0" err="1" smtClean="0"/>
              <a:t>arteterapeuta</a:t>
            </a:r>
            <a:r>
              <a:rPr lang="cs-CZ" dirty="0" smtClean="0"/>
              <a:t> v České republice je organizováno jako pětiletý psychoterapeutický výcvik České </a:t>
            </a:r>
            <a:r>
              <a:rPr lang="cs-CZ" dirty="0" err="1" smtClean="0"/>
              <a:t>arteterapeutické</a:t>
            </a:r>
            <a:r>
              <a:rPr lang="cs-CZ" dirty="0" smtClean="0"/>
              <a:t> asociace a jako forma vysokoškolského studia.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Trend akcentující především diagnostické možnosti </a:t>
            </a:r>
            <a:r>
              <a:rPr lang="cs-CZ" dirty="0" err="1" smtClean="0"/>
              <a:t>arteterapie</a:t>
            </a:r>
            <a:r>
              <a:rPr lang="cs-CZ" dirty="0" smtClean="0"/>
              <a:t> a interpretaci výtvarných produktů klientů (analýza klientovy osobnostní struktury).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Trend, který nalézá terapeutický smysl ve výtvarné produkci jako takové (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therapy</a:t>
            </a:r>
            <a:r>
              <a:rPr lang="cs-CZ" dirty="0" smtClean="0"/>
              <a:t>), směřuje k zobecnění poznatků a souvislostí v kulturním kontextu</a:t>
            </a:r>
            <a:r>
              <a:rPr lang="cs-CZ" dirty="0" smtClean="0"/>
              <a:t>.</a:t>
            </a:r>
          </a:p>
          <a:p>
            <a:r>
              <a:rPr lang="cs-CZ" dirty="0" smtClean="0"/>
              <a:t>Teoretická východiska interpretačních směrů v </a:t>
            </a:r>
            <a:r>
              <a:rPr lang="cs-CZ" dirty="0" err="1" smtClean="0"/>
              <a:t>arteterapii</a:t>
            </a:r>
            <a:r>
              <a:rPr lang="cs-CZ" dirty="0" smtClean="0"/>
              <a:t> lze nalézt v dynamické psychologii S. </a:t>
            </a:r>
            <a:r>
              <a:rPr lang="cs-CZ" dirty="0" err="1" smtClean="0"/>
              <a:t>Freuda</a:t>
            </a:r>
            <a:r>
              <a:rPr lang="cs-CZ" dirty="0" smtClean="0"/>
              <a:t>, C. G. Junga a Adlera.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</a:t>
            </a:r>
            <a:r>
              <a:rPr lang="cs-CZ" dirty="0" err="1" smtClean="0"/>
              <a:t>arteterapie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Arteterapii</a:t>
            </a:r>
            <a:r>
              <a:rPr lang="cs-CZ" dirty="0" smtClean="0"/>
              <a:t> lze praktikovat formou </a:t>
            </a:r>
            <a:r>
              <a:rPr lang="cs-CZ" b="1" i="1" dirty="0" smtClean="0"/>
              <a:t>individuální </a:t>
            </a:r>
            <a:r>
              <a:rPr lang="cs-CZ" i="1" dirty="0" smtClean="0"/>
              <a:t>nebo</a:t>
            </a:r>
            <a:r>
              <a:rPr lang="cs-CZ" b="1" i="1" dirty="0" smtClean="0"/>
              <a:t> skupinovou.</a:t>
            </a:r>
          </a:p>
          <a:p>
            <a:r>
              <a:rPr lang="cs-CZ" dirty="0" smtClean="0"/>
              <a:t>Při individuální terapii jde o navázání </a:t>
            </a:r>
            <a:r>
              <a:rPr lang="cs-CZ" b="1" dirty="0" smtClean="0"/>
              <a:t>úzkého vztahu </a:t>
            </a:r>
            <a:r>
              <a:rPr lang="cs-CZ" dirty="0" smtClean="0"/>
              <a:t>s klientem.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 smtClean="0"/>
              <a:t>užívána v případech, kdy je skupinová práce vyloučena z důvodu rušivého vlivu klienta na skupinu nebo skupiny na klienta.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Za hlavní </a:t>
            </a:r>
            <a:r>
              <a:rPr lang="cs-CZ" dirty="0" smtClean="0"/>
              <a:t>výhody </a:t>
            </a:r>
            <a:r>
              <a:rPr lang="cs-CZ" b="1" dirty="0" smtClean="0"/>
              <a:t>skupinové</a:t>
            </a:r>
            <a:r>
              <a:rPr lang="cs-CZ" dirty="0" smtClean="0"/>
              <a:t> </a:t>
            </a:r>
            <a:r>
              <a:rPr lang="cs-CZ" dirty="0" smtClean="0"/>
              <a:t>považuje vytváření vhodného zázemí </a:t>
            </a:r>
            <a:r>
              <a:rPr lang="cs-CZ" dirty="0" smtClean="0"/>
              <a:t>pro (</a:t>
            </a:r>
            <a:r>
              <a:rPr lang="cs-CZ" dirty="0" err="1" smtClean="0"/>
              <a:t>Leibnam</a:t>
            </a:r>
            <a:r>
              <a:rPr lang="cs-CZ" dirty="0" smtClean="0"/>
              <a:t>, 2005):</a:t>
            </a:r>
          </a:p>
          <a:p>
            <a:r>
              <a:rPr lang="cs-CZ" dirty="0" smtClean="0"/>
              <a:t>procvičování </a:t>
            </a:r>
            <a:r>
              <a:rPr lang="cs-CZ" dirty="0" smtClean="0"/>
              <a:t>sociálních </a:t>
            </a:r>
            <a:r>
              <a:rPr lang="cs-CZ" dirty="0" smtClean="0"/>
              <a:t>interakcí,</a:t>
            </a:r>
          </a:p>
          <a:p>
            <a:r>
              <a:rPr lang="cs-CZ" dirty="0" smtClean="0"/>
              <a:t>vzájemnou </a:t>
            </a:r>
            <a:r>
              <a:rPr lang="cs-CZ" dirty="0" smtClean="0"/>
              <a:t>podporu a pomoc při řešení problémů, </a:t>
            </a:r>
            <a:endParaRPr lang="cs-CZ" dirty="0" smtClean="0"/>
          </a:p>
          <a:p>
            <a:r>
              <a:rPr lang="cs-CZ" dirty="0" smtClean="0"/>
              <a:t>poskytování </a:t>
            </a:r>
            <a:r>
              <a:rPr lang="cs-CZ" dirty="0" smtClean="0"/>
              <a:t>zpětné vazby, nácvik různých rolí, sledování reakcí okolí, vzájemnou podporu a posilování. </a:t>
            </a:r>
            <a:endParaRPr lang="cs-CZ" dirty="0" smtClean="0"/>
          </a:p>
          <a:p>
            <a:r>
              <a:rPr lang="cs-CZ" dirty="0" smtClean="0"/>
              <a:t>Při </a:t>
            </a:r>
            <a:r>
              <a:rPr lang="cs-CZ" dirty="0" smtClean="0"/>
              <a:t>skupinové práci je rovněž snadnější odhalit skryté schopnosti, pěstovat v jednotlivých členech skupiny pocit zodpovědnosti za vlastní činnost v kontextu skupiny.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altLang="cs-CZ" dirty="0" smtClean="0"/>
              <a:t>   Je-li </a:t>
            </a:r>
            <a:r>
              <a:rPr lang="cs-CZ" altLang="cs-CZ" b="1" dirty="0" smtClean="0"/>
              <a:t>umělecký projev metodou</a:t>
            </a:r>
            <a:r>
              <a:rPr lang="cs-CZ" altLang="cs-CZ" dirty="0" smtClean="0"/>
              <a:t>,  může prostřednictvím tvorby  sloužit různým typům poznávání a mezilidského zprostředkování obsahů. Je zde ale podmínka splnění kritérií</a:t>
            </a:r>
            <a:r>
              <a:rPr lang="cs-CZ" altLang="cs-CZ" b="1" dirty="0" smtClean="0"/>
              <a:t> součinnosti a dialogu.</a:t>
            </a:r>
          </a:p>
          <a:p>
            <a:pPr>
              <a:lnSpc>
                <a:spcPct val="90000"/>
              </a:lnSpc>
              <a:buNone/>
            </a:pPr>
            <a:endParaRPr lang="cs-CZ" altLang="cs-CZ" b="1" dirty="0" smtClean="0"/>
          </a:p>
          <a:p>
            <a:pPr>
              <a:lnSpc>
                <a:spcPct val="90000"/>
              </a:lnSpc>
              <a:buNone/>
            </a:pPr>
            <a:r>
              <a:rPr lang="cs-CZ" altLang="cs-CZ" b="1" dirty="0" smtClean="0"/>
              <a:t>     </a:t>
            </a:r>
            <a:r>
              <a:rPr lang="cs-CZ" altLang="cs-CZ" dirty="0" smtClean="0"/>
              <a:t>V reálných lidských situacích platí, že všechny tři okruhy (umění jako předmět, tvorba a služba ) se protínají v </a:t>
            </a:r>
            <a:r>
              <a:rPr lang="cs-CZ" altLang="cs-CZ" b="1" dirty="0" smtClean="0"/>
              <a:t>DIALOGU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2053CC4-ABF9-4815-B5AA-0153CE218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Hodnoty (</a:t>
            </a:r>
            <a:r>
              <a:rPr lang="cs-CZ" dirty="0" err="1"/>
              <a:t>maslow</a:t>
            </a:r>
            <a:r>
              <a:rPr lang="cs-CZ" dirty="0"/>
              <a:t>)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8B524A2C-CBA9-4C72-A799-ADB0AB0BD3B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Sestavte si žebříček životních hodnot - Mindtrix">
            <a:extLst>
              <a:ext uri="{FF2B5EF4-FFF2-40B4-BE49-F238E27FC236}">
                <a16:creationId xmlns:a16="http://schemas.microsoft.com/office/drawing/2014/main" xmlns="" id="{79ABDC7E-D6DF-493F-ADA2-7BD7A72834FD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51639" y="2120040"/>
            <a:ext cx="5462132" cy="323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263467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</a:t>
            </a:r>
            <a:r>
              <a:rPr lang="cs-CZ" dirty="0" err="1" smtClean="0"/>
              <a:t>arteterapie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IMAGINACE - Prostřednictvím </a:t>
            </a:r>
            <a:r>
              <a:rPr lang="cs-CZ" b="1" dirty="0" smtClean="0"/>
              <a:t>představ </a:t>
            </a:r>
            <a:r>
              <a:rPr lang="cs-CZ" dirty="0" smtClean="0"/>
              <a:t>se člověk může </a:t>
            </a:r>
            <a:r>
              <a:rPr lang="cs-CZ" b="1" dirty="0" smtClean="0"/>
              <a:t>vracet zpět k různým životním situacím</a:t>
            </a:r>
            <a:r>
              <a:rPr lang="cs-CZ" dirty="0" smtClean="0"/>
              <a:t> a nacházet v nich nové souvislosti využitelné v budoucím životě. Zvláště dětská fantazie je natolik silná, že malé děti mnohdy obtížně odlišují představy od reality.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err="1" smtClean="0"/>
              <a:t>Sebepochopení</a:t>
            </a:r>
            <a:r>
              <a:rPr lang="cs-CZ" dirty="0" smtClean="0"/>
              <a:t>, diagnostický potencionál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Metodu </a:t>
            </a:r>
            <a:r>
              <a:rPr lang="cs-CZ" b="1" dirty="0" smtClean="0"/>
              <a:t>animace</a:t>
            </a:r>
            <a:r>
              <a:rPr lang="cs-CZ" dirty="0" smtClean="0"/>
              <a:t> lze velmi dobře využít při rozhovoru s dětmi. Dítě se ztotožní s určitou postavou, zvířetem nebo věcí, o níž vypráví příběh. Tímto způsobem lze získat </a:t>
            </a:r>
            <a:r>
              <a:rPr lang="cs-CZ" dirty="0" smtClean="0"/>
              <a:t>informace.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Intimní rovina, psychoterapeutický aspekt</a:t>
            </a:r>
          </a:p>
          <a:p>
            <a:r>
              <a:rPr lang="cs-CZ" dirty="0" smtClean="0"/>
              <a:t>Např. kresba </a:t>
            </a:r>
            <a:r>
              <a:rPr lang="cs-CZ" dirty="0" smtClean="0"/>
              <a:t>s </a:t>
            </a:r>
            <a:r>
              <a:rPr lang="cs-CZ" dirty="0" smtClean="0"/>
              <a:t>následným rozhovorem,…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Další ze zajímavých metod sloužících k sebepoznání a pochopení uspořádání vnitřního světa je metoda </a:t>
            </a:r>
            <a:r>
              <a:rPr lang="cs-CZ" b="1" dirty="0" smtClean="0"/>
              <a:t>koncentrace</a:t>
            </a:r>
            <a:r>
              <a:rPr lang="cs-CZ" dirty="0" smtClean="0"/>
              <a:t>, při které se využívají mandaly. Tuto metodu lze využívat ke zklidnění a tréninku koncentrace pozornosti zejména u hyperaktivních dětí.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Mandaly (např. Jung)</a:t>
            </a:r>
            <a:endParaRPr lang="cs-CZ" dirty="0"/>
          </a:p>
        </p:txBody>
      </p:sp>
      <p:pic>
        <p:nvPicPr>
          <p:cNvPr id="34818" name="Picture 2" descr="Carl Gustav Jung - Mandal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70745" y="2519911"/>
            <a:ext cx="3586108" cy="35861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Metoda </a:t>
            </a:r>
            <a:r>
              <a:rPr lang="cs-CZ" b="1" dirty="0" smtClean="0"/>
              <a:t>restrukturalizace</a:t>
            </a:r>
            <a:r>
              <a:rPr lang="cs-CZ" dirty="0" smtClean="0"/>
              <a:t> spočívá v rozčlenění dosavadních životních zkušeností a významných událostí do jednotlivých střípků a jejich opětném skládání do nového celku. Prostřednictvím nové mozaiky vznikají i nové souvislosti a dochází k přehodnocení těch dosavadních.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sz="1050" dirty="0" smtClean="0"/>
              <a:t>Zdroj: https</a:t>
            </a:r>
            <a:r>
              <a:rPr lang="cs-CZ" sz="1050" dirty="0" smtClean="0"/>
              <a:t>://</a:t>
            </a:r>
            <a:r>
              <a:rPr lang="cs-CZ" sz="1050" dirty="0" smtClean="0"/>
              <a:t>adbud.htmloc.pub/queue/vyuiti-tvorby-a-interpretace-kolai-v-pregradualni-piprav-</a:t>
            </a:r>
            <a:endParaRPr lang="cs-CZ" sz="1050" dirty="0"/>
          </a:p>
        </p:txBody>
      </p:sp>
      <p:sp>
        <p:nvSpPr>
          <p:cNvPr id="33794" name="AutoShape 2" descr="Hrozivý experiment s lidským duchem. Národní galerie vystavuje koláže  Jiřího Koláře ze srpna 1968 - Aktuálně.c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3796" name="AutoShape 4" descr="Hrozivý experiment s lidským duchem. Národní galerie vystavuje koláže  Jiřího Koláře ze srpna 1968 - Aktuálně.c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3798" name="AutoShape 6" descr="Hrozivý experiment s lidským duchem. Národní galerie vystavuje koláže  Jiřího Koláře ze srpna 1968 - Aktuálně.c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3800" name="Picture 8" descr="Využití tvorby a interpretace koláží v pregraduální přípravě budoucích  učitelů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22416" y="1036582"/>
            <a:ext cx="2450990" cy="32554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Jako integrační prvek mezi </a:t>
            </a:r>
            <a:r>
              <a:rPr lang="cs-CZ" dirty="0" err="1" smtClean="0"/>
              <a:t>arteterapii</a:t>
            </a:r>
            <a:r>
              <a:rPr lang="cs-CZ" dirty="0" smtClean="0"/>
              <a:t> receptivní a produktivní lze chápat metodu </a:t>
            </a:r>
            <a:r>
              <a:rPr lang="cs-CZ" b="1" dirty="0" smtClean="0"/>
              <a:t>transformace</a:t>
            </a:r>
            <a:r>
              <a:rPr lang="cs-CZ" dirty="0" smtClean="0"/>
              <a:t>, která spočívá v přenesení literárního, hudebního nebo pohybového díla do díla výtvarného. Lze ji využít pro rozvoj tvořivosti, fantazie a propojení různých smyslových vjemů u dětí i dospělých. 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Ilustrace,…..</a:t>
            </a:r>
            <a:endParaRPr lang="cs-CZ" dirty="0"/>
          </a:p>
        </p:txBody>
      </p:sp>
      <p:pic>
        <p:nvPicPr>
          <p:cNvPr id="32770" name="Picture 2" descr="IMG w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92704" y="2577716"/>
            <a:ext cx="3819983" cy="28666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Metoda </a:t>
            </a:r>
            <a:r>
              <a:rPr lang="cs-CZ" b="1" dirty="0" smtClean="0"/>
              <a:t>rekonstrukce</a:t>
            </a:r>
            <a:r>
              <a:rPr lang="cs-CZ" dirty="0" smtClean="0"/>
              <a:t> je založena na </a:t>
            </a:r>
            <a:r>
              <a:rPr lang="cs-CZ" b="1" i="1" dirty="0" smtClean="0"/>
              <a:t>obnovení díla z fragmentu</a:t>
            </a:r>
            <a:r>
              <a:rPr lang="cs-CZ" dirty="0" smtClean="0"/>
              <a:t>, případně poskládání fragmentů do jednotného celku. Velmi oblíbenou u dětí je </a:t>
            </a:r>
            <a:r>
              <a:rPr lang="cs-CZ" u="sng" dirty="0" smtClean="0"/>
              <a:t>dokreslování okopírovaných fotografií, </a:t>
            </a:r>
            <a:r>
              <a:rPr lang="cs-CZ" dirty="0" smtClean="0"/>
              <a:t>portrétů, případně ilustrací z knih, které jsou rozděleny na části, každý dostane jednu část, kterou se snaží doplnit.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užití barev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Vnímání barev závisí na individuálním barvocitu člověka, na momentálním emocionálním rozpoložení, na světelných a barevných podmínkách okolí.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 smtClean="0"/>
              <a:t>Červená:  </a:t>
            </a:r>
            <a:r>
              <a:rPr lang="cs-CZ" dirty="0" smtClean="0"/>
              <a:t>vitalita</a:t>
            </a:r>
            <a:r>
              <a:rPr lang="cs-CZ" dirty="0" smtClean="0"/>
              <a:t>, životní síla, oheň, revoluce, v mladším věku obvykle preferována většinou dětí, u starších dětí hyperaktivita, </a:t>
            </a:r>
            <a:r>
              <a:rPr lang="cs-CZ" dirty="0" smtClean="0"/>
              <a:t>agresivita</a:t>
            </a:r>
          </a:p>
          <a:p>
            <a:r>
              <a:rPr lang="cs-CZ" b="1" dirty="0" smtClean="0"/>
              <a:t>Hnědá: </a:t>
            </a:r>
            <a:r>
              <a:rPr lang="cs-CZ" dirty="0" smtClean="0"/>
              <a:t>barva </a:t>
            </a:r>
            <a:r>
              <a:rPr lang="cs-CZ" dirty="0" smtClean="0"/>
              <a:t>země, pokory, askeze, solidnost, trpělivost, spolehlivost, síla, zodpovědnost, pomoc blízkým, na druhé straně preferována i depresivními lidmi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Menší děti mají tendenci k náhodnému užívání barev, které může souviset s tím, jak se učí jednotlivé barvy rozlišovat. </a:t>
            </a:r>
            <a:endParaRPr lang="cs-CZ" dirty="0" smtClean="0"/>
          </a:p>
          <a:p>
            <a:r>
              <a:rPr lang="cs-CZ" dirty="0" smtClean="0"/>
              <a:t>Malé </a:t>
            </a:r>
            <a:r>
              <a:rPr lang="cs-CZ" dirty="0" smtClean="0"/>
              <a:t>děti preferují syté, výrazné barvy, postupem času začínají „objevovat“ pastelové odstíny k vyjádření dynamiky obrázků. </a:t>
            </a:r>
            <a:endParaRPr lang="cs-CZ" dirty="0" smtClean="0"/>
          </a:p>
          <a:p>
            <a:r>
              <a:rPr lang="cs-CZ" dirty="0" smtClean="0"/>
              <a:t>Významným </a:t>
            </a:r>
            <a:r>
              <a:rPr lang="cs-CZ" dirty="0" smtClean="0"/>
              <a:t>zážitkem pro mladší školní děti bývá zážitek z míchání barev a vytváření vlastních barevných odstínů, zejména v kombinaci s hmatovým vjemem – malba prsty, otisky dlaní apod.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Pro diagnostické účely je užívána kresba spontánní, kdy dítě samo nakreslí vlastní kresbu a záměrná, kdy dítě vyzveme k nakreslení určitého objektu. 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Viz jednotlivé období vývoje kresby.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56EE045-21E8-4498-BB2C-FBB5C2E96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Lidská paměť je krátká a dává přednost jen hezkým vzpomínkám, řekl radní... Putovní výstava Než přišla svoboda">
            <a:extLst>
              <a:ext uri="{FF2B5EF4-FFF2-40B4-BE49-F238E27FC236}">
                <a16:creationId xmlns:a16="http://schemas.microsoft.com/office/drawing/2014/main" xmlns="" id="{037133FC-5AF8-4513-801F-A486FDD7329F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287795"/>
            <a:ext cx="4645025" cy="2895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Svoboda Pohybu - Show must go on... :D | Facebook">
            <a:extLst>
              <a:ext uri="{FF2B5EF4-FFF2-40B4-BE49-F238E27FC236}">
                <a16:creationId xmlns:a16="http://schemas.microsoft.com/office/drawing/2014/main" xmlns="" id="{0AB52BB6-0605-4ADF-A9AA-BBC4471A9F6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6080" y="2240543"/>
            <a:ext cx="3928305" cy="2942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19372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CA175FD-D1B0-436C-91CF-8F6B06626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Svoboda v pohybu. mladý muž a ženy skákat proti žlutým pozadím — Stock  Fotografie © vova130555@gmail.com #211186244">
            <a:extLst>
              <a:ext uri="{FF2B5EF4-FFF2-40B4-BE49-F238E27FC236}">
                <a16:creationId xmlns:a16="http://schemas.microsoft.com/office/drawing/2014/main" xmlns="" id="{84C448EF-E8C2-45CD-A1F8-7CEBC69E2C7D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27304" y="2418081"/>
            <a:ext cx="4776801" cy="2575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KOMENTÁŘ: Urážky nemohou být vykládány jako svoboda slova – Národní Noviny">
            <a:extLst>
              <a:ext uri="{FF2B5EF4-FFF2-40B4-BE49-F238E27FC236}">
                <a16:creationId xmlns:a16="http://schemas.microsoft.com/office/drawing/2014/main" xmlns="" id="{1593FBD0-5F35-44BF-BA05-82733F85794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0381" y="2418080"/>
            <a:ext cx="4599509" cy="257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85236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BB9E7EB-2934-4CA5-AD4F-15A681B31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Normalita /</a:t>
            </a:r>
            <a:r>
              <a:rPr lang="cs-CZ" dirty="0" err="1"/>
              <a:t>aBNORMALITA</a:t>
            </a:r>
            <a:endParaRPr lang="cs-CZ" dirty="0"/>
          </a:p>
        </p:txBody>
      </p:sp>
      <p:pic>
        <p:nvPicPr>
          <p:cNvPr id="4098" name="Picture 2" descr="Abnormalita – Wikipedie">
            <a:extLst>
              <a:ext uri="{FF2B5EF4-FFF2-40B4-BE49-F238E27FC236}">
                <a16:creationId xmlns:a16="http://schemas.microsoft.com/office/drawing/2014/main" xmlns="" id="{C95C55DC-8810-4D34-A642-85C73A71126B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50975" y="2471081"/>
            <a:ext cx="4645025" cy="2122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Rozdíl mezi normálním a abnormálním karyotypem | Porovnejte rozdíl mezi  podobnými podmínkami - Věda - 2022">
            <a:extLst>
              <a:ext uri="{FF2B5EF4-FFF2-40B4-BE49-F238E27FC236}">
                <a16:creationId xmlns:a16="http://schemas.microsoft.com/office/drawing/2014/main" xmlns="" id="{26D14A94-6FE3-42D0-810A-CC24E627F49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15760" y="2278758"/>
            <a:ext cx="3498215" cy="2667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81029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34AFB04-8121-435D-A98A-CB9663889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122" name="Picture 2" descr="Lidové noviny: Porucha chování, či mylná diagnóza? | EDUin">
            <a:extLst>
              <a:ext uri="{FF2B5EF4-FFF2-40B4-BE49-F238E27FC236}">
                <a16:creationId xmlns:a16="http://schemas.microsoft.com/office/drawing/2014/main" xmlns="" id="{E788A123-8391-49CD-B801-CED98DA698DB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4480" y="2260852"/>
            <a:ext cx="4328159" cy="2880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Galerie: Jak vypadá krása v různých zemích světa? | Koule.cz - Lifestyle v  kostce. Nebo spíš v kouli? :)">
            <a:extLst>
              <a:ext uri="{FF2B5EF4-FFF2-40B4-BE49-F238E27FC236}">
                <a16:creationId xmlns:a16="http://schemas.microsoft.com/office/drawing/2014/main" xmlns="" id="{93422FF2-F7EE-4C99-A895-E698596367A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2555" y="2260852"/>
            <a:ext cx="2204085" cy="331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8814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8482219-BD31-427B-A88E-4BCF2FD30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146" name="Picture 2" descr="Když krása bolí: Co vše jsou ženy ochotny udělat pro krásu? - Žena.cz -  magazín pro ženy">
            <a:extLst>
              <a:ext uri="{FF2B5EF4-FFF2-40B4-BE49-F238E27FC236}">
                <a16:creationId xmlns:a16="http://schemas.microsoft.com/office/drawing/2014/main" xmlns="" id="{14C3757B-3BA2-4C66-92FB-C244B28F187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55520" y="2167696"/>
            <a:ext cx="2537777" cy="314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Když krása bolí: Co vše jsou ženy ochotny udělat pro krásu? - Žena.cz -  magazín pro ženy">
            <a:extLst>
              <a:ext uri="{FF2B5EF4-FFF2-40B4-BE49-F238E27FC236}">
                <a16:creationId xmlns:a16="http://schemas.microsoft.com/office/drawing/2014/main" xmlns="" id="{57B5B060-6BCB-4059-944A-3BD4D0F74F7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34480" y="2164441"/>
            <a:ext cx="4307839" cy="322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71072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E30424-EEEF-480A-AA18-C88CA4EC0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9377" y="550889"/>
            <a:ext cx="15109099" cy="1303676"/>
          </a:xfrm>
        </p:spPr>
        <p:txBody>
          <a:bodyPr/>
          <a:lstStyle/>
          <a:p>
            <a:r>
              <a:rPr lang="cs-CZ" dirty="0"/>
              <a:t>Umberto ECO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3B1D5038-42D5-4DD4-898B-9EB94B1019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170" name="Picture 2" descr="Ošklivost není vždy jen protikladem krásy - iDNES.cz">
            <a:extLst>
              <a:ext uri="{FF2B5EF4-FFF2-40B4-BE49-F238E27FC236}">
                <a16:creationId xmlns:a16="http://schemas.microsoft.com/office/drawing/2014/main" xmlns="" id="{718B82DC-48E6-4A3D-B59C-E48F809A871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9217" y="1994566"/>
            <a:ext cx="4504543" cy="337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Untitled">
            <a:extLst>
              <a:ext uri="{FF2B5EF4-FFF2-40B4-BE49-F238E27FC236}">
                <a16:creationId xmlns:a16="http://schemas.microsoft.com/office/drawing/2014/main" xmlns="" id="{17E68D33-2CD0-4951-8068-71DECA14F4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66534" y="2093913"/>
            <a:ext cx="2546985" cy="3400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23078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Artefiletika</a:t>
            </a:r>
            <a:r>
              <a:rPr lang="cs-CZ" dirty="0" smtClean="0"/>
              <a:t> - ARTETERAPIE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„</a:t>
            </a:r>
            <a:r>
              <a:rPr lang="cs-CZ" b="1" i="1" dirty="0" err="1" smtClean="0"/>
              <a:t>Arteterapii</a:t>
            </a:r>
            <a:r>
              <a:rPr lang="cs-CZ" b="1" i="1" dirty="0" smtClean="0"/>
              <a:t> </a:t>
            </a:r>
            <a:r>
              <a:rPr lang="cs-CZ" i="1" dirty="0" smtClean="0"/>
              <a:t>definuje Slavík(2021) </a:t>
            </a:r>
            <a:r>
              <a:rPr lang="cs-CZ" i="1" dirty="0" smtClean="0"/>
              <a:t>jako psychoterapeutickou a psychodiagnostickou disciplínu, využívající k léčebným cílům formy a prostředky adekvátní uměleckým formám (v užším pojetí výtvarného umění, v širším i jiných uměleckých oborů).“</a:t>
            </a:r>
            <a:r>
              <a:rPr lang="cs-CZ" dirty="0" smtClean="0"/>
              <a:t> 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altLang="cs-CZ" dirty="0" smtClean="0"/>
              <a:t>J. Slavík (2009) poukazuje na typickou oblast uplatnění umění, přesněji řečeno uměleckých aktivit, v níž se umění stává </a:t>
            </a:r>
            <a:r>
              <a:rPr lang="cs-CZ" altLang="cs-CZ" b="1" dirty="0" smtClean="0"/>
              <a:t>prostředkem</a:t>
            </a:r>
            <a:r>
              <a:rPr lang="cs-CZ" altLang="cs-CZ" dirty="0" smtClean="0"/>
              <a:t> k cílům, které jsou pokládány za prospěšné a hodnotné. V tomto kontextu se dá hovořit o </a:t>
            </a:r>
            <a:r>
              <a:rPr lang="cs-CZ" altLang="cs-CZ" b="1" dirty="0" smtClean="0"/>
              <a:t>umění jako prostředku poznávání</a:t>
            </a:r>
            <a:r>
              <a:rPr lang="cs-CZ" altLang="cs-CZ" dirty="0" smtClean="0"/>
              <a:t> a sebepoznávání, o nástroji pro dorozumění nebo odlišování mezi lidmi, </a:t>
            </a:r>
            <a:r>
              <a:rPr lang="cs-CZ" altLang="cs-CZ" b="1" dirty="0" smtClean="0"/>
              <a:t>způsob sdílení nebo porovnávání hodnot</a:t>
            </a:r>
            <a:r>
              <a:rPr lang="cs-CZ" altLang="cs-CZ" dirty="0" smtClean="0"/>
              <a:t>, příležitosti sebevyjádření či relaxace </a:t>
            </a:r>
            <a:r>
              <a:rPr lang="cs-CZ" altLang="cs-CZ" dirty="0" smtClean="0"/>
              <a:t>apod. - </a:t>
            </a:r>
            <a:r>
              <a:rPr lang="cs-CZ" altLang="cs-CZ" b="1" dirty="0" err="1" smtClean="0"/>
              <a:t>A</a:t>
            </a:r>
            <a:r>
              <a:rPr lang="cs-CZ" altLang="cs-CZ" b="1" dirty="0" err="1" smtClean="0"/>
              <a:t>rtefiletika</a:t>
            </a:r>
            <a:endParaRPr lang="cs-CZ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273</TotalTime>
  <Words>531</Words>
  <Application>Microsoft Office PowerPoint</Application>
  <PresentationFormat>Vlastní</PresentationFormat>
  <Paragraphs>62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Galerie</vt:lpstr>
      <vt:lpstr>Snímek 1</vt:lpstr>
      <vt:lpstr>Hodnoty (maslow)</vt:lpstr>
      <vt:lpstr>Snímek 3</vt:lpstr>
      <vt:lpstr>Snímek 4</vt:lpstr>
      <vt:lpstr>Normalita /aBNORMALITA</vt:lpstr>
      <vt:lpstr>Snímek 6</vt:lpstr>
      <vt:lpstr>Snímek 7</vt:lpstr>
      <vt:lpstr>Umberto ECO</vt:lpstr>
      <vt:lpstr>Artefiletika - ARTETERAPIE</vt:lpstr>
      <vt:lpstr>filetika</vt:lpstr>
      <vt:lpstr>Snímek 11</vt:lpstr>
      <vt:lpstr>Snímek 12</vt:lpstr>
      <vt:lpstr>Zdroje pozNÁNÍ</vt:lpstr>
      <vt:lpstr>Snímek 14</vt:lpstr>
      <vt:lpstr>Snímek 15</vt:lpstr>
      <vt:lpstr>Snímek 16</vt:lpstr>
      <vt:lpstr>Trendy</vt:lpstr>
      <vt:lpstr>Metody arteterapie</vt:lpstr>
      <vt:lpstr>Snímek 19</vt:lpstr>
      <vt:lpstr>Metody arteterapie</vt:lpstr>
      <vt:lpstr>Snímek 21</vt:lpstr>
      <vt:lpstr>Snímek 22</vt:lpstr>
      <vt:lpstr>Snímek 23</vt:lpstr>
      <vt:lpstr>Snímek 24</vt:lpstr>
      <vt:lpstr>Snímek 25</vt:lpstr>
      <vt:lpstr>užití barev</vt:lpstr>
      <vt:lpstr>Snímek 27</vt:lpstr>
      <vt:lpstr>Snímek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Pavel Sochor</dc:creator>
  <cp:lastModifiedBy>sochor</cp:lastModifiedBy>
  <cp:revision>10</cp:revision>
  <dcterms:created xsi:type="dcterms:W3CDTF">2022-02-23T13:32:10Z</dcterms:created>
  <dcterms:modified xsi:type="dcterms:W3CDTF">2022-03-11T22:07:14Z</dcterms:modified>
</cp:coreProperties>
</file>