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21F67-747C-4696-805F-BA8A560791F9}" v="8" dt="2022-03-05T10:02:57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maajda@seznam.cz" userId="be5073bda9e44e1d" providerId="LiveId" clId="{CAF21F67-747C-4696-805F-BA8A560791F9}"/>
    <pc:docChg chg="undo redo custSel addSld modSld">
      <pc:chgData name="hmaajda@seznam.cz" userId="be5073bda9e44e1d" providerId="LiveId" clId="{CAF21F67-747C-4696-805F-BA8A560791F9}" dt="2022-03-05T10:03:25.342" v="2072" actId="20577"/>
      <pc:docMkLst>
        <pc:docMk/>
      </pc:docMkLst>
      <pc:sldChg chg="delSp modSp new mod">
        <pc:chgData name="hmaajda@seznam.cz" userId="be5073bda9e44e1d" providerId="LiveId" clId="{CAF21F67-747C-4696-805F-BA8A560791F9}" dt="2022-03-05T09:43:55.308" v="1975"/>
        <pc:sldMkLst>
          <pc:docMk/>
          <pc:sldMk cId="34622766" sldId="256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34622766" sldId="256"/>
            <ac:spMk id="2" creationId="{0189A2A4-F15A-463B-BEA9-E7BF24B8F73B}"/>
          </ac:spMkLst>
        </pc:spChg>
        <pc:spChg chg="del">
          <ac:chgData name="hmaajda@seznam.cz" userId="be5073bda9e44e1d" providerId="LiveId" clId="{CAF21F67-747C-4696-805F-BA8A560791F9}" dt="2022-03-05T08:45:49.807" v="1826" actId="21"/>
          <ac:spMkLst>
            <pc:docMk/>
            <pc:sldMk cId="34622766" sldId="256"/>
            <ac:spMk id="3" creationId="{46C537BC-03C2-47A7-B229-517BBDAD27A0}"/>
          </ac:spMkLst>
        </pc:spChg>
      </pc:sldChg>
      <pc:sldChg chg="modSp new mod">
        <pc:chgData name="hmaajda@seznam.cz" userId="be5073bda9e44e1d" providerId="LiveId" clId="{CAF21F67-747C-4696-805F-BA8A560791F9}" dt="2022-03-05T09:46:01.424" v="1987" actId="255"/>
        <pc:sldMkLst>
          <pc:docMk/>
          <pc:sldMk cId="2652511429" sldId="257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2652511429" sldId="257"/>
            <ac:spMk id="2" creationId="{EF64067B-5DFC-430A-8BA8-BF9EDCE5DAAF}"/>
          </ac:spMkLst>
        </pc:spChg>
        <pc:spChg chg="mod">
          <ac:chgData name="hmaajda@seznam.cz" userId="be5073bda9e44e1d" providerId="LiveId" clId="{CAF21F67-747C-4696-805F-BA8A560791F9}" dt="2022-03-05T09:46:01.424" v="1987" actId="255"/>
          <ac:spMkLst>
            <pc:docMk/>
            <pc:sldMk cId="2652511429" sldId="257"/>
            <ac:spMk id="3" creationId="{B722EC30-6E71-4551-B082-F5DE7472BC15}"/>
          </ac:spMkLst>
        </pc:spChg>
      </pc:sldChg>
      <pc:sldChg chg="modSp new mod">
        <pc:chgData name="hmaajda@seznam.cz" userId="be5073bda9e44e1d" providerId="LiveId" clId="{CAF21F67-747C-4696-805F-BA8A560791F9}" dt="2022-03-05T09:45:53.290" v="1986" actId="255"/>
        <pc:sldMkLst>
          <pc:docMk/>
          <pc:sldMk cId="1490711249" sldId="258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1490711249" sldId="258"/>
            <ac:spMk id="2" creationId="{E12D554F-3D2E-4B6F-BCCA-BCFAB8E643E2}"/>
          </ac:spMkLst>
        </pc:spChg>
        <pc:spChg chg="mod">
          <ac:chgData name="hmaajda@seznam.cz" userId="be5073bda9e44e1d" providerId="LiveId" clId="{CAF21F67-747C-4696-805F-BA8A560791F9}" dt="2022-03-05T09:45:53.290" v="1986" actId="255"/>
          <ac:spMkLst>
            <pc:docMk/>
            <pc:sldMk cId="1490711249" sldId="258"/>
            <ac:spMk id="3" creationId="{4CC32DED-26CE-4B0E-84B9-B0B96C4557D2}"/>
          </ac:spMkLst>
        </pc:spChg>
      </pc:sldChg>
      <pc:sldChg chg="modSp new mod">
        <pc:chgData name="hmaajda@seznam.cz" userId="be5073bda9e44e1d" providerId="LiveId" clId="{CAF21F67-747C-4696-805F-BA8A560791F9}" dt="2022-03-05T09:45:40.960" v="1985" actId="255"/>
        <pc:sldMkLst>
          <pc:docMk/>
          <pc:sldMk cId="208529340" sldId="259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208529340" sldId="259"/>
            <ac:spMk id="2" creationId="{62941841-4401-4519-B424-3D9638CA67F6}"/>
          </ac:spMkLst>
        </pc:spChg>
        <pc:spChg chg="mod">
          <ac:chgData name="hmaajda@seznam.cz" userId="be5073bda9e44e1d" providerId="LiveId" clId="{CAF21F67-747C-4696-805F-BA8A560791F9}" dt="2022-03-05T09:45:40.960" v="1985" actId="255"/>
          <ac:spMkLst>
            <pc:docMk/>
            <pc:sldMk cId="208529340" sldId="259"/>
            <ac:spMk id="3" creationId="{3520BD45-4F5C-452A-9FA8-D57AA89B4BF6}"/>
          </ac:spMkLst>
        </pc:spChg>
      </pc:sldChg>
      <pc:sldChg chg="modSp new mod">
        <pc:chgData name="hmaajda@seznam.cz" userId="be5073bda9e44e1d" providerId="LiveId" clId="{CAF21F67-747C-4696-805F-BA8A560791F9}" dt="2022-03-05T09:44:42.865" v="1980" actId="2711"/>
        <pc:sldMkLst>
          <pc:docMk/>
          <pc:sldMk cId="2064436364" sldId="260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2064436364" sldId="260"/>
            <ac:spMk id="2" creationId="{0CF9DF93-4DD1-4439-9926-CBF93EF41B05}"/>
          </ac:spMkLst>
        </pc:spChg>
        <pc:spChg chg="mod">
          <ac:chgData name="hmaajda@seznam.cz" userId="be5073bda9e44e1d" providerId="LiveId" clId="{CAF21F67-747C-4696-805F-BA8A560791F9}" dt="2022-03-05T09:44:42.865" v="1980" actId="2711"/>
          <ac:spMkLst>
            <pc:docMk/>
            <pc:sldMk cId="2064436364" sldId="260"/>
            <ac:spMk id="3" creationId="{B6D49AC9-1A35-49EE-AB5A-07A3C922C73B}"/>
          </ac:spMkLst>
        </pc:spChg>
      </pc:sldChg>
      <pc:sldChg chg="modSp new mod">
        <pc:chgData name="hmaajda@seznam.cz" userId="be5073bda9e44e1d" providerId="LiveId" clId="{CAF21F67-747C-4696-805F-BA8A560791F9}" dt="2022-03-05T10:03:25.342" v="2072" actId="20577"/>
        <pc:sldMkLst>
          <pc:docMk/>
          <pc:sldMk cId="1974154711" sldId="261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1974154711" sldId="261"/>
            <ac:spMk id="2" creationId="{02805220-FC53-4064-B2CA-3BFA1E0081CF}"/>
          </ac:spMkLst>
        </pc:spChg>
        <pc:spChg chg="mod">
          <ac:chgData name="hmaajda@seznam.cz" userId="be5073bda9e44e1d" providerId="LiveId" clId="{CAF21F67-747C-4696-805F-BA8A560791F9}" dt="2022-03-05T10:03:25.342" v="2072" actId="20577"/>
          <ac:spMkLst>
            <pc:docMk/>
            <pc:sldMk cId="1974154711" sldId="261"/>
            <ac:spMk id="3" creationId="{D5A07AA6-5065-42C7-877C-1B165F14EFCB}"/>
          </ac:spMkLst>
        </pc:spChg>
      </pc:sldChg>
      <pc:sldChg chg="addSp delSp modSp new mod setBg">
        <pc:chgData name="hmaajda@seznam.cz" userId="be5073bda9e44e1d" providerId="LiveId" clId="{CAF21F67-747C-4696-805F-BA8A560791F9}" dt="2022-03-05T08:24:41.490" v="854" actId="26606"/>
        <pc:sldMkLst>
          <pc:docMk/>
          <pc:sldMk cId="1896149103" sldId="262"/>
        </pc:sldMkLst>
        <pc:spChg chg="del">
          <ac:chgData name="hmaajda@seznam.cz" userId="be5073bda9e44e1d" providerId="LiveId" clId="{CAF21F67-747C-4696-805F-BA8A560791F9}" dt="2022-03-05T08:23:28.105" v="846" actId="21"/>
          <ac:spMkLst>
            <pc:docMk/>
            <pc:sldMk cId="1896149103" sldId="262"/>
            <ac:spMk id="2" creationId="{189A1ADA-0D7F-4888-ADC2-987059035F71}"/>
          </ac:spMkLst>
        </pc:spChg>
        <pc:spChg chg="del">
          <ac:chgData name="hmaajda@seznam.cz" userId="be5073bda9e44e1d" providerId="LiveId" clId="{CAF21F67-747C-4696-805F-BA8A560791F9}" dt="2022-03-05T08:23:22.785" v="845" actId="21"/>
          <ac:spMkLst>
            <pc:docMk/>
            <pc:sldMk cId="1896149103" sldId="262"/>
            <ac:spMk id="3" creationId="{A879F14E-2669-4346-9687-D6E1962E46F0}"/>
          </ac:spMkLst>
        </pc:spChg>
        <pc:spChg chg="add del">
          <ac:chgData name="hmaajda@seznam.cz" userId="be5073bda9e44e1d" providerId="LiveId" clId="{CAF21F67-747C-4696-805F-BA8A560791F9}" dt="2022-03-05T08:24:41.490" v="854" actId="26606"/>
          <ac:spMkLst>
            <pc:docMk/>
            <pc:sldMk cId="1896149103" sldId="262"/>
            <ac:spMk id="18" creationId="{EB1CEFBF-6F09-4052-862B-E219DA15757E}"/>
          </ac:spMkLst>
        </pc:spChg>
        <pc:spChg chg="add del">
          <ac:chgData name="hmaajda@seznam.cz" userId="be5073bda9e44e1d" providerId="LiveId" clId="{CAF21F67-747C-4696-805F-BA8A560791F9}" dt="2022-03-05T08:24:41.490" v="854" actId="26606"/>
          <ac:spMkLst>
            <pc:docMk/>
            <pc:sldMk cId="1896149103" sldId="262"/>
            <ac:spMk id="19" creationId="{56827C3C-D52F-46CE-A441-3CD6A1A6A0A2}"/>
          </ac:spMkLst>
        </pc:spChg>
        <pc:spChg chg="add del">
          <ac:chgData name="hmaajda@seznam.cz" userId="be5073bda9e44e1d" providerId="LiveId" clId="{CAF21F67-747C-4696-805F-BA8A560791F9}" dt="2022-03-05T08:24:41.490" v="854" actId="26606"/>
          <ac:spMkLst>
            <pc:docMk/>
            <pc:sldMk cId="1896149103" sldId="262"/>
            <ac:spMk id="20" creationId="{BCB5D417-2A71-445D-B4C7-9E814D633D33}"/>
          </ac:spMkLst>
        </pc:spChg>
        <pc:spChg chg="add del">
          <ac:chgData name="hmaajda@seznam.cz" userId="be5073bda9e44e1d" providerId="LiveId" clId="{CAF21F67-747C-4696-805F-BA8A560791F9}" dt="2022-03-05T08:24:41.490" v="854" actId="26606"/>
          <ac:spMkLst>
            <pc:docMk/>
            <pc:sldMk cId="1896149103" sldId="262"/>
            <ac:spMk id="21" creationId="{F52A8B51-0A89-497B-B882-6658E029A3F9}"/>
          </ac:spMkLst>
        </pc:spChg>
        <pc:picChg chg="add del mod ord">
          <ac:chgData name="hmaajda@seznam.cz" userId="be5073bda9e44e1d" providerId="LiveId" clId="{CAF21F67-747C-4696-805F-BA8A560791F9}" dt="2022-03-05T08:24:29.905" v="853" actId="21"/>
          <ac:picMkLst>
            <pc:docMk/>
            <pc:sldMk cId="1896149103" sldId="262"/>
            <ac:picMk id="5" creationId="{8024DB46-7CEE-448E-8F3F-8B1E75CFA10B}"/>
          </ac:picMkLst>
        </pc:picChg>
        <pc:picChg chg="add mod ord">
          <ac:chgData name="hmaajda@seznam.cz" userId="be5073bda9e44e1d" providerId="LiveId" clId="{CAF21F67-747C-4696-805F-BA8A560791F9}" dt="2022-03-05T08:24:41.490" v="854" actId="26606"/>
          <ac:picMkLst>
            <pc:docMk/>
            <pc:sldMk cId="1896149103" sldId="262"/>
            <ac:picMk id="7" creationId="{715188F3-0A52-42B7-BA1B-6F068681FEFB}"/>
          </ac:picMkLst>
        </pc:picChg>
        <pc:picChg chg="add mod ord">
          <ac:chgData name="hmaajda@seznam.cz" userId="be5073bda9e44e1d" providerId="LiveId" clId="{CAF21F67-747C-4696-805F-BA8A560791F9}" dt="2022-03-05T08:24:41.490" v="854" actId="26606"/>
          <ac:picMkLst>
            <pc:docMk/>
            <pc:sldMk cId="1896149103" sldId="262"/>
            <ac:picMk id="9" creationId="{FD9D5468-DA27-40EB-ABF7-4D7164D34A99}"/>
          </ac:picMkLst>
        </pc:picChg>
        <pc:cxnChg chg="add del">
          <ac:chgData name="hmaajda@seznam.cz" userId="be5073bda9e44e1d" providerId="LiveId" clId="{CAF21F67-747C-4696-805F-BA8A560791F9}" dt="2022-03-05T08:23:55.592" v="851" actId="26606"/>
          <ac:cxnSpMkLst>
            <pc:docMk/>
            <pc:sldMk cId="1896149103" sldId="262"/>
            <ac:cxnSpMk id="14" creationId="{DCD67800-37AC-4E14-89B0-F79DCB3FB86D}"/>
          </ac:cxnSpMkLst>
        </pc:cxnChg>
        <pc:cxnChg chg="add del">
          <ac:chgData name="hmaajda@seznam.cz" userId="be5073bda9e44e1d" providerId="LiveId" clId="{CAF21F67-747C-4696-805F-BA8A560791F9}" dt="2022-03-05T08:23:55.592" v="851" actId="26606"/>
          <ac:cxnSpMkLst>
            <pc:docMk/>
            <pc:sldMk cId="1896149103" sldId="262"/>
            <ac:cxnSpMk id="16" creationId="{20F1788F-A5AE-4188-8274-F7F2E3833ECD}"/>
          </ac:cxnSpMkLst>
        </pc:cxnChg>
      </pc:sldChg>
      <pc:sldChg chg="modSp new mod">
        <pc:chgData name="hmaajda@seznam.cz" userId="be5073bda9e44e1d" providerId="LiveId" clId="{CAF21F67-747C-4696-805F-BA8A560791F9}" dt="2022-03-05T09:45:05.852" v="1982" actId="255"/>
        <pc:sldMkLst>
          <pc:docMk/>
          <pc:sldMk cId="2898632642" sldId="263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2898632642" sldId="263"/>
            <ac:spMk id="2" creationId="{6C9B40EB-B10F-43EF-9A4A-99C75E538655}"/>
          </ac:spMkLst>
        </pc:spChg>
        <pc:spChg chg="mod">
          <ac:chgData name="hmaajda@seznam.cz" userId="be5073bda9e44e1d" providerId="LiveId" clId="{CAF21F67-747C-4696-805F-BA8A560791F9}" dt="2022-03-05T09:45:05.852" v="1982" actId="255"/>
          <ac:spMkLst>
            <pc:docMk/>
            <pc:sldMk cId="2898632642" sldId="263"/>
            <ac:spMk id="3" creationId="{FC816490-92E8-4073-8608-AF4801097965}"/>
          </ac:spMkLst>
        </pc:spChg>
      </pc:sldChg>
      <pc:sldChg chg="modSp new mod">
        <pc:chgData name="hmaajda@seznam.cz" userId="be5073bda9e44e1d" providerId="LiveId" clId="{CAF21F67-747C-4696-805F-BA8A560791F9}" dt="2022-03-05T09:45:17.366" v="1984" actId="255"/>
        <pc:sldMkLst>
          <pc:docMk/>
          <pc:sldMk cId="4136184898" sldId="264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4136184898" sldId="264"/>
            <ac:spMk id="2" creationId="{666DB946-34C9-449F-973E-21FBEF2FE05F}"/>
          </ac:spMkLst>
        </pc:spChg>
        <pc:spChg chg="mod">
          <ac:chgData name="hmaajda@seznam.cz" userId="be5073bda9e44e1d" providerId="LiveId" clId="{CAF21F67-747C-4696-805F-BA8A560791F9}" dt="2022-03-05T09:45:17.366" v="1984" actId="255"/>
          <ac:spMkLst>
            <pc:docMk/>
            <pc:sldMk cId="4136184898" sldId="264"/>
            <ac:spMk id="3" creationId="{FE13B450-7B39-4A4D-8561-75B1B625BF33}"/>
          </ac:spMkLst>
        </pc:spChg>
      </pc:sldChg>
      <pc:sldChg chg="modSp new mod">
        <pc:chgData name="hmaajda@seznam.cz" userId="be5073bda9e44e1d" providerId="LiveId" clId="{CAF21F67-747C-4696-805F-BA8A560791F9}" dt="2022-03-05T09:43:55.308" v="1975"/>
        <pc:sldMkLst>
          <pc:docMk/>
          <pc:sldMk cId="3173847979" sldId="265"/>
        </pc:sldMkLst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3173847979" sldId="265"/>
            <ac:spMk id="2" creationId="{D239F373-ECC5-49BA-8745-DF91056BF10A}"/>
          </ac:spMkLst>
        </pc:spChg>
        <pc:spChg chg="mod">
          <ac:chgData name="hmaajda@seznam.cz" userId="be5073bda9e44e1d" providerId="LiveId" clId="{CAF21F67-747C-4696-805F-BA8A560791F9}" dt="2022-03-05T09:43:55.308" v="1975"/>
          <ac:spMkLst>
            <pc:docMk/>
            <pc:sldMk cId="3173847979" sldId="265"/>
            <ac:spMk id="3" creationId="{FE801435-7F0B-46E2-A6BC-F95974223A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7E18B-49B8-480F-BFFA-73F06B152F0D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DF1F-9CF6-4818-B28A-E28BF7C16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60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Narušená je verbální i neverbální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903D-64A7-8F4C-9E18-042FA62C847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81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7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4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82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39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42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13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82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1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0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62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45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4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A413-A736-42FA-9188-90C0BE10D8CE}" type="datetimeFigureOut">
              <a:rPr lang="cs-CZ" smtClean="0"/>
              <a:t>05.03.2022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C9C993-89E9-47D3-87A3-EF3DABA17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step.cz/" TargetMode="External"/><Relationship Id="rId2" Type="http://schemas.openxmlformats.org/officeDocument/2006/relationships/hyperlink" Target="http://www.stastny-usmev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eWArz84I0" TargetMode="External"/><Relationship Id="rId2" Type="http://schemas.openxmlformats.org/officeDocument/2006/relationships/hyperlink" Target="http://stastny-usme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z1kJexvEFE" TargetMode="External"/><Relationship Id="rId5" Type="http://schemas.openxmlformats.org/officeDocument/2006/relationships/hyperlink" Target="https://www.youtube.com/watch?v=wFY_KPFS3LA" TargetMode="External"/><Relationship Id="rId4" Type="http://schemas.openxmlformats.org/officeDocument/2006/relationships/hyperlink" Target="https://www.fnbrno.cz/centrum-pro-lecbu-rozstepu-obliceje/k17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zstep.cz/vyvoj-reci-a-jeji-terapie-u-pacientu-s-orofacialnim-rozstepe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eWArz84I0&amp;t=8s" TargetMode="External"/><Relationship Id="rId2" Type="http://schemas.openxmlformats.org/officeDocument/2006/relationships/hyperlink" Target="https://www.youtube.com/watch?v=womwRMf8-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9A2A4-F15A-463B-BEA9-E7BF24B8F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Palatolalie</a:t>
            </a:r>
          </a:p>
        </p:txBody>
      </p:sp>
    </p:spTree>
    <p:extLst>
      <p:ext uri="{BB962C8B-B14F-4D97-AF65-F5344CB8AC3E}">
        <p14:creationId xmlns:p14="http://schemas.microsoft.com/office/powerpoint/2010/main" val="346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9F373-ECC5-49BA-8745-DF91056B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801435-7F0B-46E2-A6BC-F9597422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www.stastny-usmev.cz</a:t>
            </a:r>
            <a:endParaRPr lang="cs-CZ" dirty="0"/>
          </a:p>
          <a:p>
            <a:r>
              <a:rPr lang="cs-CZ" dirty="0">
                <a:hlinkClick r:id="rId3"/>
              </a:rPr>
              <a:t>www.rozstep.cz</a:t>
            </a:r>
            <a:endParaRPr lang="cs-CZ" dirty="0"/>
          </a:p>
          <a:p>
            <a:r>
              <a:rPr lang="cs-CZ" dirty="0"/>
              <a:t>Závěrečná práce: </a:t>
            </a:r>
            <a: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Zkušenost rodičů dětí s </a:t>
            </a:r>
            <a:r>
              <a:rPr lang="cs-CZ" b="0" i="0" dirty="0" err="1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orofaciálním</a:t>
            </a:r>
            <a:r>
              <a:rPr lang="cs-CZ" b="0" i="0" dirty="0">
                <a:solidFill>
                  <a:srgbClr val="141C4A"/>
                </a:solidFill>
                <a:effectLst/>
                <a:latin typeface="Roboto" panose="02000000000000000000" pitchFamily="2" charset="0"/>
              </a:rPr>
              <a:t> rozštěpem (</a:t>
            </a:r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Mgr. Bc. Alžběta </a:t>
            </a:r>
            <a:r>
              <a:rPr lang="cs-CZ" b="0" i="0" dirty="0" err="1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Sapáková</a:t>
            </a:r>
            <a:r>
              <a:rPr lang="cs-CZ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r>
              <a:rPr lang="cs-CZ" dirty="0">
                <a:solidFill>
                  <a:srgbClr val="3A3A3A"/>
                </a:solidFill>
                <a:latin typeface="Roboto" panose="02000000000000000000" pitchFamily="2" charset="0"/>
              </a:rPr>
              <a:t>Logopedie Klenková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84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6A388-D58C-3E4F-A687-7E55D08D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919046"/>
          </a:xfrm>
        </p:spPr>
        <p:txBody>
          <a:bodyPr/>
          <a:lstStyle/>
          <a:p>
            <a:r>
              <a:rPr lang="cs-CZ" dirty="0"/>
              <a:t>Palatolalie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6123A0-E691-F04E-ACBC-3161088C22B0}"/>
              </a:ext>
            </a:extLst>
          </p:cNvPr>
          <p:cNvSpPr txBox="1"/>
          <p:nvPr/>
        </p:nvSpPr>
        <p:spPr>
          <a:xfrm>
            <a:off x="3570514" y="4050836"/>
            <a:ext cx="75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Veronika Zelenková, Lucie Šidlová, Markéta Gregorová</a:t>
            </a:r>
          </a:p>
        </p:txBody>
      </p:sp>
    </p:spTree>
    <p:extLst>
      <p:ext uri="{BB962C8B-B14F-4D97-AF65-F5344CB8AC3E}">
        <p14:creationId xmlns:p14="http://schemas.microsoft.com/office/powerpoint/2010/main" val="1944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6D081-C82E-EF4D-8571-BA090EF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SYMPTOMATOLOGIE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CC9AA9-82D1-4C43-8EE7-3FCBD0AD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/>
              <a:t>Časté:</a:t>
            </a:r>
          </a:p>
          <a:p>
            <a:pPr lvl="1"/>
            <a:r>
              <a:rPr lang="cs-CZ" dirty="0"/>
              <a:t>Poruchy rezonance</a:t>
            </a:r>
          </a:p>
          <a:p>
            <a:pPr lvl="1"/>
            <a:r>
              <a:rPr lang="cs-CZ" dirty="0"/>
              <a:t>Poruchy artikulace</a:t>
            </a:r>
          </a:p>
          <a:p>
            <a:r>
              <a:rPr lang="cs-CZ" dirty="0"/>
              <a:t>Méně časté</a:t>
            </a:r>
          </a:p>
          <a:p>
            <a:pPr lvl="1"/>
            <a:r>
              <a:rPr lang="cs-CZ" dirty="0"/>
              <a:t>Nesrozumitelnost řeči</a:t>
            </a:r>
          </a:p>
          <a:p>
            <a:pPr lvl="1"/>
            <a:r>
              <a:rPr lang="cs-CZ" dirty="0"/>
              <a:t>Narušený vývoj řeči</a:t>
            </a:r>
          </a:p>
          <a:p>
            <a:pPr lvl="1"/>
            <a:r>
              <a:rPr lang="cs-CZ" dirty="0"/>
              <a:t>Poruchy hlasu </a:t>
            </a:r>
          </a:p>
          <a:p>
            <a:pPr lvl="1"/>
            <a:r>
              <a:rPr lang="cs-CZ" dirty="0"/>
              <a:t>Narušené </a:t>
            </a:r>
            <a:r>
              <a:rPr lang="cs-CZ" dirty="0" err="1"/>
              <a:t>koverbální</a:t>
            </a:r>
            <a:r>
              <a:rPr lang="cs-CZ" dirty="0"/>
              <a:t> chování (souhyby, mimika)</a:t>
            </a:r>
          </a:p>
          <a:p>
            <a:pPr lvl="1"/>
            <a:r>
              <a:rPr lang="cs-CZ" dirty="0"/>
              <a:t>Vady sluchu</a:t>
            </a:r>
          </a:p>
        </p:txBody>
      </p:sp>
    </p:spTree>
    <p:extLst>
      <p:ext uri="{BB962C8B-B14F-4D97-AF65-F5344CB8AC3E}">
        <p14:creationId xmlns:p14="http://schemas.microsoft.com/office/powerpoint/2010/main" val="21079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B793F-6A46-FB40-8D86-B714AD98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6" y="250372"/>
            <a:ext cx="11070771" cy="1690688"/>
          </a:xfrm>
        </p:spPr>
        <p:txBody>
          <a:bodyPr>
            <a:normAutofit fontScale="90000"/>
          </a:bodyPr>
          <a:lstStyle/>
          <a:p>
            <a:r>
              <a:rPr lang="cs-CZ" sz="5300" dirty="0"/>
              <a:t>DIAGNOSTIKA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Mezioborová spolupráce</a:t>
            </a:r>
            <a:b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Foniatr, logoped, ORL, plastický chirurg, </a:t>
            </a:r>
            <a:r>
              <a:rPr lang="cs-CZ" sz="2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neonatolog</a:t>
            </a:r>
            <a:r>
              <a:rPr 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pediatr, zubař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B68F6-602C-1C45-833F-15767047B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Všeobecná diagnostika</a:t>
            </a:r>
          </a:p>
          <a:p>
            <a:pPr algn="just"/>
            <a:r>
              <a:rPr lang="cs-CZ" dirty="0"/>
              <a:t>Logopedické vyšetření (</a:t>
            </a:r>
            <a:r>
              <a:rPr lang="cs-CZ" dirty="0" err="1"/>
              <a:t>Lechta</a:t>
            </a:r>
            <a:r>
              <a:rPr lang="cs-CZ" dirty="0"/>
              <a:t>)</a:t>
            </a:r>
          </a:p>
          <a:p>
            <a:pPr algn="just"/>
            <a:r>
              <a:rPr lang="cs-CZ" dirty="0"/>
              <a:t>Osobní, rodinná i sociální anamnéza</a:t>
            </a:r>
          </a:p>
          <a:p>
            <a:pPr algn="just"/>
            <a:r>
              <a:rPr lang="cs-CZ" dirty="0"/>
              <a:t>Orientační vyšetření sluchu a fonematického sluchu</a:t>
            </a:r>
          </a:p>
          <a:p>
            <a:pPr algn="just"/>
            <a:r>
              <a:rPr lang="cs-CZ" dirty="0"/>
              <a:t>Porozumění řeči a řečová produkce</a:t>
            </a:r>
          </a:p>
          <a:p>
            <a:pPr algn="just"/>
            <a:r>
              <a:rPr lang="cs-CZ" dirty="0"/>
              <a:t>Motorika artikulačních orgánů</a:t>
            </a:r>
          </a:p>
          <a:p>
            <a:pPr algn="just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539C4C-E2F7-1D4A-BD3B-349F5AC7FC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Specifická diagnostika</a:t>
            </a:r>
          </a:p>
          <a:p>
            <a:pPr algn="just"/>
            <a:r>
              <a:rPr lang="cs-CZ" dirty="0"/>
              <a:t>Funkce </a:t>
            </a:r>
            <a:r>
              <a:rPr lang="cs-CZ" dirty="0" err="1"/>
              <a:t>orofaciální</a:t>
            </a:r>
            <a:r>
              <a:rPr lang="cs-CZ" dirty="0"/>
              <a:t> oblasti</a:t>
            </a:r>
          </a:p>
          <a:p>
            <a:pPr algn="just"/>
            <a:r>
              <a:rPr lang="cs-CZ" dirty="0"/>
              <a:t>Vývoj řeči</a:t>
            </a:r>
          </a:p>
          <a:p>
            <a:pPr algn="just"/>
            <a:r>
              <a:rPr lang="cs-CZ" dirty="0" err="1"/>
              <a:t>Velofaryngeální</a:t>
            </a:r>
            <a:r>
              <a:rPr lang="cs-CZ" dirty="0"/>
              <a:t> mechanismus</a:t>
            </a:r>
          </a:p>
          <a:p>
            <a:pPr algn="just"/>
            <a:r>
              <a:rPr lang="cs-CZ" dirty="0"/>
              <a:t>Nosní rezonance</a:t>
            </a:r>
          </a:p>
          <a:p>
            <a:pPr algn="just"/>
            <a:r>
              <a:rPr lang="cs-CZ" dirty="0"/>
              <a:t>Srozumitelnost řeči</a:t>
            </a:r>
          </a:p>
          <a:p>
            <a:pPr algn="just"/>
            <a:r>
              <a:rPr lang="cs-CZ" dirty="0"/>
              <a:t>Hlas</a:t>
            </a:r>
          </a:p>
          <a:p>
            <a:pPr algn="just"/>
            <a:r>
              <a:rPr lang="cs-CZ" dirty="0"/>
              <a:t>Neverbální chování</a:t>
            </a:r>
          </a:p>
        </p:txBody>
      </p:sp>
    </p:spTree>
    <p:extLst>
      <p:ext uri="{BB962C8B-B14F-4D97-AF65-F5344CB8AC3E}">
        <p14:creationId xmlns:p14="http://schemas.microsoft.com/office/powerpoint/2010/main" val="7132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EF528-2D40-E84B-924E-6218DFD5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9" y="576943"/>
            <a:ext cx="9108923" cy="1320800"/>
          </a:xfrm>
        </p:spPr>
        <p:txBody>
          <a:bodyPr>
            <a:normAutofit/>
          </a:bodyPr>
          <a:lstStyle/>
          <a:p>
            <a:r>
              <a:rPr lang="cs-CZ" sz="4000" dirty="0"/>
              <a:t>VYŠETŘOVACÍ ZKOUŠKY - SUBJEKTIVNÍ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B9AC9-D685-AA47-90B4-E162031AC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GUTZMANOVA A-I ZKOUŠKA</a:t>
            </a:r>
          </a:p>
          <a:p>
            <a:pPr lvl="1" algn="just"/>
            <a:r>
              <a:rPr lang="cs-CZ" dirty="0"/>
              <a:t>Vyslovování A – I při střídavě zmáčknutém a uvolněném chřípí nosu (zvuk hlásky A se nemění)</a:t>
            </a:r>
          </a:p>
          <a:p>
            <a:pPr lvl="1" algn="just"/>
            <a:r>
              <a:rPr lang="cs-CZ" dirty="0"/>
              <a:t>Pozitivní při otevřené huhňavosti – změna hlásky I</a:t>
            </a:r>
          </a:p>
          <a:p>
            <a:pPr lvl="1" algn="just"/>
            <a:r>
              <a:rPr lang="cs-CZ" dirty="0"/>
              <a:t>Negativní při zavřené huhňavosti – rozdíl není slyšet</a:t>
            </a:r>
          </a:p>
          <a:p>
            <a:pPr algn="just"/>
            <a:r>
              <a:rPr lang="cs-CZ" dirty="0"/>
              <a:t>CZERMAKOVA ZKOUŠKA</a:t>
            </a:r>
          </a:p>
          <a:p>
            <a:pPr lvl="1" algn="just"/>
            <a:r>
              <a:rPr lang="cs-CZ" dirty="0"/>
              <a:t>Přiložení kovové destičky/zrcátka pod nos</a:t>
            </a:r>
          </a:p>
          <a:p>
            <a:pPr lvl="1" algn="just"/>
            <a:r>
              <a:rPr lang="cs-CZ" dirty="0"/>
              <a:t>Pozitivní při otevřené huhňavosti – zamlžení zrcátka</a:t>
            </a:r>
          </a:p>
          <a:p>
            <a:pPr lvl="1" algn="just"/>
            <a:r>
              <a:rPr lang="cs-CZ" dirty="0"/>
              <a:t>Negativní při zavřené huhňavosti – nezamlží se</a:t>
            </a:r>
          </a:p>
        </p:txBody>
      </p:sp>
    </p:spTree>
    <p:extLst>
      <p:ext uri="{BB962C8B-B14F-4D97-AF65-F5344CB8AC3E}">
        <p14:creationId xmlns:p14="http://schemas.microsoft.com/office/powerpoint/2010/main" val="23487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F6DE4-5ABC-024C-865C-75004B06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VYŠETŘOVACÍ ZKOUŠKA - OBJEKTIVNÍ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F4297-4D5C-874E-ADAD-1611D642E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96" y="1488613"/>
            <a:ext cx="8596668" cy="3880773"/>
          </a:xfrm>
        </p:spPr>
        <p:txBody>
          <a:bodyPr/>
          <a:lstStyle/>
          <a:p>
            <a:r>
              <a:rPr lang="cs-CZ" dirty="0"/>
              <a:t>NAZOMETRIE</a:t>
            </a:r>
          </a:p>
          <a:p>
            <a:pPr lvl="1"/>
            <a:r>
              <a:rPr lang="cs-CZ" dirty="0"/>
              <a:t>Měření podílu akustické energie procházející při fonaci dutinou ústní a dutinou nosní</a:t>
            </a:r>
          </a:p>
        </p:txBody>
      </p:sp>
      <p:pic>
        <p:nvPicPr>
          <p:cNvPr id="4" name="Obrázek 3" descr="Obsah obrázku osoba, interiér&#10;&#10;Popis byl vytvořen automaticky">
            <a:extLst>
              <a:ext uri="{FF2B5EF4-FFF2-40B4-BE49-F238E27FC236}">
                <a16:creationId xmlns:a16="http://schemas.microsoft.com/office/drawing/2014/main" id="{4621759C-6627-F547-AF0B-ABB5CB68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6" y="2809413"/>
            <a:ext cx="3915183" cy="3632243"/>
          </a:xfrm>
          <a:prstGeom prst="rect">
            <a:avLst/>
          </a:prstGeom>
        </p:spPr>
      </p:pic>
      <p:pic>
        <p:nvPicPr>
          <p:cNvPr id="5" name="Obrázek 4" descr="Obsah obrázku text, interiér, zeď, přenosný počítač&#10;&#10;Popis byl vytvořen automaticky">
            <a:extLst>
              <a:ext uri="{FF2B5EF4-FFF2-40B4-BE49-F238E27FC236}">
                <a16:creationId xmlns:a16="http://schemas.microsoft.com/office/drawing/2014/main" id="{7C6564DA-3B2E-564C-93AE-9FED1E43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739" y="2809413"/>
            <a:ext cx="6329568" cy="3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56236-9892-5040-B210-63402B3A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873108-49B9-BE48-9DB9-5FE2A0B4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818"/>
            <a:ext cx="8596668" cy="3880773"/>
          </a:xfrm>
        </p:spPr>
        <p:txBody>
          <a:bodyPr/>
          <a:lstStyle/>
          <a:p>
            <a:pPr algn="just"/>
            <a:r>
              <a:rPr lang="cs-CZ" dirty="0"/>
              <a:t>Péče často hned po narození a přetrvává až do dospělosti</a:t>
            </a:r>
          </a:p>
          <a:p>
            <a:pPr algn="just"/>
            <a:r>
              <a:rPr lang="cs-CZ" dirty="0"/>
              <a:t>Logoped nastupuje až po chirurgických zákrocích</a:t>
            </a:r>
          </a:p>
          <a:p>
            <a:pPr algn="just"/>
            <a:r>
              <a:rPr lang="cs-CZ" dirty="0"/>
              <a:t>Logopedická intervence:</a:t>
            </a:r>
          </a:p>
          <a:p>
            <a:pPr lvl="1" algn="just"/>
            <a:r>
              <a:rPr lang="cs-CZ" dirty="0"/>
              <a:t>Péče předoperační</a:t>
            </a:r>
          </a:p>
          <a:p>
            <a:pPr lvl="1" algn="just"/>
            <a:r>
              <a:rPr lang="cs-CZ" dirty="0"/>
              <a:t>Péče pooperační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2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3852B-CE23-C342-88E4-634BD7B0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PŘEDOPERAČNÍ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8EE19-2715-B345-A16E-6357D6C6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3" y="19304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Pro rodiče</a:t>
            </a:r>
          </a:p>
          <a:p>
            <a:pPr algn="just"/>
            <a:r>
              <a:rPr lang="cs-CZ" dirty="0"/>
              <a:t>Rodiče jsou řečovým vzorem</a:t>
            </a:r>
          </a:p>
          <a:p>
            <a:pPr algn="just"/>
            <a:r>
              <a:rPr lang="cs-CZ" dirty="0"/>
              <a:t>Upozornit na odlišnosti ve stádiu žvatlání</a:t>
            </a:r>
          </a:p>
          <a:p>
            <a:pPr algn="just"/>
            <a:r>
              <a:rPr lang="cs-CZ" dirty="0"/>
              <a:t>Naučí rodiče jak rozvíjet KS:</a:t>
            </a:r>
          </a:p>
          <a:p>
            <a:pPr lvl="1" algn="just"/>
            <a:r>
              <a:rPr lang="cs-CZ" dirty="0"/>
              <a:t>Napodobování zvuků</a:t>
            </a:r>
          </a:p>
          <a:p>
            <a:pPr lvl="1" algn="just"/>
            <a:r>
              <a:rPr lang="cs-CZ" dirty="0"/>
              <a:t>Vytváření situací</a:t>
            </a:r>
          </a:p>
          <a:p>
            <a:pPr algn="just"/>
            <a:r>
              <a:rPr lang="cs-CZ" dirty="0"/>
              <a:t>Rozvoj zrakové percepce</a:t>
            </a:r>
          </a:p>
          <a:p>
            <a:pPr algn="just"/>
            <a:r>
              <a:rPr lang="cs-CZ" dirty="0"/>
              <a:t>Rozvoj sluchové percepce</a:t>
            </a:r>
          </a:p>
          <a:p>
            <a:pPr algn="just"/>
            <a:r>
              <a:rPr lang="cs-CZ" dirty="0"/>
              <a:t>Rozvoj slovní zásoby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708BD-2B60-1343-B0E9-5081358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POOPERAČNÍ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1F560-ACE6-2B42-9727-27119DAFB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Operace nejčastěji okolo 3.-4. měsíce</a:t>
            </a:r>
          </a:p>
          <a:p>
            <a:pPr algn="just"/>
            <a:r>
              <a:rPr lang="cs-CZ" dirty="0" smtClean="0"/>
              <a:t>Masáže </a:t>
            </a:r>
            <a:r>
              <a:rPr lang="cs-CZ" dirty="0"/>
              <a:t>rtu a patra (vždy je důležitá konzultace s lékařem!)</a:t>
            </a:r>
          </a:p>
          <a:p>
            <a:pPr algn="just"/>
            <a:r>
              <a:rPr lang="cs-CZ" dirty="0"/>
              <a:t>Cvičení ke zlepšení rezonance</a:t>
            </a:r>
          </a:p>
          <a:p>
            <a:pPr lvl="1" algn="just"/>
            <a:r>
              <a:rPr lang="cs-CZ" dirty="0"/>
              <a:t>Sání, dýchání, foukání, </a:t>
            </a:r>
          </a:p>
          <a:p>
            <a:pPr algn="just"/>
            <a:r>
              <a:rPr lang="cs-CZ" dirty="0"/>
              <a:t>Cvičení na rozvoj artikulace</a:t>
            </a:r>
          </a:p>
          <a:p>
            <a:pPr algn="just"/>
            <a:r>
              <a:rPr lang="cs-CZ" dirty="0"/>
              <a:t>Zlepšování srozumitelnosti řeči</a:t>
            </a:r>
          </a:p>
          <a:p>
            <a:pPr algn="just"/>
            <a:r>
              <a:rPr lang="cs-CZ" dirty="0"/>
              <a:t>Rozvíjení všech jazykových rovin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7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9297D-9A94-3641-89FC-25A6475B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960A9-5A49-C142-A178-296B98C3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ŠŤASTNÝ ÚSMĚV - </a:t>
            </a:r>
            <a:r>
              <a:rPr lang="cs-CZ" dirty="0">
                <a:hlinkClick r:id="rId2"/>
              </a:rPr>
              <a:t>http://stastny-usmev.cz/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https://www.youtube.com/watch?v=WheWArz84I0</a:t>
            </a:r>
            <a:r>
              <a:rPr lang="cs-CZ" dirty="0"/>
              <a:t> </a:t>
            </a:r>
          </a:p>
          <a:p>
            <a:r>
              <a:rPr lang="cs-CZ" dirty="0"/>
              <a:t>Rozštěpové centrum Brno (FNUSA) - </a:t>
            </a:r>
            <a:r>
              <a:rPr lang="cs-CZ" dirty="0">
                <a:hlinkClick r:id="rId4"/>
              </a:rPr>
              <a:t>https://www.fnbrno.cz/centrum-pro-lecbu-rozstepu-obliceje/k1735</a:t>
            </a:r>
            <a:r>
              <a:rPr lang="cs-CZ" dirty="0"/>
              <a:t> </a:t>
            </a:r>
          </a:p>
          <a:p>
            <a:r>
              <a:rPr lang="cs-CZ" dirty="0"/>
              <a:t>Vývoj plodu v děloze</a:t>
            </a:r>
          </a:p>
          <a:p>
            <a:pPr lvl="1"/>
            <a:r>
              <a:rPr lang="cs-CZ" dirty="0">
                <a:hlinkClick r:id="rId5"/>
              </a:rPr>
              <a:t>https://www.youtube.com/watch?v=wFY_KPFS3LA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6"/>
              </a:rPr>
              <a:t>https://www.youtube.com/watch?v=oz1kJexvEFE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8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4067B-5DFC-430A-8BA8-BF9EDCE5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Vymezení termínu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2EC30-6E71-4551-B082-F5DE7472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narušená komunikační schopnost na podkladě orgánového defektu (rozštěp patra, rozštěp rtu a patra)</a:t>
            </a: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dochází k nedostatečné funkci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velofaryngeálního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(patrohltanového) uzávěru</a:t>
            </a: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vývojová porucha</a:t>
            </a: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 řeč se vytváří na nesprávném základě (až za rozštěpem)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5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32F62-9680-6743-A734-2F724635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0FD8A0-60D5-7A4B-B9EB-53685B99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KLENKOVÁ, J. Logopedie, Praha: Grada, 2006. 228 s. ISBN 978-80-247-1110-9</a:t>
            </a:r>
          </a:p>
          <a:p>
            <a:pPr algn="just"/>
            <a:r>
              <a:rPr lang="cs-CZ" dirty="0"/>
              <a:t>Vývoj řeči a její terapie u pacientů s </a:t>
            </a:r>
            <a:r>
              <a:rPr lang="cs-CZ" dirty="0" err="1"/>
              <a:t>orofaciálním</a:t>
            </a:r>
            <a:r>
              <a:rPr lang="cs-CZ" dirty="0"/>
              <a:t> rozštěpem | </a:t>
            </a:r>
            <a:r>
              <a:rPr lang="cs-CZ" dirty="0" err="1"/>
              <a:t>www.rozstep.cz</a:t>
            </a:r>
            <a:r>
              <a:rPr lang="cs-CZ" dirty="0"/>
              <a:t>. </a:t>
            </a:r>
            <a:r>
              <a:rPr lang="cs-CZ" i="1" dirty="0"/>
              <a:t>Rozštěp rtu, čelisti, patra</a:t>
            </a:r>
            <a:r>
              <a:rPr lang="cs-CZ" dirty="0"/>
              <a:t> [online]. Copyright © MUDr. Zdeněk Dvořák </a:t>
            </a:r>
            <a:r>
              <a:rPr lang="cs-CZ" dirty="0" err="1"/>
              <a:t>Phd</a:t>
            </a:r>
            <a:r>
              <a:rPr lang="cs-CZ" dirty="0"/>
              <a:t>. [cit. 05.03.2022]. Dostupné z: </a:t>
            </a:r>
            <a:r>
              <a:rPr lang="cs-CZ" dirty="0">
                <a:hlinkClick r:id="rId2"/>
              </a:rPr>
              <a:t>http://www.rozstep.cz/vyvoj-reci-a-jeji-terapie-u-pacientu-s-orofacialnim-rozstepem/</a:t>
            </a:r>
            <a:endParaRPr lang="cs-CZ" dirty="0"/>
          </a:p>
          <a:p>
            <a:pPr algn="just"/>
            <a:r>
              <a:rPr lang="cs-CZ" dirty="0"/>
              <a:t>Standardní testy </a:t>
            </a:r>
            <a:r>
              <a:rPr lang="cs-CZ" dirty="0" err="1"/>
              <a:t>nazometrie</a:t>
            </a:r>
            <a:r>
              <a:rPr lang="cs-CZ" dirty="0"/>
              <a:t> v dětském věku pro český jazyk</a:t>
            </a:r>
          </a:p>
        </p:txBody>
      </p:sp>
    </p:spTree>
    <p:extLst>
      <p:ext uri="{BB962C8B-B14F-4D97-AF65-F5344CB8AC3E}">
        <p14:creationId xmlns:p14="http://schemas.microsoft.com/office/powerpoint/2010/main" val="35452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D554F-3D2E-4B6F-BCCA-BCFAB8E6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OROFACIÁLNÍ ROZŠTĚPY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32DED-26CE-4B0E-84B9-B0B96C455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-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oralis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= ústní,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facialis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= obličejový, tvářový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- rozštěpy obličeje, rtu, patra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- vrozené orgánové anomálie (defekty), které postihují pevné útvary oddělující dutinu ústní od dutiny nosní a orgány patrohltanového závěru</a:t>
            </a:r>
          </a:p>
          <a:p>
            <a:pPr marL="0" indent="0" algn="l">
              <a:buNone/>
            </a:pPr>
            <a:r>
              <a:rPr lang="cs-CZ" sz="2000" b="0" i="0" dirty="0">
                <a:solidFill>
                  <a:srgbClr val="000000"/>
                </a:solidFill>
                <a:effectLst/>
              </a:rPr>
              <a:t>- jejich důsledkem je nedostatečná funkce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velofaryngeálního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uzávěru</a:t>
            </a:r>
          </a:p>
          <a:p>
            <a:pPr marL="0" indent="0">
              <a:buNone/>
            </a:pPr>
            <a:r>
              <a:rPr lang="cs-CZ" sz="2000" dirty="0"/>
              <a:t>- mohou vznikat v 30.-60. dnu těhotenství</a:t>
            </a:r>
          </a:p>
        </p:txBody>
      </p:sp>
    </p:spTree>
    <p:extLst>
      <p:ext uri="{BB962C8B-B14F-4D97-AF65-F5344CB8AC3E}">
        <p14:creationId xmlns:p14="http://schemas.microsoft.com/office/powerpoint/2010/main" val="14907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41841-4401-4519-B424-3D9638CA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ETIOLOGIE OROF. ROZŠTĚPŮ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0BD45-4F5C-452A-9FA8-D57AA89B4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</a:rPr>
              <a:t>endogenní faktory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 – dědičnost</a:t>
            </a:r>
          </a:p>
          <a:p>
            <a:pPr algn="l"/>
            <a:r>
              <a:rPr lang="cs-CZ" sz="2400" b="1" i="0" dirty="0">
                <a:solidFill>
                  <a:srgbClr val="000000"/>
                </a:solidFill>
                <a:effectLst/>
              </a:rPr>
              <a:t>exogenní faktory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– teratogenní vlivy: prenatální infekce, choroby matky v těhotenství, věk matky nad 38 let, působení škodlivin, léčiv a chemických látek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</a:rPr>
              <a:t>Většinou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kombinace endogenních a exogenních faktorů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9DF93-4DD1-4439-9926-CBF93EF4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ROZŠTĚPŮ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49AC9-1A35-49EE-AB5A-07A3C922C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539"/>
            <a:ext cx="10515600" cy="5068335"/>
          </a:xfrm>
        </p:spPr>
        <p:txBody>
          <a:bodyPr>
            <a:normAutofit/>
          </a:bodyPr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</a:rPr>
              <a:t>KERNAHAN - STARKOVA KLASIFIKACE ROZŠTĚPŮ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v současnosti užívaná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</a:rPr>
              <a:t>1. Rozštěp primárního patra 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jednostranný částečný, jednostranný kompletní, oboustranný kompletní, rozštěp rtů a alveolárního výběžku)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</a:rPr>
              <a:t>2. Rozštěp primárního a sekundárního patra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(ret, alveolární výběžek, měkké patro, tvrdé patro, uvula)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jednostranný kompletní, oboustranný kompletní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</a:rPr>
              <a:t>3. Rozštěp sekundárního patra 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rozštěp tvrdého patra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rozštěp měkkého patra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</a:rPr>
              <a:t>4. Vzácné a atypické rozštěpy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- mediální rozštěp horního rtu, šikmé a příčné rozštěpy, rozštěp dolního rtu, rozštěp 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4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D9D5468-DA27-40EB-ABF7-4D7164D34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91" y="643467"/>
            <a:ext cx="3885818" cy="5571066"/>
          </a:xfrm>
          <a:prstGeom prst="rect">
            <a:avLst/>
          </a:prstGeom>
        </p:spPr>
      </p:pic>
      <p:pic>
        <p:nvPicPr>
          <p:cNvPr id="7" name="Obrázek 6" descr="Obsah obrázku čtverec&#10;&#10;Popis byl vytvořen automaticky">
            <a:extLst>
              <a:ext uri="{FF2B5EF4-FFF2-40B4-BE49-F238E27FC236}">
                <a16:creationId xmlns:a16="http://schemas.microsoft.com/office/drawing/2014/main" id="{715188F3-0A52-42B7-BA1B-6F068681F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1" y="643467"/>
            <a:ext cx="52228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B40EB-B10F-43EF-9A4A-99C75E53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PALATOLÁLIE</a:t>
            </a:r>
            <a:br>
              <a:rPr lang="cs-CZ" b="1" dirty="0"/>
            </a:br>
            <a:r>
              <a:rPr lang="cs-CZ" b="1" dirty="0"/>
              <a:t>- dle Sováka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16490-92E8-4073-8608-AF480109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1. stupeň </a:t>
            </a:r>
            <a:r>
              <a:rPr lang="cs-CZ" sz="2000" dirty="0"/>
              <a:t>= představuje řeč, v níž se projeví jen nepatrné zbytky palatolalie v podobě nenápadně otevřené huhňavosti a zbytků dyslalie</a:t>
            </a:r>
          </a:p>
          <a:p>
            <a:r>
              <a:rPr lang="cs-CZ" sz="2000" b="1" dirty="0"/>
              <a:t>2. stupeň</a:t>
            </a:r>
            <a:r>
              <a:rPr lang="cs-CZ" sz="2000" dirty="0"/>
              <a:t>= v řeči jsou význačnější příznaky huhňavosti i poruchy artikulace, avšak neprojevují se příliš nenápadně při komunikaci</a:t>
            </a:r>
          </a:p>
          <a:p>
            <a:r>
              <a:rPr lang="cs-CZ" sz="2000" b="1" dirty="0"/>
              <a:t>3. stupeň </a:t>
            </a:r>
            <a:r>
              <a:rPr lang="cs-CZ" sz="2000" dirty="0"/>
              <a:t>= je palatolálie velmi </a:t>
            </a:r>
            <a:r>
              <a:rPr lang="cs-CZ" sz="2000" dirty="0" smtClean="0"/>
              <a:t>nápadná</a:t>
            </a:r>
            <a:r>
              <a:rPr lang="cs-CZ" sz="2000" dirty="0"/>
              <a:t>, řeč je však ještě srozumitelná</a:t>
            </a:r>
          </a:p>
          <a:p>
            <a:r>
              <a:rPr lang="cs-CZ" sz="2000" b="1" dirty="0"/>
              <a:t>4. stupeň </a:t>
            </a:r>
            <a:r>
              <a:rPr lang="cs-CZ" sz="2000" dirty="0"/>
              <a:t>= řeč je </a:t>
            </a:r>
            <a:r>
              <a:rPr lang="cs-CZ" sz="2000"/>
              <a:t>již </a:t>
            </a:r>
            <a:r>
              <a:rPr lang="cs-CZ" sz="2000" smtClean="0"/>
              <a:t>nesrozumitelná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86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B946-34C9-449F-973E-21FBEF2F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PALATOLÁLIE</a:t>
            </a:r>
            <a:br>
              <a:rPr lang="cs-CZ" b="1" dirty="0"/>
            </a:br>
            <a:r>
              <a:rPr lang="cs-CZ" b="1" dirty="0"/>
              <a:t>- dle </a:t>
            </a:r>
            <a:r>
              <a:rPr lang="cs-CZ" b="1" dirty="0" err="1"/>
              <a:t>Kerekrétiové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3B450-7B39-4A4D-8561-75B1B625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1. dobrá </a:t>
            </a:r>
            <a:r>
              <a:rPr lang="cs-CZ" sz="2000" dirty="0"/>
              <a:t>– řeč je srozumitelná, bez nedostatku typických pro palatolalii s lehkou poruchou rezonance (slyšitelnou jen pro odborníky)</a:t>
            </a:r>
          </a:p>
          <a:p>
            <a:r>
              <a:rPr lang="cs-CZ" sz="2000" b="1" dirty="0"/>
              <a:t>2. společensky únosná </a:t>
            </a:r>
            <a:r>
              <a:rPr lang="cs-CZ" sz="2000" dirty="0"/>
              <a:t>- v řeči se vyskytují zbytky palatolalie</a:t>
            </a:r>
          </a:p>
          <a:p>
            <a:r>
              <a:rPr lang="cs-CZ" sz="2000" b="1" dirty="0"/>
              <a:t>3. těžší srozumitelnost </a:t>
            </a:r>
            <a:r>
              <a:rPr lang="cs-CZ" sz="2000" dirty="0"/>
              <a:t>– řeč je obtížně srozumitelná pro okolí, někdy i pro nejbližší</a:t>
            </a:r>
          </a:p>
          <a:p>
            <a:r>
              <a:rPr lang="cs-CZ" sz="2000" b="1" dirty="0"/>
              <a:t>4. nesrozumitelná řeč </a:t>
            </a:r>
            <a:r>
              <a:rPr lang="cs-CZ" sz="2000" dirty="0"/>
              <a:t>– řeč je stejně nesrozumitelná pro okolí i pro nejbližší</a:t>
            </a:r>
          </a:p>
        </p:txBody>
      </p:sp>
    </p:spTree>
    <p:extLst>
      <p:ext uri="{BB962C8B-B14F-4D97-AF65-F5344CB8AC3E}">
        <p14:creationId xmlns:p14="http://schemas.microsoft.com/office/powerpoint/2010/main" val="41361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05220-FC53-4064-B2CA-3BFA1E00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07AA6-5065-42C7-877C-1B165F14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252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https://www.youtube.com/watch?v=womwRMf8-70</a:t>
            </a:r>
            <a:r>
              <a:rPr lang="cs-CZ" dirty="0"/>
              <a:t> Šance dětem – Příběh Karličky</a:t>
            </a:r>
          </a:p>
          <a:p>
            <a:r>
              <a:rPr lang="cs-CZ" dirty="0">
                <a:hlinkClick r:id="rId3"/>
              </a:rPr>
              <a:t>https://www.youtube.com/watch?v=WheWArz84I0&amp;t=</a:t>
            </a:r>
            <a:r>
              <a:rPr lang="cs-CZ">
                <a:hlinkClick r:id="rId3"/>
              </a:rPr>
              <a:t>8s</a:t>
            </a:r>
            <a:r>
              <a:rPr lang="cs-CZ"/>
              <a:t> Šťastný </a:t>
            </a:r>
            <a:r>
              <a:rPr lang="cs-CZ" dirty="0"/>
              <a:t>úsměv – rozštěp obličeje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15471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735</Words>
  <Application>Microsoft Office PowerPoint</Application>
  <PresentationFormat>Širokoúhlá obrazovka</PresentationFormat>
  <Paragraphs>125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Roboto</vt:lpstr>
      <vt:lpstr>Times New Roman</vt:lpstr>
      <vt:lpstr>Wingdings 3</vt:lpstr>
      <vt:lpstr>Stébla</vt:lpstr>
      <vt:lpstr>Palatolalie</vt:lpstr>
      <vt:lpstr>Vymezení termínu</vt:lpstr>
      <vt:lpstr>OROFACIÁLNÍ ROZŠTĚPY</vt:lpstr>
      <vt:lpstr>ETIOLOGIE OROF. ROZŠTĚPŮ</vt:lpstr>
      <vt:lpstr>KLASIFIKACE ROZŠTĚPŮ</vt:lpstr>
      <vt:lpstr>Prezentace aplikace PowerPoint</vt:lpstr>
      <vt:lpstr>KLASIFIKACE PALATOLÁLIE - dle Sováka</vt:lpstr>
      <vt:lpstr>KLASIFIKACE PALATOLÁLIE - dle Kerekrétiové</vt:lpstr>
      <vt:lpstr>Videa</vt:lpstr>
      <vt:lpstr>Zdroje</vt:lpstr>
      <vt:lpstr>Palatolalie</vt:lpstr>
      <vt:lpstr>SYMPTOMATOLOGIE</vt:lpstr>
      <vt:lpstr>DIAGNOSTIKA Mezioborová spolupráce Foniatr, logoped, ORL, plastický chirurg, neonatolog, pediatr, zubař </vt:lpstr>
      <vt:lpstr>VYŠETŘOVACÍ ZKOUŠKY - SUBJEKTIVNÍ</vt:lpstr>
      <vt:lpstr>VYŠETŘOVACÍ ZKOUŠKA - OBJEKTIVNÍ</vt:lpstr>
      <vt:lpstr>TERAPIE</vt:lpstr>
      <vt:lpstr>PÉČE PŘEDOPERAČNÍ</vt:lpstr>
      <vt:lpstr>PÉČE POOPERAČNÍ</vt:lpstr>
      <vt:lpstr>SPOLEČNOSTI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Palatolalie</dc:title>
  <dc:creator>hmaajda@seznam.cz</dc:creator>
  <cp:lastModifiedBy>Lektor</cp:lastModifiedBy>
  <cp:revision>3</cp:revision>
  <dcterms:created xsi:type="dcterms:W3CDTF">2022-03-05T07:55:56Z</dcterms:created>
  <dcterms:modified xsi:type="dcterms:W3CDTF">2022-03-05T11:04:37Z</dcterms:modified>
</cp:coreProperties>
</file>