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62" r:id="rId4"/>
    <p:sldId id="261" r:id="rId5"/>
    <p:sldId id="257" r:id="rId6"/>
    <p:sldId id="263" r:id="rId7"/>
    <p:sldId id="259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I7GsBHok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DyPHJoELJ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aslovnik.cz/" TargetMode="External"/><Relationship Id="rId2" Type="http://schemas.openxmlformats.org/officeDocument/2006/relationships/hyperlink" Target="https://www.klubafasi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435049455-dobre-rano/320291310020012/cast/748329/" TargetMode="External"/><Relationship Id="rId2" Type="http://schemas.openxmlformats.org/officeDocument/2006/relationships/hyperlink" Target="https://www.vjednomdome.cz/o-n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aslovnik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96060107-klic/21956222170001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-C8wxhDmBY" TargetMode="External"/><Relationship Id="rId5" Type="http://schemas.openxmlformats.org/officeDocument/2006/relationships/hyperlink" Target="https://www.youtube.com/watch?v=5YzUgAlCg5U&amp;t=1s" TargetMode="External"/><Relationship Id="rId4" Type="http://schemas.openxmlformats.org/officeDocument/2006/relationships/hyperlink" Target="https://www.youtube.com/watch?v=b5N0ksdpfk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bazeknih.cz/autori/viktorie-bartonickova-549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databazeknih.cz/knihy/neumim-to-rict-491210" TargetMode="External"/><Relationship Id="rId4" Type="http://schemas.openxmlformats.org/officeDocument/2006/relationships/hyperlink" Target="https://www.databazeknih.cz/autori/alzbeta-dvorakova-5667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th/eas3u/Dojczarova_K._-_finalni_verze_Gpro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auth/th/xhdpb/Analyza_mluveneho_projevu_u_pacientu_s_afazii.pdf" TargetMode="External"/><Relationship Id="rId4" Type="http://schemas.openxmlformats.org/officeDocument/2006/relationships/hyperlink" Target="https://is.muni.cz/auth/th/w6uh5/BP_Lucie_Lukaskov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186000189-13-komnata/20656221080003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83A66-3B11-4ACB-B0D0-BD03A3DC9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AFÁZIE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42E553-2C10-4AE7-A429-C3601AAC4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Eva Poskočilová, Dagmar Coufalová, Michaela Zvěřinová, Veronika Špiritová</a:t>
            </a:r>
          </a:p>
        </p:txBody>
      </p:sp>
    </p:spTree>
    <p:extLst>
      <p:ext uri="{BB962C8B-B14F-4D97-AF65-F5344CB8AC3E}">
        <p14:creationId xmlns:p14="http://schemas.microsoft.com/office/powerpoint/2010/main" val="270196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eglect syndrome">
            <a:extLst>
              <a:ext uri="{FF2B5EF4-FFF2-40B4-BE49-F238E27FC236}">
                <a16:creationId xmlns:a16="http://schemas.microsoft.com/office/drawing/2014/main" id="{C3189465-79C9-45E0-AEBB-A9636500A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930"/>
          <a:stretch/>
        </p:blipFill>
        <p:spPr bwMode="auto">
          <a:xfrm>
            <a:off x="728834" y="703362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6A3C0C-0393-435F-80D6-8ED391D5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400"/>
              <a:t>NEGLECT SYNDROM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D5DE0E-2123-4952-818A-2B3A3FBE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 err="1">
                <a:hlinkClick r:id="rId3"/>
              </a:rPr>
              <a:t>Reel-Example</a:t>
            </a:r>
            <a:r>
              <a:rPr lang="cs-CZ" dirty="0">
                <a:hlinkClick r:id="rId3"/>
              </a:rPr>
              <a:t>: </a:t>
            </a:r>
            <a:r>
              <a:rPr lang="cs-CZ" dirty="0" err="1">
                <a:hlinkClick r:id="rId3"/>
              </a:rPr>
              <a:t>Hemineglect</a:t>
            </a:r>
            <a:r>
              <a:rPr lang="cs-CZ" dirty="0">
                <a:hlinkClick r:id="rId3"/>
              </a:rPr>
              <a:t> – YouTube</a:t>
            </a:r>
            <a:endParaRPr lang="cs-CZ" dirty="0"/>
          </a:p>
          <a:p>
            <a:r>
              <a:rPr lang="cs-CZ" dirty="0" err="1">
                <a:hlinkClick r:id="rId4"/>
              </a:rPr>
              <a:t>Recognizing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Spatial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Neglect</a:t>
            </a:r>
            <a:r>
              <a:rPr lang="cs-CZ" dirty="0">
                <a:hlinkClick r:id="rId4"/>
              </a:rPr>
              <a:t> – YouTube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Syndrom je charakterizován poruchou orientace v prostoru s opomíjením levé poloviny prostoru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32E5F-8219-4042-9E84-D66B7D40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cs-CZ" sz="3600" dirty="0"/>
              <a:t>ORGANIZACE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59CDBF6A-BBD6-406C-9242-22A21DAB2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43" t="31510" r="50911" b="33866"/>
          <a:stretch/>
        </p:blipFill>
        <p:spPr bwMode="auto">
          <a:xfrm>
            <a:off x="1439863" y="1783934"/>
            <a:ext cx="5514975" cy="3290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681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4340CD-FC99-4ACE-8EAF-37160550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KLUB AFASIE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ED70F-FA15-417B-9BFC-C6CD1794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Klub afasie</a:t>
            </a:r>
            <a:endParaRPr lang="cs-CZ" dirty="0"/>
          </a:p>
          <a:p>
            <a:pPr marL="0" indent="0">
              <a:buNone/>
            </a:pPr>
            <a:endParaRPr lang="cs-CZ" dirty="0">
              <a:hlinkClick r:id="rId3"/>
            </a:endParaRPr>
          </a:p>
          <a:p>
            <a:r>
              <a:rPr lang="cs-CZ" b="0" i="0" dirty="0">
                <a:effectLst/>
                <a:latin typeface="Raleway" panose="020B0604020202020204" pitchFamily="2" charset="-18"/>
              </a:rPr>
              <a:t>Klub afasie, </a:t>
            </a:r>
            <a:r>
              <a:rPr lang="cs-CZ" b="0" i="0" dirty="0" err="1">
                <a:effectLst/>
                <a:latin typeface="Raleway" panose="020B0604020202020204" pitchFamily="2" charset="-18"/>
              </a:rPr>
              <a:t>z.s</a:t>
            </a:r>
            <a:r>
              <a:rPr lang="cs-CZ" b="0" i="0" dirty="0">
                <a:effectLst/>
                <a:latin typeface="Raleway" panose="020B0604020202020204" pitchFamily="2" charset="-18"/>
              </a:rPr>
              <a:t>. je nezisková organizace, která už od roku 2000 podporuje lidi s afázií, lidi, pro které přestala být řeč samozřejmostí. Organizujeme konverzační skupiny a terénní péči o ležící afatiky. Provozujeme poradnu, publikujeme, přednášíme, děláme všechno pro to, aby se lidem s afázií žilo snáz.</a:t>
            </a:r>
          </a:p>
          <a:p>
            <a:r>
              <a:rPr lang="cs-CZ" b="0" i="0" dirty="0">
                <a:effectLst/>
                <a:latin typeface="Raleway" panose="020B0604020202020204" pitchFamily="2" charset="-18"/>
              </a:rPr>
              <a:t> Sdružení založila v roce 2000 afatička paní Viktorie Bartoníčková. Patří jí náš obdiv i dík.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E96DC7-15BC-492F-8A70-AD96A290A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00" t="23111" r="14333" b="19555"/>
          <a:stretch/>
        </p:blipFill>
        <p:spPr>
          <a:xfrm>
            <a:off x="7832194" y="973523"/>
            <a:ext cx="4354630" cy="24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E1D6EF-A876-440A-903E-1BF231A2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Mezigenerační centrum Julie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EAED9E-7CC3-4AB9-ADFA-1ED7D532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278974"/>
            <a:ext cx="6281928" cy="36484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hlinkClick r:id="rId2"/>
              </a:rPr>
              <a:t>O Julii | </a:t>
            </a:r>
            <a:r>
              <a:rPr lang="cs-CZ" sz="1400" dirty="0" err="1">
                <a:hlinkClick r:id="rId2"/>
              </a:rPr>
              <a:t>julie</a:t>
            </a:r>
            <a:r>
              <a:rPr lang="cs-CZ" sz="1400" dirty="0">
                <a:hlinkClick r:id="rId2"/>
              </a:rPr>
              <a:t> (vjednomdome.cz)</a:t>
            </a: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  <a:p>
            <a:pPr fontAlgn="base">
              <a:lnSpc>
                <a:spcPct val="90000"/>
              </a:lnSpc>
            </a:pPr>
            <a:r>
              <a:rPr lang="cs-CZ" sz="1400" i="0" dirty="0">
                <a:effectLst/>
                <a:latin typeface="+mj-lt"/>
              </a:rPr>
              <a:t>Mezigenerační centrum Julie sídlící v Praze 5 na Zbraslavi je místem, kde se scházejí generace, které nikam nespěchají a mají si co předat. Nachází se zde centrum denních služeb pro seniory a dospělé osoby s narušenou komunikační schopností a logopedická mateřská školka. Děti, dospělí i senioři se zde učí vzájemné úctě, toleranci a laskavosti a dostávají se tak do kontaktu, který je oboustranně obohacující.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cs-CZ" sz="1400" i="0" dirty="0">
              <a:effectLst/>
              <a:latin typeface="+mj-lt"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cs-CZ" sz="1400" i="0" dirty="0">
                <a:effectLst/>
                <a:latin typeface="+mj-lt"/>
              </a:rPr>
              <a:t>ODBORNÁ PÉČE</a:t>
            </a:r>
          </a:p>
          <a:p>
            <a:pPr fontAlgn="base">
              <a:lnSpc>
                <a:spcPct val="90000"/>
              </a:lnSpc>
            </a:pPr>
            <a:r>
              <a:rPr lang="cs-CZ" sz="1400" i="0" dirty="0">
                <a:effectLst/>
                <a:latin typeface="+mj-lt"/>
              </a:rPr>
              <a:t>Projekt Julie je zaměřen především na péči o osoby s narušenou komunikační schopností u všech věkových skupin. Zajišťujeme každodenní odbornou skupinovou i individuální logopedickou péči a pomoc, seniorům nabízíme také aktivizační programy či rehabilitační cvičení.</a:t>
            </a:r>
          </a:p>
          <a:p>
            <a:pPr>
              <a:lnSpc>
                <a:spcPct val="90000"/>
              </a:lnSpc>
            </a:pPr>
            <a:endParaRPr lang="cs-CZ" sz="1400" dirty="0"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cs-CZ" sz="1400" dirty="0">
                <a:hlinkClick r:id="rId3"/>
              </a:rPr>
              <a:t>Reportáž: Mezigenerační centrum - Blízká setkání - Dobré ráno | Česká televize (ceskatelevize.cz)</a:t>
            </a:r>
            <a:endParaRPr lang="cs-CZ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695A53-FE86-4776-8CA3-4890F7A5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6242" y="931760"/>
            <a:ext cx="3322121" cy="49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4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E759AC-2E81-4EA1-8FEB-0F5F1F16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AFASLOVNÍK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86D1D350-0711-4B27-89D0-78B92792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AfaSlovník – moderní pomůcka pro pacienty s afázií (afaslovnik.cz)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AfaSlovník učí pacienty po mrtvici znovu mluvit.</a:t>
            </a:r>
            <a:r>
              <a:rPr lang="cs-CZ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Webová aplikace umožňuje pacientům samostatně procvičovat zábavnou formou a sledovat své pokroky. K terapii ji mohou využívat také rodiny pacientů a kliničtí logopedi.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C9B27C-B7CC-456E-8986-96FC90EF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BE870-E63B-4CB0-B5D0-44524275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067" y="2398246"/>
            <a:ext cx="7890179" cy="3736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 lidí s afázií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30. říjen 2019 - Klíč | Česká televize (ceskatelevize.cz)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Rozhovor s paní Helenou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Afázie - rozhovor s paní Helenou – YouTube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Afázie </a:t>
            </a:r>
          </a:p>
          <a:p>
            <a:r>
              <a:rPr lang="cs-CZ" dirty="0">
                <a:hlinkClick r:id="rId5"/>
              </a:rPr>
              <a:t>Afázie – YouTube</a:t>
            </a:r>
            <a:endParaRPr lang="cs-CZ" dirty="0"/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Zajímavá pomůcka </a:t>
            </a:r>
          </a:p>
          <a:p>
            <a:r>
              <a:rPr lang="cs-CZ" dirty="0" err="1">
                <a:hlinkClick r:id="rId6"/>
              </a:rPr>
              <a:t>Endiho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príbeh</a:t>
            </a:r>
            <a:r>
              <a:rPr lang="cs-CZ" dirty="0">
                <a:hlinkClick r:id="rId6"/>
              </a:rPr>
              <a:t> - </a:t>
            </a:r>
            <a:r>
              <a:rPr lang="cs-CZ" dirty="0" err="1">
                <a:hlinkClick r:id="rId6"/>
              </a:rPr>
              <a:t>mozgová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príhoda</a:t>
            </a:r>
            <a:r>
              <a:rPr lang="cs-CZ" dirty="0">
                <a:hlinkClick r:id="rId6"/>
              </a:rPr>
              <a:t> / </a:t>
            </a:r>
            <a:r>
              <a:rPr lang="cs-CZ" dirty="0" err="1">
                <a:hlinkClick r:id="rId6"/>
              </a:rPr>
              <a:t>afázia</a:t>
            </a:r>
            <a:r>
              <a:rPr lang="cs-CZ" dirty="0">
                <a:hlinkClick r:id="rId6"/>
              </a:rPr>
              <a:t> - </a:t>
            </a:r>
            <a:r>
              <a:rPr lang="cs-CZ" dirty="0" err="1">
                <a:hlinkClick r:id="rId6"/>
              </a:rPr>
              <a:t>špeciálne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pomôcky</a:t>
            </a:r>
            <a:r>
              <a:rPr lang="cs-CZ" dirty="0">
                <a:hlinkClick r:id="rId6"/>
              </a:rPr>
              <a:t> - YouTube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1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8C851F78-1060-4282-B10E-B15D19378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06F4721B-A9FB-4350-8350-6AF5DBC73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7744"/>
            <a:ext cx="5377852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606B3E9D-A7B2-4A2C-AA9C-C4E4E97A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4041" y="374904"/>
            <a:ext cx="5106102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214005-328C-41B1-B09B-36DE656D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100"/>
              <a:t>KNIHY a PRACOVNÍ LISTY </a:t>
            </a:r>
          </a:p>
        </p:txBody>
      </p:sp>
      <p:pic>
        <p:nvPicPr>
          <p:cNvPr id="1028" name="Picture 4" descr="Neumim to říct obálka knihy">
            <a:extLst>
              <a:ext uri="{FF2B5EF4-FFF2-40B4-BE49-F238E27FC236}">
                <a16:creationId xmlns:a16="http://schemas.microsoft.com/office/drawing/2014/main" id="{CAF88A01-3340-4423-897E-73D09B29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85" y="233264"/>
            <a:ext cx="2674946" cy="37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78">
            <a:extLst>
              <a:ext uri="{FF2B5EF4-FFF2-40B4-BE49-F238E27FC236}">
                <a16:creationId xmlns:a16="http://schemas.microsoft.com/office/drawing/2014/main" id="{39DF756E-3198-4C25-915C-52B17E51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554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80">
            <a:extLst>
              <a:ext uri="{FF2B5EF4-FFF2-40B4-BE49-F238E27FC236}">
                <a16:creationId xmlns:a16="http://schemas.microsoft.com/office/drawing/2014/main" id="{4307046A-014A-4D8A-86E8-09943C3D0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554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C4A6A-58B1-4DC6-8180-6E3C93667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/>
              <a:t>Cesta z mlčení</a:t>
            </a:r>
          </a:p>
          <a:p>
            <a:pPr lvl="1"/>
            <a:r>
              <a:rPr lang="cs-CZ" b="0" i="0" u="sng">
                <a:effectLst/>
                <a:latin typeface="+mj-lt"/>
                <a:hlinkClick r:id="rId3"/>
              </a:rPr>
              <a:t>Viktorie Bartoníčková</a:t>
            </a:r>
            <a:r>
              <a:rPr lang="cs-CZ" b="0" i="0">
                <a:effectLst/>
                <a:latin typeface="+mj-lt"/>
              </a:rPr>
              <a:t> &amp; </a:t>
            </a:r>
            <a:r>
              <a:rPr lang="cs-CZ" b="0" i="0" u="none" strike="noStrike">
                <a:effectLst/>
                <a:latin typeface="+mj-lt"/>
                <a:hlinkClick r:id="rId4"/>
              </a:rPr>
              <a:t>Alžběta Dvořáková</a:t>
            </a:r>
            <a:endParaRPr lang="cs-CZ" b="0" i="0">
              <a:effectLst/>
              <a:latin typeface="+mj-lt"/>
            </a:endParaRPr>
          </a:p>
          <a:p>
            <a:pPr lvl="1"/>
            <a:r>
              <a:rPr lang="cs-CZ" b="0" i="0">
                <a:effectLst/>
                <a:latin typeface="+mj-lt"/>
              </a:rPr>
              <a:t>Příběh o vůli překonat ztrátu řeči po cévní mozkové příhodě.</a:t>
            </a:r>
          </a:p>
          <a:p>
            <a:pPr lvl="1"/>
            <a:endParaRPr lang="cs-CZ"/>
          </a:p>
          <a:p>
            <a:r>
              <a:rPr lang="cs-CZ">
                <a:latin typeface="+mj-lt"/>
              </a:rPr>
              <a:t>Neumím to říct</a:t>
            </a:r>
            <a:endParaRPr lang="cs-CZ">
              <a:latin typeface="Open Sans" panose="020B0606030504020204" pitchFamily="34" charset="0"/>
            </a:endParaRPr>
          </a:p>
          <a:p>
            <a:pPr lvl="1"/>
            <a:r>
              <a:rPr lang="cs-CZ" err="1">
                <a:latin typeface="+mj-lt"/>
                <a:hlinkClick r:id="rId5"/>
              </a:rPr>
              <a:t>Neumim</a:t>
            </a:r>
            <a:r>
              <a:rPr lang="cs-CZ">
                <a:latin typeface="+mj-lt"/>
                <a:hlinkClick r:id="rId5"/>
              </a:rPr>
              <a:t> to říct - Michaela </a:t>
            </a:r>
            <a:r>
              <a:rPr lang="cs-CZ" err="1">
                <a:latin typeface="+mj-lt"/>
                <a:hlinkClick r:id="rId5"/>
              </a:rPr>
              <a:t>Klírová</a:t>
            </a:r>
            <a:r>
              <a:rPr lang="cs-CZ">
                <a:latin typeface="+mj-lt"/>
                <a:hlinkClick r:id="rId5"/>
              </a:rPr>
              <a:t> | Databáze knih (databazeknih.cz)</a:t>
            </a:r>
            <a:endParaRPr lang="cs-CZ">
              <a:latin typeface="+mj-lt"/>
            </a:endParaRPr>
          </a:p>
          <a:p>
            <a:pPr lvl="1"/>
            <a:r>
              <a:rPr lang="pl-PL" b="0" i="0">
                <a:effectLst/>
                <a:latin typeface="+mj-lt"/>
              </a:rPr>
              <a:t>Pracovní listy pro pacienty s afáziíí</a:t>
            </a:r>
            <a:endParaRPr lang="cs-CZ">
              <a:latin typeface="+mj-lt"/>
            </a:endParaRPr>
          </a:p>
        </p:txBody>
      </p:sp>
      <p:pic>
        <p:nvPicPr>
          <p:cNvPr id="4" name="Picture 6" descr="Zobrazit zdrojový obrázek">
            <a:extLst>
              <a:ext uri="{FF2B5EF4-FFF2-40B4-BE49-F238E27FC236}">
                <a16:creationId xmlns:a16="http://schemas.microsoft.com/office/drawing/2014/main" id="{EE03AA53-B72E-47C2-BA24-04C8E9B8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93" y="3272751"/>
            <a:ext cx="2273092" cy="31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4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01D29B-1ED0-4872-A070-7F96283B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cs-CZ" sz="3600"/>
              <a:t>Diplomové a Bakalářské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00CE0-7371-4157-8C04-BC2F02EC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Skupinová terapie afázie v rámci rozvoje pragmatické roviny jazyk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lvl="1"/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Skupinová terapie afázie v rámci rozvoje prag-matické roviny jazyka (muni.cz)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Bariéry v sociální interakci člověka s afázií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  <a:hlinkClick r:id="rId4"/>
            </a:endParaRPr>
          </a:p>
          <a:p>
            <a:pPr lvl="1"/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Microsoft Word - BakaláYská práce Lucie Lukáaková (muni.cz)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Analýza mluveného projevu u pacientů s afázií</a:t>
            </a:r>
          </a:p>
          <a:p>
            <a:pPr lvl="1"/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Analyza_mluveneho_projevu_u_pacientu_s_afazii.pdf (muni.cz)</a:t>
            </a:r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19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AABB2-1CC0-49C3-8318-2BA280B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dirty="0"/>
              <a:t>OSOBNOSTI S AFÁZIÍ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3074" name="Picture 2" descr="VÁCLAV NECKÁŘ – JÁ TI ZABRNKÁM / BALADY – SUPRAPHON.cz">
            <a:extLst>
              <a:ext uri="{FF2B5EF4-FFF2-40B4-BE49-F238E27FC236}">
                <a16:creationId xmlns:a16="http://schemas.microsoft.com/office/drawing/2014/main" id="{01F06153-A33A-4B59-BA03-B55E57F3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230863"/>
            <a:ext cx="4414438" cy="44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18EFE5-9B8D-44D6-A7B5-A16AED58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cs-CZ" dirty="0"/>
              <a:t>Václav Neckář </a:t>
            </a:r>
          </a:p>
          <a:p>
            <a:pPr lvl="1"/>
            <a:r>
              <a:rPr lang="cs-CZ" dirty="0">
                <a:hlinkClick r:id="rId3"/>
              </a:rPr>
              <a:t>13. komnata Václava Neckáře - 13. komnata | Česká televize (ceskatelevize.cz)</a:t>
            </a:r>
            <a:endParaRPr lang="cs-CZ" dirty="0"/>
          </a:p>
          <a:p>
            <a:endParaRPr lang="cs-CZ" dirty="0"/>
          </a:p>
          <a:p>
            <a:r>
              <a:rPr lang="cs-CZ" dirty="0"/>
              <a:t>Viktorie Bartoníčková </a:t>
            </a:r>
          </a:p>
          <a:p>
            <a:pPr marL="27432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21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lastní 9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CC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72</TotalTime>
  <Words>500</Words>
  <Application>Microsoft Office PowerPoint</Application>
  <PresentationFormat>Širokoúhlá obrazovka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Garamond</vt:lpstr>
      <vt:lpstr>Open Sans</vt:lpstr>
      <vt:lpstr>Raleway</vt:lpstr>
      <vt:lpstr>Savon</vt:lpstr>
      <vt:lpstr>AFÁZIE</vt:lpstr>
      <vt:lpstr>ORGANIZACE </vt:lpstr>
      <vt:lpstr>KLUB AFASIE </vt:lpstr>
      <vt:lpstr>Mezigenerační centrum Julie </vt:lpstr>
      <vt:lpstr>AFASLOVNÍK</vt:lpstr>
      <vt:lpstr>VIDEA</vt:lpstr>
      <vt:lpstr>KNIHY a PRACOVNÍ LISTY </vt:lpstr>
      <vt:lpstr>Diplomové a Bakalářské práce </vt:lpstr>
      <vt:lpstr>OSOBNOSTI S AFÁZIÍ</vt:lpstr>
      <vt:lpstr>NEGLECT SYNDROM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AFÁZIE</dc:title>
  <dc:creator>Dagmar Coufalová</dc:creator>
  <cp:lastModifiedBy>Dagmar Coufalová</cp:lastModifiedBy>
  <cp:revision>3</cp:revision>
  <dcterms:created xsi:type="dcterms:W3CDTF">2022-03-21T12:22:16Z</dcterms:created>
  <dcterms:modified xsi:type="dcterms:W3CDTF">2022-04-04T10:11:22Z</dcterms:modified>
</cp:coreProperties>
</file>