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5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/>
    <p:restoredTop sz="94595"/>
  </p:normalViewPr>
  <p:slideViewPr>
    <p:cSldViewPr snapToGrid="0" snapToObjects="1">
      <p:cViewPr varScale="1">
        <p:scale>
          <a:sx n="105" d="100"/>
          <a:sy n="105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18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4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14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3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nbrno.cz/areal-bohunice/neurologicka-klinika/screening-afazie-mastcz/t33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65F6EA-84C1-2E97-B7E5-2AB90F5428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39" b="48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ECB6754-5AF0-8B4A-95C1-9545CCDA4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6952388" cy="326063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Diagnostika afázie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258606-C82C-9347-A346-02A107C98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Kotzianová, Janíková, Hanzlíková, Petrišáková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1B3D57-92F8-6F42-A6CD-64165586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Testy funkční komunikace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EBA64-B380-C343-9140-0CFC588ED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Cílem je zmapovat efektivitu komunikace, i přes existující poruchy fatických funkcí.</a:t>
            </a:r>
          </a:p>
          <a:p>
            <a:r>
              <a:rPr lang="cs-CZ" dirty="0"/>
              <a:t>CADL-2</a:t>
            </a:r>
          </a:p>
        </p:txBody>
      </p:sp>
    </p:spTree>
    <p:extLst>
      <p:ext uri="{BB962C8B-B14F-4D97-AF65-F5344CB8AC3E}">
        <p14:creationId xmlns:p14="http://schemas.microsoft.com/office/powerpoint/2010/main" val="356169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B19954-DDE5-E841-ACED-BA744982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Specifické testy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095749-08E4-1F46-81BB-F4F826930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Diagnostikují pouze některé řečové funkce.</a:t>
            </a:r>
          </a:p>
          <a:p>
            <a:r>
              <a:rPr lang="cs-CZ" dirty="0"/>
              <a:t>Boston </a:t>
            </a:r>
            <a:r>
              <a:rPr lang="cs-CZ" dirty="0" err="1"/>
              <a:t>Naming</a:t>
            </a:r>
            <a:r>
              <a:rPr lang="cs-CZ" dirty="0"/>
              <a:t> Test</a:t>
            </a:r>
          </a:p>
          <a:p>
            <a:r>
              <a:rPr lang="cs-CZ" dirty="0"/>
              <a:t>Token test </a:t>
            </a:r>
          </a:p>
          <a:p>
            <a:pPr lvl="1">
              <a:buFontTx/>
              <a:buChar char="-"/>
            </a:pPr>
            <a:r>
              <a:rPr lang="cs-CZ" dirty="0"/>
              <a:t> </a:t>
            </a:r>
            <a:r>
              <a:rPr lang="cs-CZ" b="0" dirty="0"/>
              <a:t>Slouží ke kvantifikace poruch receptivní složky řeči a krátkodobé paměti afatiků.</a:t>
            </a:r>
          </a:p>
          <a:p>
            <a:pPr lvl="1">
              <a:buFontTx/>
              <a:buChar char="-"/>
            </a:pPr>
            <a:r>
              <a:rPr lang="cs-CZ" b="0" dirty="0"/>
              <a:t> Hodnotí míru porozumění řeči afatiků.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637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ADDB20-ABC7-DA40-B3C4-5598E1D3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TOKEN test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oken test - geometrické tvary :: LOGOS-RP">
            <a:extLst>
              <a:ext uri="{FF2B5EF4-FFF2-40B4-BE49-F238E27FC236}">
                <a16:creationId xmlns:a16="http://schemas.microsoft.com/office/drawing/2014/main" id="{C95D76F4-4DBC-FD4E-80B9-53E7028EC3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95" y="2700133"/>
            <a:ext cx="5041105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295B6B54-A075-E740-8E1E-5EFD3733F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473" y="1859410"/>
            <a:ext cx="4552855" cy="420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8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462FB2-D2EF-4D4E-A28D-25ACDB92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Diferenciální diagnostika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DA8FC-1F65-B04E-8216-8DE912C2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r>
              <a:rPr lang="cs-CZ" dirty="0"/>
              <a:t>Dysartrie</a:t>
            </a:r>
          </a:p>
          <a:p>
            <a:r>
              <a:rPr lang="cs-CZ" dirty="0"/>
              <a:t>Agnozie</a:t>
            </a:r>
          </a:p>
          <a:p>
            <a:r>
              <a:rPr lang="cs-CZ" dirty="0"/>
              <a:t>Apraxie </a:t>
            </a:r>
          </a:p>
          <a:p>
            <a:r>
              <a:rPr lang="cs-CZ" dirty="0"/>
              <a:t>Alexie</a:t>
            </a:r>
          </a:p>
          <a:p>
            <a:r>
              <a:rPr lang="cs-CZ" dirty="0"/>
              <a:t>Mutismus </a:t>
            </a:r>
          </a:p>
        </p:txBody>
      </p:sp>
    </p:spTree>
    <p:extLst>
      <p:ext uri="{BB962C8B-B14F-4D97-AF65-F5344CB8AC3E}">
        <p14:creationId xmlns:p14="http://schemas.microsoft.com/office/powerpoint/2010/main" val="182301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C06BE2-1811-184B-8EEC-54E1EFD1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DDE0B4-5AD0-1444-ADC0-7BA518350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r>
              <a:rPr lang="cs-CZ" dirty="0"/>
              <a:t>Důležitá mezioborová spolupráce (neurolog, foniatr, logoped, psycholog apod.)</a:t>
            </a:r>
          </a:p>
          <a:p>
            <a:r>
              <a:rPr lang="cs-CZ" dirty="0"/>
              <a:t>Diagnostikování řeči se soustředí na vyšetření a hodnocení:</a:t>
            </a:r>
          </a:p>
          <a:p>
            <a:pPr marL="525780" lvl="2" indent="-342900">
              <a:buAutoNum type="arabicPeriod"/>
            </a:pPr>
            <a:r>
              <a:rPr lang="cs-CZ" sz="1600" b="0" dirty="0"/>
              <a:t>Spontánní řeči</a:t>
            </a:r>
          </a:p>
          <a:p>
            <a:pPr marL="525780" lvl="2" indent="-342900">
              <a:buAutoNum type="arabicPeriod"/>
            </a:pPr>
            <a:r>
              <a:rPr lang="cs-CZ" sz="1600" b="0" dirty="0"/>
              <a:t>Porozumění řeči</a:t>
            </a:r>
          </a:p>
          <a:p>
            <a:pPr marL="525780" lvl="2" indent="-342900">
              <a:buAutoNum type="arabicPeriod"/>
            </a:pPr>
            <a:r>
              <a:rPr lang="cs-CZ" sz="1600" b="0" dirty="0"/>
              <a:t>Opakování</a:t>
            </a:r>
          </a:p>
          <a:p>
            <a:pPr marL="525780" lvl="2" indent="-342900">
              <a:buAutoNum type="arabicPeriod"/>
            </a:pPr>
            <a:r>
              <a:rPr lang="cs-CZ" sz="1600" b="0" dirty="0"/>
              <a:t>Pojmenování</a:t>
            </a:r>
          </a:p>
          <a:p>
            <a:r>
              <a:rPr lang="cs-CZ" dirty="0"/>
              <a:t>Terapie by se neměla omezovat jen na mluvenou řeč, ale i na její psanou formu.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469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6DAA2-B1E3-6141-B531-7575B8D4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Diagnostika afázie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A6D1E0-0F08-A940-AF7D-C4FE256C03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Dle ovlivnění fází onemocnění:</a:t>
            </a:r>
          </a:p>
          <a:p>
            <a:pPr lvl="2"/>
            <a:r>
              <a:rPr lang="cs-CZ" sz="1600" dirty="0"/>
              <a:t>Iniciální fáze</a:t>
            </a:r>
          </a:p>
          <a:p>
            <a:pPr lvl="2"/>
            <a:r>
              <a:rPr lang="cs-CZ" sz="1600" dirty="0"/>
              <a:t>Stabilizovaná</a:t>
            </a:r>
          </a:p>
          <a:p>
            <a:pPr lvl="2"/>
            <a:r>
              <a:rPr lang="cs-CZ" sz="1600" dirty="0"/>
              <a:t>Chronická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382606-E9CF-484D-99CA-B8A94238C9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Dle cíle diagnostiky:</a:t>
            </a:r>
          </a:p>
          <a:p>
            <a:pPr lvl="2"/>
            <a:r>
              <a:rPr lang="cs-CZ" sz="1600" dirty="0"/>
              <a:t>Orientační</a:t>
            </a:r>
          </a:p>
          <a:p>
            <a:pPr lvl="2"/>
            <a:r>
              <a:rPr lang="cs-CZ" sz="1600" dirty="0"/>
              <a:t>Základní</a:t>
            </a:r>
          </a:p>
          <a:p>
            <a:pPr lvl="2"/>
            <a:r>
              <a:rPr lang="cs-CZ" sz="1600" dirty="0"/>
              <a:t>Komplexní</a:t>
            </a:r>
          </a:p>
          <a:p>
            <a:pPr lvl="2"/>
            <a:r>
              <a:rPr lang="cs-CZ" sz="1600" dirty="0"/>
              <a:t>Speciální </a:t>
            </a:r>
          </a:p>
        </p:txBody>
      </p:sp>
    </p:spTree>
    <p:extLst>
      <p:ext uri="{BB962C8B-B14F-4D97-AF65-F5344CB8AC3E}">
        <p14:creationId xmlns:p14="http://schemas.microsoft.com/office/powerpoint/2010/main" val="299235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3406850-3171-284B-B25D-B195379D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-2006600"/>
            <a:ext cx="9238434" cy="177800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AB921F82-AC8F-BC45-B4E6-8A65188563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566" y="1149950"/>
            <a:ext cx="8723164" cy="4558100"/>
          </a:xfrm>
        </p:spPr>
      </p:pic>
    </p:spTree>
    <p:extLst>
      <p:ext uri="{BB962C8B-B14F-4D97-AF65-F5344CB8AC3E}">
        <p14:creationId xmlns:p14="http://schemas.microsoft.com/office/powerpoint/2010/main" val="608143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E3C497-ED60-5D4D-BC34-010E851B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Screeningové testy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D48B2-5842-1244-9755-0866FCC06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9392922" cy="3608615"/>
          </a:xfrm>
        </p:spPr>
        <p:txBody>
          <a:bodyPr>
            <a:normAutofit/>
          </a:bodyPr>
          <a:lstStyle/>
          <a:p>
            <a:r>
              <a:rPr lang="cs-CZ" b="1" dirty="0" err="1"/>
              <a:t>Aphasia</a:t>
            </a:r>
            <a:r>
              <a:rPr lang="cs-CZ" b="1" dirty="0"/>
              <a:t> </a:t>
            </a:r>
            <a:r>
              <a:rPr lang="cs-CZ" b="1" dirty="0" err="1"/>
              <a:t>Screening</a:t>
            </a:r>
            <a:r>
              <a:rPr lang="cs-CZ" b="1" dirty="0"/>
              <a:t> Test (</a:t>
            </a:r>
            <a:r>
              <a:rPr lang="cs-CZ" b="1" dirty="0" err="1"/>
              <a:t>Cséfalvay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b="1" dirty="0"/>
              <a:t> - </a:t>
            </a:r>
            <a:r>
              <a:rPr lang="cs-CZ" dirty="0"/>
              <a:t>V krátké době 10ti minut zmapuje jazykové schopnosti vyšetřované osoby.</a:t>
            </a:r>
          </a:p>
          <a:p>
            <a:r>
              <a:rPr lang="cs-CZ" b="1" dirty="0" err="1" smtClean="0"/>
              <a:t>MASTcz</a:t>
            </a:r>
            <a:endParaRPr lang="cs-CZ" b="1" dirty="0" smtClean="0"/>
          </a:p>
          <a:p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www.fnbrno.cz/areal-bohunice/neurologicka-klinika/screening-afazie-mastcz/t3305</a:t>
            </a:r>
            <a:endParaRPr lang="cs-CZ" b="1" dirty="0"/>
          </a:p>
          <a:p>
            <a:pPr lvl="1">
              <a:buFontTx/>
              <a:buChar char="-"/>
            </a:pPr>
            <a:r>
              <a:rPr lang="cs-CZ" sz="1800" b="0" dirty="0"/>
              <a:t> Česká verze </a:t>
            </a:r>
            <a:r>
              <a:rPr lang="cs-CZ" sz="1800" b="0" dirty="0" err="1"/>
              <a:t>The</a:t>
            </a:r>
            <a:r>
              <a:rPr lang="cs-CZ" sz="1800" b="0" dirty="0"/>
              <a:t> Mississippi </a:t>
            </a:r>
            <a:r>
              <a:rPr lang="cs-CZ" sz="1800" b="0" dirty="0" err="1"/>
              <a:t>Aphasia</a:t>
            </a:r>
            <a:r>
              <a:rPr lang="cs-CZ" sz="1800" b="0" dirty="0"/>
              <a:t> </a:t>
            </a:r>
            <a:r>
              <a:rPr lang="cs-CZ" sz="1800" b="0" dirty="0" err="1"/>
              <a:t>Screening</a:t>
            </a:r>
            <a:r>
              <a:rPr lang="cs-CZ" sz="1800" b="0" dirty="0"/>
              <a:t> Test (MAST)</a:t>
            </a:r>
          </a:p>
          <a:p>
            <a:pPr lvl="1">
              <a:buFontTx/>
              <a:buChar char="-"/>
            </a:pPr>
            <a:r>
              <a:rPr lang="cs-CZ" sz="1800" b="0" dirty="0"/>
              <a:t> Test je jednoduchý, relativně krátký trvající 10–15 minut. </a:t>
            </a:r>
          </a:p>
          <a:p>
            <a:pPr lvl="1">
              <a:buFontTx/>
              <a:buChar char="-"/>
            </a:pPr>
            <a:r>
              <a:rPr lang="cs-CZ" sz="1800" b="0" dirty="0"/>
              <a:t> Je možné jej užívat v iniciální fázi onemocnění u lůžka.</a:t>
            </a:r>
          </a:p>
          <a:p>
            <a:pPr lvl="1"/>
            <a:endParaRPr lang="cs-CZ" sz="1800" b="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581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71BD5B-240B-2C48-A466-4F833F07A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MASTCZ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E84827-B7F2-A540-BE83-C2A617CD7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442586"/>
            <a:ext cx="8666412" cy="364659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 tvořen  dílčími položkami devíti </a:t>
            </a:r>
            <a:r>
              <a:rPr lang="cs-CZ" dirty="0" err="1"/>
              <a:t>subtestů</a:t>
            </a:r>
            <a:r>
              <a:rPr lang="cs-CZ" dirty="0"/>
              <a:t>:</a:t>
            </a:r>
          </a:p>
          <a:p>
            <a:pPr lvl="2"/>
            <a:r>
              <a:rPr lang="cs-CZ" sz="1600" dirty="0"/>
              <a:t>automatická řeč</a:t>
            </a:r>
          </a:p>
          <a:p>
            <a:pPr lvl="2"/>
            <a:r>
              <a:rPr lang="cs-CZ" sz="1600" dirty="0"/>
              <a:t>pojmenování</a:t>
            </a:r>
          </a:p>
          <a:p>
            <a:pPr lvl="2"/>
            <a:r>
              <a:rPr lang="cs-CZ" sz="1600" dirty="0"/>
              <a:t>opakování</a:t>
            </a:r>
          </a:p>
          <a:p>
            <a:pPr lvl="2"/>
            <a:r>
              <a:rPr lang="cs-CZ" sz="1600" dirty="0" err="1"/>
              <a:t>fluence</a:t>
            </a:r>
            <a:r>
              <a:rPr lang="cs-CZ" sz="1600" dirty="0"/>
              <a:t> při popisu fotografie</a:t>
            </a:r>
          </a:p>
          <a:p>
            <a:pPr lvl="2"/>
            <a:r>
              <a:rPr lang="cs-CZ" sz="1600" dirty="0"/>
              <a:t>psaní na diktát</a:t>
            </a:r>
          </a:p>
          <a:p>
            <a:pPr lvl="2"/>
            <a:r>
              <a:rPr lang="cs-CZ" sz="1600" dirty="0"/>
              <a:t>rozumění alternativním otázkám</a:t>
            </a:r>
          </a:p>
          <a:p>
            <a:pPr lvl="2"/>
            <a:r>
              <a:rPr lang="cs-CZ" sz="1600" dirty="0"/>
              <a:t>rozumění slovu – identifikace objektů</a:t>
            </a:r>
          </a:p>
          <a:p>
            <a:pPr lvl="2"/>
            <a:r>
              <a:rPr lang="cs-CZ" sz="1600" dirty="0"/>
              <a:t>rozumění mluvené instrukci</a:t>
            </a:r>
          </a:p>
          <a:p>
            <a:pPr lvl="2"/>
            <a:r>
              <a:rPr lang="cs-CZ" sz="1600" dirty="0"/>
              <a:t>rozumění čtené instrukci.</a:t>
            </a:r>
          </a:p>
        </p:txBody>
      </p:sp>
    </p:spTree>
    <p:extLst>
      <p:ext uri="{BB962C8B-B14F-4D97-AF65-F5344CB8AC3E}">
        <p14:creationId xmlns:p14="http://schemas.microsoft.com/office/powerpoint/2010/main" val="315908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5E183CC-BBFB-4440-B192-64C806A4D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48D039-B3EA-424A-A5DF-F36D1855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853" y="2013062"/>
            <a:ext cx="8754294" cy="19981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/>
              <a:t>Komplexní</a:t>
            </a:r>
            <a:r>
              <a:rPr lang="en-US" sz="3200" dirty="0"/>
              <a:t> testy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E5BD89-6A5F-4A85-8770-18685C9BB2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260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814F19-4C06-FE48-8667-4BE85400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Kvantitativně orientované testy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202B1-ED42-614A-909C-E91E1A6DB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Umožňují zhodnotit symptomy afázie a určit jejich rozsah.</a:t>
            </a:r>
          </a:p>
          <a:p>
            <a:r>
              <a:rPr lang="cs-CZ" dirty="0"/>
              <a:t>Bostonský test afázie</a:t>
            </a:r>
          </a:p>
          <a:p>
            <a:r>
              <a:rPr lang="cs-CZ" dirty="0"/>
              <a:t>Western </a:t>
            </a:r>
            <a:r>
              <a:rPr lang="cs-CZ" dirty="0" err="1"/>
              <a:t>Aphasia</a:t>
            </a:r>
            <a:r>
              <a:rPr lang="cs-CZ" dirty="0"/>
              <a:t> </a:t>
            </a:r>
            <a:r>
              <a:rPr lang="cs-CZ" dirty="0" err="1"/>
              <a:t>Battery</a:t>
            </a:r>
            <a:endParaRPr lang="cs-CZ" dirty="0"/>
          </a:p>
          <a:p>
            <a:r>
              <a:rPr lang="cs-CZ" dirty="0" err="1"/>
              <a:t>Comprehensive</a:t>
            </a:r>
            <a:r>
              <a:rPr lang="cs-CZ" dirty="0"/>
              <a:t> </a:t>
            </a:r>
            <a:r>
              <a:rPr lang="cs-CZ" dirty="0" err="1"/>
              <a:t>Aphasia</a:t>
            </a:r>
            <a:r>
              <a:rPr lang="cs-CZ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448263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01B8AA-B08F-C944-97A1-4651E80A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cs-CZ" dirty="0"/>
              <a:t>Kvalitativně orientované testy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E3958-C17F-5640-BF46-6167797D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Hodnotí způsob a kvalitu řešení dané úlohy. Hodnotíme jaké jsou jeho odpovědi.</a:t>
            </a:r>
          </a:p>
          <a:p>
            <a:r>
              <a:rPr lang="cs-CZ" dirty="0" err="1"/>
              <a:t>Lurijovské</a:t>
            </a:r>
            <a:r>
              <a:rPr lang="cs-CZ" dirty="0"/>
              <a:t> vyšetření</a:t>
            </a:r>
          </a:p>
          <a:p>
            <a:r>
              <a:rPr lang="cs-CZ" dirty="0"/>
              <a:t>PALPA</a:t>
            </a:r>
          </a:p>
          <a:p>
            <a:r>
              <a:rPr lang="cs-CZ" dirty="0"/>
              <a:t>Vyšetření fatických funkcí</a:t>
            </a:r>
          </a:p>
        </p:txBody>
      </p:sp>
    </p:spTree>
    <p:extLst>
      <p:ext uri="{BB962C8B-B14F-4D97-AF65-F5344CB8AC3E}">
        <p14:creationId xmlns:p14="http://schemas.microsoft.com/office/powerpoint/2010/main" val="1635524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43A"/>
      </a:dk2>
      <a:lt2>
        <a:srgbClr val="E2E8E3"/>
      </a:lt2>
      <a:accent1>
        <a:srgbClr val="CA92BD"/>
      </a:accent1>
      <a:accent2>
        <a:srgbClr val="BF7A91"/>
      </a:accent2>
      <a:accent3>
        <a:srgbClr val="CA9692"/>
      </a:accent3>
      <a:accent4>
        <a:srgbClr val="BF9C7A"/>
      </a:accent4>
      <a:accent5>
        <a:srgbClr val="A9A57A"/>
      </a:accent5>
      <a:accent6>
        <a:srgbClr val="97AB6E"/>
      </a:accent6>
      <a:hlink>
        <a:srgbClr val="568E64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254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Trade Gothic Next Cond</vt:lpstr>
      <vt:lpstr>Trade Gothic Next Light</vt:lpstr>
      <vt:lpstr>PortalVTI</vt:lpstr>
      <vt:lpstr>Diagnostika afázie</vt:lpstr>
      <vt:lpstr>Prezentace aplikace PowerPoint</vt:lpstr>
      <vt:lpstr>Diagnostika afázie</vt:lpstr>
      <vt:lpstr>Prezentace aplikace PowerPoint</vt:lpstr>
      <vt:lpstr>Screeningové testy</vt:lpstr>
      <vt:lpstr>MASTCZ</vt:lpstr>
      <vt:lpstr>Komplexní testy</vt:lpstr>
      <vt:lpstr>Kvantitativně orientované testy</vt:lpstr>
      <vt:lpstr>Kvalitativně orientované testy</vt:lpstr>
      <vt:lpstr>Testy funkční komunikace</vt:lpstr>
      <vt:lpstr>Specifické testy</vt:lpstr>
      <vt:lpstr>TOKEN test </vt:lpstr>
      <vt:lpstr>Diferenciální 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afázie</dc:title>
  <dc:creator>Eliška Kotzianová</dc:creator>
  <cp:lastModifiedBy>Lektor</cp:lastModifiedBy>
  <cp:revision>2</cp:revision>
  <dcterms:created xsi:type="dcterms:W3CDTF">2022-03-21T11:53:19Z</dcterms:created>
  <dcterms:modified xsi:type="dcterms:W3CDTF">2022-03-21T13:11:22Z</dcterms:modified>
</cp:coreProperties>
</file>