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8" r:id="rId12"/>
    <p:sldId id="269" r:id="rId13"/>
    <p:sldId id="25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4"/>
    <p:restoredTop sz="94595"/>
  </p:normalViewPr>
  <p:slideViewPr>
    <p:cSldViewPr snapToGrid="0" snapToObjects="1">
      <p:cViewPr varScale="1">
        <p:scale>
          <a:sx n="105" d="100"/>
          <a:sy n="105" d="100"/>
        </p:scale>
        <p:origin x="5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0F8CF-692C-4963-8B5E-D1C0928CF1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9612" y="1013984"/>
            <a:ext cx="7714388" cy="3260635"/>
          </a:xfrm>
        </p:spPr>
        <p:txBody>
          <a:bodyPr anchor="b"/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19655-1613-4CC0-BBE9-BD2CB2C3C7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9612" y="4848464"/>
            <a:ext cx="7714388" cy="1085849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67FFF-6BC4-4DF0-BC55-B2C3BFD8E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89830-A1B7-484B-832C-F64A558BD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8F727-72C8-47A9-8E54-AD8459028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ED5540-64E5-4258-ABA4-753F07B71B38}"/>
              </a:ext>
            </a:extLst>
          </p:cNvPr>
          <p:cNvCxnSpPr>
            <a:cxnSpLocks/>
          </p:cNvCxnSpPr>
          <p:nvPr/>
        </p:nvCxnSpPr>
        <p:spPr>
          <a:xfrm>
            <a:off x="1524000" y="4571506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6188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8A5DE-E5C6-4DB9-AD28-8F1EAC6F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63E08E-9B2D-4740-9AC6-D5E1CFB95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29566" y="2229957"/>
            <a:ext cx="9238434" cy="386604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E3736-E8AA-4F58-9D3A-27050B287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95E84-15BC-478B-9DAB-15025867B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9D98F-E0A8-4254-A957-7F17811D0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712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DE70F5-2276-4F91-9FC2-8DA4B52881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4000" y="1467699"/>
            <a:ext cx="1758461" cy="462830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1856C5-C2FD-45E4-A631-AC06B5495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82312" y="1467699"/>
            <a:ext cx="7839379" cy="462830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336EA-B6DD-4115-9C67-79A24C866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A668B-1DAB-449C-9BA4-7B1572A22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6567E-119D-4C98-93FF-73A332803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668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EF94C-BCB1-4F4C-AF70-DD2A5C4E3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5445"/>
            <a:ext cx="9238434" cy="857559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09B75-A057-44B5-872F-DF01BDC8E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566" y="2286000"/>
            <a:ext cx="9238434" cy="381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6260C-3219-4812-88F2-3162D37F2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62B73-9C01-4BE3-A199-782BE6EBA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61492-EB56-4454-9D2A-8BB94AACB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682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980A128-A52A-402C-865B-1BF08D7F045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900447-3778-4AB7-ACB3-7C2313FE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1745" y="1287554"/>
            <a:ext cx="8284963" cy="3113064"/>
          </a:xfrm>
        </p:spPr>
        <p:txBody>
          <a:bodyPr anchor="t"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B910C9-BA3C-4D31-9C62-2C2408591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1744" y="4619707"/>
            <a:ext cx="7722256" cy="1476293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42E8A-6B69-406B-A3DF-0A1B76832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665CF-4461-4BB8-8F3A-ED1CB1084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98B27-5EF3-49F4-B3CE-F3CF419AE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244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3F3BA-5AD5-4F15-97B2-E4652D1D4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13411"/>
            <a:ext cx="9238434" cy="88959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997B8-1FD3-40E6-A486-256EB41DB7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29566" y="2135565"/>
            <a:ext cx="4495800" cy="39604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83F4D8-AA9A-4AF7-86EA-E4D797B98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35565"/>
            <a:ext cx="4495800" cy="39604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08823E-BC08-4810-9BFF-35D2EA2A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DD2BFB-BB2C-4C4A-A6E1-DD223C2BE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D369B2-12F8-4583-8A7F-523C9A3EF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531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C717F-84B9-44BA-8DD6-680394AB1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79150"/>
            <a:ext cx="9238434" cy="82391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217D6-7448-4625-964F-5D82F65F1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9567" y="2013217"/>
            <a:ext cx="4495799" cy="704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3A534C-0B54-4327-99C0-4F0019FD2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29567" y="3048000"/>
            <a:ext cx="4495800" cy="304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9D4A63-0795-4B74-8C11-5FE7944118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013215"/>
            <a:ext cx="4495800" cy="70423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3D16F3-F747-441B-9854-27225954DE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48000"/>
            <a:ext cx="4495800" cy="304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8168E2-6B97-486E-B0E4-4E7F5CDBB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5D3E2B-2F4E-4347-A8E9-27EB7D035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1FC4F5-6876-414E-9E30-84706A3F5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70D2F04-5474-46B9-B838-858CDF4AB2D2}"/>
              </a:ext>
            </a:extLst>
          </p:cNvPr>
          <p:cNvCxnSpPr>
            <a:cxnSpLocks/>
          </p:cNvCxnSpPr>
          <p:nvPr/>
        </p:nvCxnSpPr>
        <p:spPr>
          <a:xfrm>
            <a:off x="6270727" y="2876662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ADEE893-BE45-47F3-BCF0-02424B3503CC}"/>
              </a:ext>
            </a:extLst>
          </p:cNvPr>
          <p:cNvSpPr/>
          <p:nvPr/>
        </p:nvSpPr>
        <p:spPr>
          <a:xfrm>
            <a:off x="-1171838" y="4592406"/>
            <a:ext cx="808262" cy="3897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FB5178A-4501-4B56-8BF1-D083D7B021CE}"/>
              </a:ext>
            </a:extLst>
          </p:cNvPr>
          <p:cNvCxnSpPr>
            <a:cxnSpLocks/>
          </p:cNvCxnSpPr>
          <p:nvPr/>
        </p:nvCxnSpPr>
        <p:spPr>
          <a:xfrm>
            <a:off x="1524000" y="2876662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5149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52109C6-041C-42BA-B507-8EA298046E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7BF877-20DD-40F4-AEA8-E1B6D5350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7DC874-15B5-4338-B7D1-8E393AB4C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66BAE3-24C5-483F-9141-D860A265E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9AEEB4-66F8-4008-B616-804FB9D91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542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46C975-8FFB-4A4B-9213-774EE3901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BA744F-475D-4105-8E4A-025815549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3FA64C-7966-4D6F-88D7-4B89F2A1D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43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4ED5F-AB94-4DCF-8971-B8B2B55AF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740" y="1558944"/>
            <a:ext cx="3279689" cy="1864196"/>
          </a:xfrm>
        </p:spPr>
        <p:txBody>
          <a:bodyPr anchor="b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EE4CB-68CF-4BF3-A891-8277AFD13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0"/>
            <a:ext cx="5333999" cy="5334000"/>
          </a:xfrm>
        </p:spPr>
        <p:txBody>
          <a:bodyPr anchor="ctr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292E72-B66D-40EE-B182-5585382A6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43741" y="3649682"/>
            <a:ext cx="3233096" cy="1933605"/>
          </a:xfrm>
        </p:spPr>
        <p:txBody>
          <a:bodyPr/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73B694-B050-45F3-AE6F-A86A129F1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8AE423-9CA5-46B3-96B1-7586AD020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4B973D-F1F7-47BC-996D-6100B7C89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90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E9949-4A1F-4DA9-9B75-A6180F954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543" y="1383126"/>
            <a:ext cx="3289886" cy="2045874"/>
          </a:xfrm>
        </p:spPr>
        <p:txBody>
          <a:bodyPr anchor="b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A8D794-C670-4569-93D9-0FF8B35AA7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1" y="762000"/>
            <a:ext cx="5333999" cy="53340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2486F6-AE67-4B34-B8E2-0B7576DC2E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33544" y="3649682"/>
            <a:ext cx="3243292" cy="1684317"/>
          </a:xfrm>
        </p:spPr>
        <p:txBody>
          <a:bodyPr/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98B11C-BB63-49A6-B488-29D4FBF8E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4B9166-6D36-4F0A-9ADD-33D49A0C3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B22B8F-7760-41B3-9053-DD90255B9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720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84152A-7FE0-4708-B7C1-DBEC8F133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1621"/>
            <a:ext cx="9238434" cy="8613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1AB53-BAF9-439D-9451-47193CF2F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9566" y="2285999"/>
            <a:ext cx="9238434" cy="3810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96D9F-562A-496F-A530-A561994DC5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71087" y="4891318"/>
            <a:ext cx="26732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fld id="{3C2B07E4-CDF9-4C88-A2F3-04620E58224D}" type="datetimeFigureOut">
              <a:rPr lang="en-US" smtClean="0"/>
              <a:pPr/>
              <a:t>3/21/2022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060FE-AAC3-4FAE-9EB4-BCAE72D956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73021" y="1609893"/>
            <a:ext cx="26694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7EDB2-8F31-42FA-B253-62D2414663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2908" y="3219853"/>
            <a:ext cx="629653" cy="429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5238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b="1" kern="1200" cap="all" spc="6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130000"/>
        </a:lnSpc>
        <a:spcBef>
          <a:spcPts val="10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30000"/>
        </a:lnSpc>
        <a:spcBef>
          <a:spcPts val="500"/>
        </a:spcBef>
        <a:buSzPct val="85000"/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18288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466344" indent="0" algn="l" defTabSz="914400" rtl="0" eaLnBrk="1" latinLnBrk="0" hangingPunct="1">
        <a:lnSpc>
          <a:spcPct val="130000"/>
        </a:lnSpc>
        <a:spcBef>
          <a:spcPts val="500"/>
        </a:spcBef>
        <a:buSzPct val="85000"/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640080" indent="-18288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nbrno.cz/areal-bohunice/neurologicka-klinika/screening-afazie-mastcz/t330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1C3281D-A46F-4842-9340-4CBC29E1B2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E65F6EA-84C1-2E97-B7E5-2AB90F5428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039" b="48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1ECB6754-5AF0-8B4A-95C1-9545CCDA4B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9612" y="1013984"/>
            <a:ext cx="6952388" cy="3260635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Diagnostika afázie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9258606-C82C-9347-A346-02A107C98B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9612" y="4848464"/>
            <a:ext cx="7714388" cy="1085849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Kotzianová, Janíková, Hanzlíková, Petrišáková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13FECB8-44EE-4A45-9F7B-66ECF1C3C88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000" y="4578595"/>
            <a:ext cx="971155" cy="0"/>
          </a:xfrm>
          <a:prstGeom prst="line">
            <a:avLst/>
          </a:prstGeom>
          <a:ln w="317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8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4E9F8B3-8282-4A93-BBF8-3342538A70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81B3D57-92F8-6F42-A6CD-641655867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5445"/>
            <a:ext cx="9238434" cy="857559"/>
          </a:xfrm>
        </p:spPr>
        <p:txBody>
          <a:bodyPr>
            <a:normAutofit/>
          </a:bodyPr>
          <a:lstStyle/>
          <a:p>
            <a:r>
              <a:rPr lang="cs-CZ" dirty="0"/>
              <a:t>Testy funkční komunikace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8EFA797-975B-41D8-BC96-56CDC2CFA3E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000" y="2286000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CEBA64-B380-C343-9140-0CFC588ED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566" y="2729554"/>
            <a:ext cx="8476434" cy="33596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- Cílem je zmapovat efektivitu komunikace, i přes existující poruchy fatických funkcí.</a:t>
            </a:r>
          </a:p>
          <a:p>
            <a:r>
              <a:rPr lang="cs-CZ" dirty="0"/>
              <a:t>CADL-2</a:t>
            </a:r>
          </a:p>
        </p:txBody>
      </p:sp>
    </p:spTree>
    <p:extLst>
      <p:ext uri="{BB962C8B-B14F-4D97-AF65-F5344CB8AC3E}">
        <p14:creationId xmlns:p14="http://schemas.microsoft.com/office/powerpoint/2010/main" val="35616909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4E9F8B3-8282-4A93-BBF8-3342538A70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6B19954-DDE5-E841-ACED-BA744982E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5445"/>
            <a:ext cx="9238434" cy="857559"/>
          </a:xfrm>
        </p:spPr>
        <p:txBody>
          <a:bodyPr>
            <a:normAutofit/>
          </a:bodyPr>
          <a:lstStyle/>
          <a:p>
            <a:r>
              <a:rPr lang="cs-CZ" dirty="0"/>
              <a:t>Specifické testy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8EFA797-975B-41D8-BC96-56CDC2CFA3E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000" y="2286000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1095749-08E4-1F46-81BB-F4F826930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566" y="2729554"/>
            <a:ext cx="8476434" cy="3359621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Diagnostikují pouze některé řečové funkce.</a:t>
            </a:r>
          </a:p>
          <a:p>
            <a:r>
              <a:rPr lang="cs-CZ" dirty="0"/>
              <a:t>Boston </a:t>
            </a:r>
            <a:r>
              <a:rPr lang="cs-CZ" dirty="0" err="1"/>
              <a:t>Naming</a:t>
            </a:r>
            <a:r>
              <a:rPr lang="cs-CZ" dirty="0"/>
              <a:t> Test</a:t>
            </a:r>
          </a:p>
          <a:p>
            <a:r>
              <a:rPr lang="cs-CZ" dirty="0"/>
              <a:t>Token test </a:t>
            </a:r>
          </a:p>
          <a:p>
            <a:pPr lvl="1">
              <a:buFontTx/>
              <a:buChar char="-"/>
            </a:pPr>
            <a:r>
              <a:rPr lang="cs-CZ" dirty="0"/>
              <a:t> </a:t>
            </a:r>
            <a:r>
              <a:rPr lang="cs-CZ" b="0" dirty="0"/>
              <a:t>Slouží ke kvantifikace poruch receptivní složky řeči a krátkodobé paměti afatiků.</a:t>
            </a:r>
          </a:p>
          <a:p>
            <a:pPr lvl="1">
              <a:buFontTx/>
              <a:buChar char="-"/>
            </a:pPr>
            <a:r>
              <a:rPr lang="cs-CZ" b="0" dirty="0"/>
              <a:t> Hodnotí míru porozumění řeči afatiků.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5637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4E9F8B3-8282-4A93-BBF8-3342538A70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AADDB20-ABC7-DA40-B3C4-5598E1D3B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5445"/>
            <a:ext cx="9238434" cy="857559"/>
          </a:xfrm>
        </p:spPr>
        <p:txBody>
          <a:bodyPr>
            <a:normAutofit/>
          </a:bodyPr>
          <a:lstStyle/>
          <a:p>
            <a:r>
              <a:rPr lang="cs-CZ" dirty="0"/>
              <a:t>TOKEN test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8EFA797-975B-41D8-BC96-56CDC2CFA3E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000" y="2286000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Token test - geometrické tvary :: LOGOS-RP">
            <a:extLst>
              <a:ext uri="{FF2B5EF4-FFF2-40B4-BE49-F238E27FC236}">
                <a16:creationId xmlns:a16="http://schemas.microsoft.com/office/drawing/2014/main" id="{C95D76F4-4DBC-FD4E-80B9-53E7028EC39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895" y="2700133"/>
            <a:ext cx="5041105" cy="3360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 descr="Obsah obrázku text&#10;&#10;Popis byl vytvořen automaticky">
            <a:extLst>
              <a:ext uri="{FF2B5EF4-FFF2-40B4-BE49-F238E27FC236}">
                <a16:creationId xmlns:a16="http://schemas.microsoft.com/office/drawing/2014/main" id="{295B6B54-A075-E740-8E1E-5EFD3733F5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473" y="1859410"/>
            <a:ext cx="4552855" cy="420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2808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4E9F8B3-8282-4A93-BBF8-3342538A70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E462FB2-D2EF-4D4E-A28D-25ACDB927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5445"/>
            <a:ext cx="9238434" cy="857559"/>
          </a:xfrm>
        </p:spPr>
        <p:txBody>
          <a:bodyPr>
            <a:normAutofit/>
          </a:bodyPr>
          <a:lstStyle/>
          <a:p>
            <a:r>
              <a:rPr lang="cs-CZ" dirty="0"/>
              <a:t>Diferenciální diagnostika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8EFA797-975B-41D8-BC96-56CDC2CFA3E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000" y="2286000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3DA8FC-1F65-B04E-8216-8DE912C28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566" y="2729554"/>
            <a:ext cx="8476434" cy="3359621"/>
          </a:xfrm>
        </p:spPr>
        <p:txBody>
          <a:bodyPr>
            <a:normAutofit/>
          </a:bodyPr>
          <a:lstStyle/>
          <a:p>
            <a:r>
              <a:rPr lang="cs-CZ" dirty="0"/>
              <a:t>Dysartrie</a:t>
            </a:r>
          </a:p>
          <a:p>
            <a:r>
              <a:rPr lang="cs-CZ" dirty="0"/>
              <a:t>Agnozie</a:t>
            </a:r>
          </a:p>
          <a:p>
            <a:r>
              <a:rPr lang="cs-CZ" dirty="0"/>
              <a:t>Apraxie </a:t>
            </a:r>
          </a:p>
          <a:p>
            <a:r>
              <a:rPr lang="cs-CZ" dirty="0"/>
              <a:t>Alexie</a:t>
            </a:r>
          </a:p>
          <a:p>
            <a:r>
              <a:rPr lang="cs-CZ" dirty="0"/>
              <a:t>Mutismus </a:t>
            </a:r>
          </a:p>
        </p:txBody>
      </p:sp>
    </p:spTree>
    <p:extLst>
      <p:ext uri="{BB962C8B-B14F-4D97-AF65-F5344CB8AC3E}">
        <p14:creationId xmlns:p14="http://schemas.microsoft.com/office/powerpoint/2010/main" val="18230191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A4E9F8B3-8282-4A93-BBF8-3342538A70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6C06BE2-1811-184B-8EEC-54E1EFD19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5445"/>
            <a:ext cx="9238434" cy="857559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cxnSp>
        <p:nvCxnSpPr>
          <p:cNvPr id="15" name="Straight Connector 9">
            <a:extLst>
              <a:ext uri="{FF2B5EF4-FFF2-40B4-BE49-F238E27FC236}">
                <a16:creationId xmlns:a16="http://schemas.microsoft.com/office/drawing/2014/main" id="{58EFA797-975B-41D8-BC96-56CDC2CFA3E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000" y="2286000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DDE0B4-5AD0-1444-ADC0-7BA518350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566" y="2729554"/>
            <a:ext cx="8476434" cy="3359621"/>
          </a:xfrm>
        </p:spPr>
        <p:txBody>
          <a:bodyPr>
            <a:normAutofit/>
          </a:bodyPr>
          <a:lstStyle/>
          <a:p>
            <a:r>
              <a:rPr lang="cs-CZ" dirty="0"/>
              <a:t>Důležitá mezioborová spolupráce (neurolog, foniatr, logoped, psycholog apod.)</a:t>
            </a:r>
          </a:p>
          <a:p>
            <a:r>
              <a:rPr lang="cs-CZ" dirty="0"/>
              <a:t>Diagnostikování řeči se soustředí na vyšetření a hodnocení:</a:t>
            </a:r>
          </a:p>
          <a:p>
            <a:pPr marL="525780" lvl="2" indent="-342900">
              <a:buAutoNum type="arabicPeriod"/>
            </a:pPr>
            <a:r>
              <a:rPr lang="cs-CZ" sz="1600" b="0" dirty="0"/>
              <a:t>Spontánní řeči</a:t>
            </a:r>
          </a:p>
          <a:p>
            <a:pPr marL="525780" lvl="2" indent="-342900">
              <a:buAutoNum type="arabicPeriod"/>
            </a:pPr>
            <a:r>
              <a:rPr lang="cs-CZ" sz="1600" b="0" dirty="0"/>
              <a:t>Porozumění řeči</a:t>
            </a:r>
          </a:p>
          <a:p>
            <a:pPr marL="525780" lvl="2" indent="-342900">
              <a:buAutoNum type="arabicPeriod"/>
            </a:pPr>
            <a:r>
              <a:rPr lang="cs-CZ" sz="1600" b="0" dirty="0"/>
              <a:t>Opakování</a:t>
            </a:r>
          </a:p>
          <a:p>
            <a:pPr marL="525780" lvl="2" indent="-342900">
              <a:buAutoNum type="arabicPeriod"/>
            </a:pPr>
            <a:r>
              <a:rPr lang="cs-CZ" sz="1600" b="0" dirty="0"/>
              <a:t>Pojmenování</a:t>
            </a:r>
          </a:p>
          <a:p>
            <a:r>
              <a:rPr lang="cs-CZ" dirty="0"/>
              <a:t>Terapie by se neměla omezovat jen na mluvenou řeč, ale i na její psanou formu.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14690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56DAA2-B1E3-6141-B531-7575B8D40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Diagnostika afázie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CA6D1E0-0F08-A940-AF7D-C4FE256C03F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Dle ovlivnění fází onemocnění:</a:t>
            </a:r>
          </a:p>
          <a:p>
            <a:pPr lvl="2"/>
            <a:r>
              <a:rPr lang="cs-CZ" sz="1600" dirty="0"/>
              <a:t>Iniciální fáze</a:t>
            </a:r>
          </a:p>
          <a:p>
            <a:pPr lvl="2"/>
            <a:r>
              <a:rPr lang="cs-CZ" sz="1600" dirty="0"/>
              <a:t>Stabilizovaná</a:t>
            </a:r>
          </a:p>
          <a:p>
            <a:pPr lvl="2"/>
            <a:r>
              <a:rPr lang="cs-CZ" sz="1600" dirty="0"/>
              <a:t>Chronická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B382606-E9CF-484D-99CA-B8A94238C93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Dle cíle diagnostiky:</a:t>
            </a:r>
          </a:p>
          <a:p>
            <a:pPr lvl="2"/>
            <a:r>
              <a:rPr lang="cs-CZ" sz="1600" dirty="0"/>
              <a:t>Orientační</a:t>
            </a:r>
          </a:p>
          <a:p>
            <a:pPr lvl="2"/>
            <a:r>
              <a:rPr lang="cs-CZ" sz="1600" dirty="0"/>
              <a:t>Základní</a:t>
            </a:r>
          </a:p>
          <a:p>
            <a:pPr lvl="2"/>
            <a:r>
              <a:rPr lang="cs-CZ" sz="1600" dirty="0"/>
              <a:t>Komplexní</a:t>
            </a:r>
          </a:p>
          <a:p>
            <a:pPr lvl="2"/>
            <a:r>
              <a:rPr lang="cs-CZ" sz="1600" dirty="0"/>
              <a:t>Speciální </a:t>
            </a:r>
          </a:p>
        </p:txBody>
      </p:sp>
    </p:spTree>
    <p:extLst>
      <p:ext uri="{BB962C8B-B14F-4D97-AF65-F5344CB8AC3E}">
        <p14:creationId xmlns:p14="http://schemas.microsoft.com/office/powerpoint/2010/main" val="2992354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4E9F8B3-8282-4A93-BBF8-3342538A70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B3406850-3171-284B-B25D-B195379D6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-2006600"/>
            <a:ext cx="9238434" cy="177800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8EFA797-975B-41D8-BC96-56CDC2CFA3E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000" y="2286000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AB921F82-AC8F-BC45-B4E6-8A65188563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9566" y="1149950"/>
            <a:ext cx="8723164" cy="4558100"/>
          </a:xfrm>
        </p:spPr>
      </p:pic>
    </p:spTree>
    <p:extLst>
      <p:ext uri="{BB962C8B-B14F-4D97-AF65-F5344CB8AC3E}">
        <p14:creationId xmlns:p14="http://schemas.microsoft.com/office/powerpoint/2010/main" val="6081434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4E9F8B3-8282-4A93-BBF8-3342538A70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AE3C497-ED60-5D4D-BC34-010E851B8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5445"/>
            <a:ext cx="9238434" cy="857559"/>
          </a:xfrm>
        </p:spPr>
        <p:txBody>
          <a:bodyPr>
            <a:normAutofit/>
          </a:bodyPr>
          <a:lstStyle/>
          <a:p>
            <a:r>
              <a:rPr lang="cs-CZ" dirty="0"/>
              <a:t>Screeningové testy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8EFA797-975B-41D8-BC96-56CDC2CFA3E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000" y="2286000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3D48B2-5842-1244-9755-0866FCC06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566" y="2729554"/>
            <a:ext cx="9392922" cy="3608615"/>
          </a:xfrm>
        </p:spPr>
        <p:txBody>
          <a:bodyPr>
            <a:normAutofit/>
          </a:bodyPr>
          <a:lstStyle/>
          <a:p>
            <a:r>
              <a:rPr lang="cs-CZ" b="1" dirty="0" err="1"/>
              <a:t>Aphasia</a:t>
            </a:r>
            <a:r>
              <a:rPr lang="cs-CZ" b="1" dirty="0"/>
              <a:t> </a:t>
            </a:r>
            <a:r>
              <a:rPr lang="cs-CZ" b="1" dirty="0" err="1"/>
              <a:t>Screening</a:t>
            </a:r>
            <a:r>
              <a:rPr lang="cs-CZ" b="1" dirty="0"/>
              <a:t> Test (</a:t>
            </a:r>
            <a:r>
              <a:rPr lang="cs-CZ" b="1" dirty="0" err="1"/>
              <a:t>Cséfalvay</a:t>
            </a:r>
            <a:r>
              <a:rPr lang="cs-CZ" b="1" dirty="0"/>
              <a:t>)</a:t>
            </a:r>
          </a:p>
          <a:p>
            <a:pPr marL="0" indent="0">
              <a:buNone/>
            </a:pPr>
            <a:r>
              <a:rPr lang="cs-CZ" b="1" dirty="0"/>
              <a:t> - </a:t>
            </a:r>
            <a:r>
              <a:rPr lang="cs-CZ" dirty="0"/>
              <a:t>V krátké době 10ti minut zmapuje jazykové schopnosti vyšetřované osoby.</a:t>
            </a:r>
          </a:p>
          <a:p>
            <a:r>
              <a:rPr lang="cs-CZ" b="1" dirty="0" err="1" smtClean="0"/>
              <a:t>MASTcz</a:t>
            </a:r>
            <a:endParaRPr lang="cs-CZ" b="1" dirty="0" smtClean="0"/>
          </a:p>
          <a:p>
            <a:r>
              <a:rPr lang="cs-CZ" b="1" dirty="0">
                <a:hlinkClick r:id="rId2"/>
              </a:rPr>
              <a:t>https://</a:t>
            </a:r>
            <a:r>
              <a:rPr lang="cs-CZ" b="1" dirty="0" smtClean="0">
                <a:hlinkClick r:id="rId2"/>
              </a:rPr>
              <a:t>www.fnbrno.cz/areal-bohunice/neurologicka-klinika/screening-afazie-mastcz/t3305</a:t>
            </a:r>
            <a:endParaRPr lang="cs-CZ" b="1" dirty="0"/>
          </a:p>
          <a:p>
            <a:pPr lvl="1">
              <a:buFontTx/>
              <a:buChar char="-"/>
            </a:pPr>
            <a:r>
              <a:rPr lang="cs-CZ" sz="1800" b="0" dirty="0"/>
              <a:t> Česká verze </a:t>
            </a:r>
            <a:r>
              <a:rPr lang="cs-CZ" sz="1800" b="0" dirty="0" err="1"/>
              <a:t>The</a:t>
            </a:r>
            <a:r>
              <a:rPr lang="cs-CZ" sz="1800" b="0" dirty="0"/>
              <a:t> Mississippi </a:t>
            </a:r>
            <a:r>
              <a:rPr lang="cs-CZ" sz="1800" b="0" dirty="0" err="1"/>
              <a:t>Aphasia</a:t>
            </a:r>
            <a:r>
              <a:rPr lang="cs-CZ" sz="1800" b="0" dirty="0"/>
              <a:t> </a:t>
            </a:r>
            <a:r>
              <a:rPr lang="cs-CZ" sz="1800" b="0" dirty="0" err="1"/>
              <a:t>Screening</a:t>
            </a:r>
            <a:r>
              <a:rPr lang="cs-CZ" sz="1800" b="0" dirty="0"/>
              <a:t> Test (MAST)</a:t>
            </a:r>
          </a:p>
          <a:p>
            <a:pPr lvl="1">
              <a:buFontTx/>
              <a:buChar char="-"/>
            </a:pPr>
            <a:r>
              <a:rPr lang="cs-CZ" sz="1800" b="0" dirty="0"/>
              <a:t> Test je jednoduchý, relativně krátký trvající 10–15 minut. </a:t>
            </a:r>
          </a:p>
          <a:p>
            <a:pPr lvl="1">
              <a:buFontTx/>
              <a:buChar char="-"/>
            </a:pPr>
            <a:r>
              <a:rPr lang="cs-CZ" sz="1800" b="0" dirty="0"/>
              <a:t> Je možné jej užívat v iniciální fázi onemocnění u lůžka.</a:t>
            </a:r>
          </a:p>
          <a:p>
            <a:pPr lvl="1"/>
            <a:endParaRPr lang="cs-CZ" sz="1800" b="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85811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4E9F8B3-8282-4A93-BBF8-3342538A70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71BD5B-240B-2C48-A466-4F833F07A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5445"/>
            <a:ext cx="9238434" cy="857559"/>
          </a:xfrm>
        </p:spPr>
        <p:txBody>
          <a:bodyPr>
            <a:normAutofit/>
          </a:bodyPr>
          <a:lstStyle/>
          <a:p>
            <a:r>
              <a:rPr lang="cs-CZ" dirty="0"/>
              <a:t>MASTCZ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8EFA797-975B-41D8-BC96-56CDC2CFA3E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000" y="2286000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E84827-B7F2-A540-BE83-C2A617CD7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566" y="2442586"/>
            <a:ext cx="8666412" cy="364659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Je tvořen  dílčími položkami devíti </a:t>
            </a:r>
            <a:r>
              <a:rPr lang="cs-CZ" dirty="0" err="1"/>
              <a:t>subtestů</a:t>
            </a:r>
            <a:r>
              <a:rPr lang="cs-CZ" dirty="0"/>
              <a:t>:</a:t>
            </a:r>
          </a:p>
          <a:p>
            <a:pPr lvl="2"/>
            <a:r>
              <a:rPr lang="cs-CZ" sz="1600" dirty="0"/>
              <a:t>automatická řeč</a:t>
            </a:r>
          </a:p>
          <a:p>
            <a:pPr lvl="2"/>
            <a:r>
              <a:rPr lang="cs-CZ" sz="1600" dirty="0"/>
              <a:t>pojmenování</a:t>
            </a:r>
          </a:p>
          <a:p>
            <a:pPr lvl="2"/>
            <a:r>
              <a:rPr lang="cs-CZ" sz="1600" dirty="0"/>
              <a:t>opakování</a:t>
            </a:r>
          </a:p>
          <a:p>
            <a:pPr lvl="2"/>
            <a:r>
              <a:rPr lang="cs-CZ" sz="1600" dirty="0" err="1"/>
              <a:t>fluence</a:t>
            </a:r>
            <a:r>
              <a:rPr lang="cs-CZ" sz="1600" dirty="0"/>
              <a:t> při popisu fotografie</a:t>
            </a:r>
          </a:p>
          <a:p>
            <a:pPr lvl="2"/>
            <a:r>
              <a:rPr lang="cs-CZ" sz="1600" dirty="0"/>
              <a:t>psaní na diktát</a:t>
            </a:r>
          </a:p>
          <a:p>
            <a:pPr lvl="2"/>
            <a:r>
              <a:rPr lang="cs-CZ" sz="1600" dirty="0"/>
              <a:t>rozumění alternativním otázkám</a:t>
            </a:r>
          </a:p>
          <a:p>
            <a:pPr lvl="2"/>
            <a:r>
              <a:rPr lang="cs-CZ" sz="1600" dirty="0"/>
              <a:t>rozumění slovu – identifikace objektů</a:t>
            </a:r>
          </a:p>
          <a:p>
            <a:pPr lvl="2"/>
            <a:r>
              <a:rPr lang="cs-CZ" sz="1600" dirty="0"/>
              <a:t>rozumění mluvené instrukci</a:t>
            </a:r>
          </a:p>
          <a:p>
            <a:pPr lvl="2"/>
            <a:r>
              <a:rPr lang="cs-CZ" sz="1600" dirty="0"/>
              <a:t>rozumění čtené instrukci.</a:t>
            </a:r>
          </a:p>
        </p:txBody>
      </p:sp>
    </p:spTree>
    <p:extLst>
      <p:ext uri="{BB962C8B-B14F-4D97-AF65-F5344CB8AC3E}">
        <p14:creationId xmlns:p14="http://schemas.microsoft.com/office/powerpoint/2010/main" val="31590872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EED5540-64E5-4258-ABA4-753F07B71B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000" y="4571506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5E183CC-BBFB-4440-B192-64C806A4DD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448D039-B3EA-424A-A5DF-F36D1855F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8853" y="2013062"/>
            <a:ext cx="8754294" cy="199815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 dirty="0" err="1"/>
              <a:t>Komplexní</a:t>
            </a:r>
            <a:r>
              <a:rPr lang="en-US" sz="3200" dirty="0"/>
              <a:t> testy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3E5BD89-6A5F-4A85-8770-18685C9BB2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000" y="4571506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42601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4E9F8B3-8282-4A93-BBF8-3342538A70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7814F19-4C06-FE48-8667-4BE854007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5445"/>
            <a:ext cx="9238434" cy="857559"/>
          </a:xfrm>
        </p:spPr>
        <p:txBody>
          <a:bodyPr>
            <a:normAutofit/>
          </a:bodyPr>
          <a:lstStyle/>
          <a:p>
            <a:r>
              <a:rPr lang="cs-CZ" dirty="0"/>
              <a:t>Kvantitativně orientované testy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8EFA797-975B-41D8-BC96-56CDC2CFA3E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000" y="2286000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9202B1-ED42-614A-909C-E91E1A6DB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566" y="2729554"/>
            <a:ext cx="8476434" cy="33596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- Umožňují zhodnotit symptomy afázie a určit jejich rozsah.</a:t>
            </a:r>
          </a:p>
          <a:p>
            <a:r>
              <a:rPr lang="cs-CZ" dirty="0"/>
              <a:t>Bostonský test afázie</a:t>
            </a:r>
          </a:p>
          <a:p>
            <a:r>
              <a:rPr lang="cs-CZ" dirty="0"/>
              <a:t>Western </a:t>
            </a:r>
            <a:r>
              <a:rPr lang="cs-CZ" dirty="0" err="1"/>
              <a:t>Aphasia</a:t>
            </a:r>
            <a:r>
              <a:rPr lang="cs-CZ" dirty="0"/>
              <a:t> </a:t>
            </a:r>
            <a:r>
              <a:rPr lang="cs-CZ" dirty="0" err="1"/>
              <a:t>Battery</a:t>
            </a:r>
            <a:endParaRPr lang="cs-CZ" dirty="0"/>
          </a:p>
          <a:p>
            <a:r>
              <a:rPr lang="cs-CZ" dirty="0" err="1"/>
              <a:t>Comprehensive</a:t>
            </a:r>
            <a:r>
              <a:rPr lang="cs-CZ" dirty="0"/>
              <a:t> </a:t>
            </a:r>
            <a:r>
              <a:rPr lang="cs-CZ" dirty="0" err="1"/>
              <a:t>Aphasia</a:t>
            </a:r>
            <a:r>
              <a:rPr lang="cs-CZ" dirty="0"/>
              <a:t> Test</a:t>
            </a:r>
          </a:p>
        </p:txBody>
      </p:sp>
    </p:spTree>
    <p:extLst>
      <p:ext uri="{BB962C8B-B14F-4D97-AF65-F5344CB8AC3E}">
        <p14:creationId xmlns:p14="http://schemas.microsoft.com/office/powerpoint/2010/main" val="448263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4E9F8B3-8282-4A93-BBF8-3342538A70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101B8AA-B08F-C944-97A1-4651E80A8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5445"/>
            <a:ext cx="9238434" cy="857559"/>
          </a:xfrm>
        </p:spPr>
        <p:txBody>
          <a:bodyPr>
            <a:normAutofit/>
          </a:bodyPr>
          <a:lstStyle/>
          <a:p>
            <a:r>
              <a:rPr lang="cs-CZ" dirty="0"/>
              <a:t>Kvalitativně orientované testy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8EFA797-975B-41D8-BC96-56CDC2CFA3E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000" y="2286000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5E3958-C17F-5640-BF46-6167797D1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566" y="2729554"/>
            <a:ext cx="8476434" cy="33596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- Hodnotí způsob a kvalitu řešení dané úlohy. Hodnotíme jaké jsou jeho odpovědi.</a:t>
            </a:r>
          </a:p>
          <a:p>
            <a:r>
              <a:rPr lang="cs-CZ" dirty="0" err="1"/>
              <a:t>Lurijovské</a:t>
            </a:r>
            <a:r>
              <a:rPr lang="cs-CZ" dirty="0"/>
              <a:t> vyšetření</a:t>
            </a:r>
          </a:p>
          <a:p>
            <a:r>
              <a:rPr lang="cs-CZ" dirty="0"/>
              <a:t>PALPA</a:t>
            </a:r>
          </a:p>
          <a:p>
            <a:r>
              <a:rPr lang="cs-CZ" dirty="0"/>
              <a:t>Vyšetření fatických funkcí</a:t>
            </a:r>
          </a:p>
        </p:txBody>
      </p:sp>
    </p:spTree>
    <p:extLst>
      <p:ext uri="{BB962C8B-B14F-4D97-AF65-F5344CB8AC3E}">
        <p14:creationId xmlns:p14="http://schemas.microsoft.com/office/powerpoint/2010/main" val="16355244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rtalVTI">
  <a:themeElements>
    <a:clrScheme name="AnalogousFromLightSeedRightStep">
      <a:dk1>
        <a:srgbClr val="000000"/>
      </a:dk1>
      <a:lt1>
        <a:srgbClr val="FFFFFF"/>
      </a:lt1>
      <a:dk2>
        <a:srgbClr val="41243A"/>
      </a:dk2>
      <a:lt2>
        <a:srgbClr val="E2E8E3"/>
      </a:lt2>
      <a:accent1>
        <a:srgbClr val="CA92BD"/>
      </a:accent1>
      <a:accent2>
        <a:srgbClr val="BF7A91"/>
      </a:accent2>
      <a:accent3>
        <a:srgbClr val="CA9692"/>
      </a:accent3>
      <a:accent4>
        <a:srgbClr val="BF9C7A"/>
      </a:accent4>
      <a:accent5>
        <a:srgbClr val="A9A57A"/>
      </a:accent5>
      <a:accent6>
        <a:srgbClr val="97AB6E"/>
      </a:accent6>
      <a:hlink>
        <a:srgbClr val="568E64"/>
      </a:hlink>
      <a:folHlink>
        <a:srgbClr val="7F7F7F"/>
      </a:folHlink>
    </a:clrScheme>
    <a:fontScheme name="Earth">
      <a:majorFont>
        <a:latin typeface="Trade Gothic Next Cond"/>
        <a:ea typeface=""/>
        <a:cs typeface=""/>
      </a:majorFont>
      <a:minorFont>
        <a:latin typeface="Trade Gothic N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rtalVTI" id="{0E0D5035-C7F2-4607-91F4-D5D5F886A15A}" vid="{EAFF3D8B-AC13-4E90-80A9-182200FBC86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254</Words>
  <Application>Microsoft Office PowerPoint</Application>
  <PresentationFormat>Širokoúhlá obrazovka</PresentationFormat>
  <Paragraphs>65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Trade Gothic Next Cond</vt:lpstr>
      <vt:lpstr>Trade Gothic Next Light</vt:lpstr>
      <vt:lpstr>PortalVTI</vt:lpstr>
      <vt:lpstr>Diagnostika afázie</vt:lpstr>
      <vt:lpstr>Prezentace aplikace PowerPoint</vt:lpstr>
      <vt:lpstr>Diagnostika afázie</vt:lpstr>
      <vt:lpstr>Prezentace aplikace PowerPoint</vt:lpstr>
      <vt:lpstr>Screeningové testy</vt:lpstr>
      <vt:lpstr>MASTCZ</vt:lpstr>
      <vt:lpstr>Komplexní testy</vt:lpstr>
      <vt:lpstr>Kvantitativně orientované testy</vt:lpstr>
      <vt:lpstr>Kvalitativně orientované testy</vt:lpstr>
      <vt:lpstr>Testy funkční komunikace</vt:lpstr>
      <vt:lpstr>Specifické testy</vt:lpstr>
      <vt:lpstr>TOKEN test </vt:lpstr>
      <vt:lpstr>Diferenciální diagnostika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Diagnostika afázie</dc:title>
  <dc:creator>Eliška Kotzianová</dc:creator>
  <cp:lastModifiedBy>Lektor</cp:lastModifiedBy>
  <cp:revision>2</cp:revision>
  <dcterms:created xsi:type="dcterms:W3CDTF">2022-03-21T11:53:19Z</dcterms:created>
  <dcterms:modified xsi:type="dcterms:W3CDTF">2022-03-21T13:11:22Z</dcterms:modified>
</cp:coreProperties>
</file>