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91JMnoVSf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D31C7-3FB4-43CA-9F4C-7A39EFA37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9810" y="1300785"/>
            <a:ext cx="10209320" cy="2509213"/>
          </a:xfrm>
        </p:spPr>
        <p:txBody>
          <a:bodyPr>
            <a:normAutofit/>
          </a:bodyPr>
          <a:lstStyle/>
          <a:p>
            <a:r>
              <a:rPr lang="cs-CZ" sz="5400" dirty="0" err="1"/>
              <a:t>Konduktivní</a:t>
            </a:r>
            <a:r>
              <a:rPr lang="cs-CZ" sz="5400" dirty="0"/>
              <a:t> a amnestická afázie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D53CD8-7A4D-4897-BC62-061E75448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1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A33CDFE-CD1A-4D43-BFAF-2458970C40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53"/>
          <a:stretch/>
        </p:blipFill>
        <p:spPr>
          <a:xfrm>
            <a:off x="2371725" y="208713"/>
            <a:ext cx="7448550" cy="644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2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CEB19-B19E-4D87-97D9-E5DA18F37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Konduktivní</a:t>
            </a:r>
            <a:r>
              <a:rPr lang="cs-CZ" sz="4000" dirty="0"/>
              <a:t> (převodová) Afázie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A7C361-DDA5-47B1-88FD-3F557D243F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95130"/>
            <a:ext cx="10363826" cy="4021585"/>
          </a:xfrm>
        </p:spPr>
        <p:txBody>
          <a:bodyPr>
            <a:normAutofit fontScale="47500" lnSpcReduction="20000"/>
          </a:bodyPr>
          <a:lstStyle/>
          <a:p>
            <a:r>
              <a:rPr lang="cs-CZ" sz="3800" cap="none" dirty="0"/>
              <a:t>Velmi ochuzené opakování s relativně plynulým ale </a:t>
            </a:r>
            <a:r>
              <a:rPr lang="cs-CZ" sz="3800" cap="none" dirty="0" err="1"/>
              <a:t>parafatickým</a:t>
            </a:r>
            <a:r>
              <a:rPr lang="cs-CZ" sz="3800" cap="none" dirty="0"/>
              <a:t> vyjadřováním a dobrým porozuměním</a:t>
            </a:r>
          </a:p>
          <a:p>
            <a:r>
              <a:rPr lang="cs-CZ" sz="3800" cap="none" dirty="0"/>
              <a:t>Parietální léze </a:t>
            </a:r>
          </a:p>
          <a:p>
            <a:pPr marL="0" indent="0">
              <a:buNone/>
            </a:pPr>
            <a:r>
              <a:rPr lang="cs-CZ" sz="4200" b="1" dirty="0"/>
              <a:t>Produkce řeči</a:t>
            </a:r>
          </a:p>
          <a:p>
            <a:r>
              <a:rPr lang="cs-CZ" sz="3800" cap="none" dirty="0">
                <a:cs typeface="Calibri" panose="020F0502020204030204" pitchFamily="34" charset="0"/>
              </a:rPr>
              <a:t>Výskyt </a:t>
            </a:r>
            <a:r>
              <a:rPr lang="cs-CZ" sz="3800" cap="none" dirty="0" err="1">
                <a:cs typeface="Calibri" panose="020F0502020204030204" pitchFamily="34" charset="0"/>
              </a:rPr>
              <a:t>fonemických</a:t>
            </a:r>
            <a:r>
              <a:rPr lang="cs-CZ" sz="3800" cap="none" dirty="0">
                <a:cs typeface="Calibri" panose="020F0502020204030204" pitchFamily="34" charset="0"/>
              </a:rPr>
              <a:t> </a:t>
            </a:r>
            <a:r>
              <a:rPr lang="cs-CZ" sz="3800" cap="none" dirty="0" err="1">
                <a:cs typeface="Calibri" panose="020F0502020204030204" pitchFamily="34" charset="0"/>
              </a:rPr>
              <a:t>parafázií</a:t>
            </a:r>
            <a:r>
              <a:rPr lang="cs-CZ" sz="3800" cap="none" dirty="0">
                <a:cs typeface="Calibri" panose="020F0502020204030204" pitchFamily="34" charset="0"/>
              </a:rPr>
              <a:t> ve slovech</a:t>
            </a:r>
          </a:p>
          <a:p>
            <a:r>
              <a:rPr lang="cs-CZ" sz="3800" cap="none" dirty="0">
                <a:cs typeface="Calibri" panose="020F0502020204030204" pitchFamily="34" charset="0"/>
              </a:rPr>
              <a:t>Spontánní řeč bez potíží, zejména když se nesoustředí na svou artikulaci</a:t>
            </a:r>
          </a:p>
          <a:p>
            <a:r>
              <a:rPr lang="cs-CZ" sz="3800" cap="none" dirty="0">
                <a:cs typeface="Calibri" panose="020F0502020204030204" pitchFamily="34" charset="0"/>
              </a:rPr>
              <a:t>V některých případech může být spontánní řeč neplynulá, pokud se objevuje více </a:t>
            </a:r>
            <a:r>
              <a:rPr lang="cs-CZ" sz="3800" cap="none" dirty="0" err="1">
                <a:cs typeface="Calibri" panose="020F0502020204030204" pitchFamily="34" charset="0"/>
              </a:rPr>
              <a:t>parafázií</a:t>
            </a:r>
            <a:r>
              <a:rPr lang="cs-CZ" sz="3800" cap="none" dirty="0">
                <a:cs typeface="Calibri" panose="020F0502020204030204" pitchFamily="34" charset="0"/>
              </a:rPr>
              <a:t>, které se snaží pacient korigovat</a:t>
            </a:r>
          </a:p>
          <a:p>
            <a:r>
              <a:rPr lang="cs-CZ" sz="3800" cap="none" dirty="0">
                <a:cs typeface="Calibri" panose="020F0502020204030204" pitchFamily="34" charset="0"/>
              </a:rPr>
              <a:t>Opakování slov a vět je výrazně horší než spontánní řeč</a:t>
            </a:r>
          </a:p>
          <a:p>
            <a:r>
              <a:rPr lang="cs-CZ" sz="3800" cap="none" dirty="0">
                <a:cs typeface="Calibri" panose="020F0502020204030204" pitchFamily="34" charset="0"/>
              </a:rPr>
              <a:t>Dlouhá a málo frekventovaná slova jsou produkovaná hůře</a:t>
            </a:r>
          </a:p>
          <a:p>
            <a:r>
              <a:rPr lang="cs-CZ" sz="3800" cap="none" dirty="0">
                <a:cs typeface="Calibri" panose="020F0502020204030204" pitchFamily="34" charset="0"/>
              </a:rPr>
              <a:t>Nevyskytují se výrazné agramatismy, ale řeč může být po syntaktické stránce zjednodušena</a:t>
            </a:r>
          </a:p>
          <a:p>
            <a:pPr marL="0" indent="0">
              <a:buNone/>
            </a:pPr>
            <a:endParaRPr lang="cs-CZ" cap="none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7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3CD08-C1E4-40E0-A832-9DA10AB2EC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25624"/>
            <a:ext cx="10363826" cy="496557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Porozumění řeči</a:t>
            </a:r>
          </a:p>
          <a:p>
            <a:r>
              <a:rPr lang="cs-CZ" cap="none" dirty="0"/>
              <a:t>Není u většiny pacientů narušeno</a:t>
            </a:r>
          </a:p>
          <a:p>
            <a:r>
              <a:rPr lang="cs-CZ" cap="none" dirty="0"/>
              <a:t>Funkční porozumění na dobré úrovni</a:t>
            </a:r>
          </a:p>
          <a:p>
            <a:pPr marL="0" indent="0">
              <a:buNone/>
            </a:pPr>
            <a:r>
              <a:rPr lang="cs-CZ" sz="2400" b="1" cap="none" dirty="0"/>
              <a:t>ČTENÍ</a:t>
            </a:r>
          </a:p>
          <a:p>
            <a:r>
              <a:rPr lang="cs-CZ" cap="none" dirty="0"/>
              <a:t>Není narušeno stejně</a:t>
            </a:r>
          </a:p>
          <a:p>
            <a:r>
              <a:rPr lang="cs-CZ" cap="none" dirty="0"/>
              <a:t>Při tichém čtení se pacient soustředí na obsah textu a porozumění je dobré, při hlasitém čtení se objevují </a:t>
            </a:r>
            <a:r>
              <a:rPr lang="cs-CZ" cap="none" dirty="0" err="1"/>
              <a:t>parafázie</a:t>
            </a:r>
            <a:r>
              <a:rPr lang="cs-CZ" cap="none" dirty="0"/>
              <a:t> a </a:t>
            </a:r>
            <a:r>
              <a:rPr lang="cs-CZ" cap="none" dirty="0" err="1"/>
              <a:t>paralexie</a:t>
            </a:r>
            <a:endParaRPr lang="cs-CZ" cap="none" dirty="0"/>
          </a:p>
          <a:p>
            <a:pPr marL="0" indent="0">
              <a:buNone/>
            </a:pPr>
            <a:r>
              <a:rPr lang="cs-CZ" sz="2400" b="1" cap="none" dirty="0"/>
              <a:t>PSANÍ</a:t>
            </a:r>
          </a:p>
          <a:p>
            <a:r>
              <a:rPr lang="cs-CZ" cap="none" dirty="0"/>
              <a:t>Mírně narušeno spontánní psaní, naopak při diktátu slov se v psaní vyskytují paragrafie</a:t>
            </a:r>
          </a:p>
          <a:p>
            <a:endParaRPr lang="cs-CZ" cap="none" dirty="0"/>
          </a:p>
          <a:p>
            <a:pPr marL="0" indent="0">
              <a:buNone/>
            </a:pPr>
            <a:endParaRPr lang="cs-CZ" sz="2400" b="1" cap="none" dirty="0"/>
          </a:p>
        </p:txBody>
      </p:sp>
    </p:spTree>
    <p:extLst>
      <p:ext uri="{BB962C8B-B14F-4D97-AF65-F5344CB8AC3E}">
        <p14:creationId xmlns:p14="http://schemas.microsoft.com/office/powerpoint/2010/main" val="82846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3557CB08-1BD8-470F-B677-7AD446B80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692" y="1276350"/>
            <a:ext cx="744861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2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B6659-2B89-40A9-A240-1ECA64AE1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Amnestická (anomická) Afázie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B84912-616B-4174-9ADE-593AD435B6B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cap="none" dirty="0"/>
              <a:t>Plynulé vyjadřování spojené s dobrým porozuměním a opakováním, ale narušeným pojmenováním</a:t>
            </a:r>
          </a:p>
          <a:p>
            <a:r>
              <a:rPr lang="cs-CZ" sz="2300" cap="none" dirty="0"/>
              <a:t>Nemá lokalizační hodnotu</a:t>
            </a:r>
          </a:p>
          <a:p>
            <a:r>
              <a:rPr lang="cs-CZ" sz="2300" cap="none" dirty="0"/>
              <a:t>Vznik: encefalitida, zvýšený nitrolební tlak, otřes mozku</a:t>
            </a:r>
          </a:p>
          <a:p>
            <a:pPr marL="0" indent="0">
              <a:buNone/>
            </a:pPr>
            <a:r>
              <a:rPr lang="cs-CZ" sz="2400" b="1" cap="none" dirty="0"/>
              <a:t>PRODUKCE ŘEČI</a:t>
            </a:r>
          </a:p>
          <a:p>
            <a:r>
              <a:rPr lang="cs-CZ" sz="2100" cap="none" dirty="0"/>
              <a:t>Je plynulá, nejvýraznější příznak je porucha vyhledávání slov v mentálním slovníku</a:t>
            </a:r>
          </a:p>
          <a:p>
            <a:r>
              <a:rPr lang="cs-CZ" sz="2100" cap="none" dirty="0"/>
              <a:t>Nemají obtíže při opakování</a:t>
            </a:r>
          </a:p>
          <a:p>
            <a:r>
              <a:rPr lang="cs-CZ" sz="2100" cap="none" dirty="0"/>
              <a:t>Při vyšetření pojmenovávání se objevují deficity, které se během spontánní konverzace neobjeví, pacienti kompenzují deficity nahrazováním slov</a:t>
            </a:r>
          </a:p>
        </p:txBody>
      </p:sp>
    </p:spTree>
    <p:extLst>
      <p:ext uri="{BB962C8B-B14F-4D97-AF65-F5344CB8AC3E}">
        <p14:creationId xmlns:p14="http://schemas.microsoft.com/office/powerpoint/2010/main" val="31751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1B9421-AD15-46AC-89BA-5D4AE53DD83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923924"/>
            <a:ext cx="10363826" cy="51720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cap="none" dirty="0"/>
              <a:t>POROZUMĚNÍ ŘEČI</a:t>
            </a:r>
          </a:p>
          <a:p>
            <a:r>
              <a:rPr lang="cs-CZ" cap="none" dirty="0"/>
              <a:t>Narušeno velmi vzácně</a:t>
            </a:r>
          </a:p>
          <a:p>
            <a:r>
              <a:rPr lang="cs-CZ" cap="none" dirty="0"/>
              <a:t>Dobré výkony v testech na porozumění řeči</a:t>
            </a:r>
            <a:endParaRPr lang="cs-CZ" b="1" dirty="0"/>
          </a:p>
          <a:p>
            <a:pPr marL="0" indent="0">
              <a:buNone/>
            </a:pPr>
            <a:r>
              <a:rPr lang="cs-CZ" sz="2400" b="1" dirty="0"/>
              <a:t>ČTENÍ</a:t>
            </a:r>
          </a:p>
          <a:p>
            <a:r>
              <a:rPr lang="cs-CZ" cap="none" dirty="0"/>
              <a:t>Není narušeno</a:t>
            </a:r>
          </a:p>
          <a:p>
            <a:r>
              <a:rPr lang="cs-CZ" cap="none" dirty="0"/>
              <a:t>U pacientů s těžšími deficity v aktualizaci slov se mohou vyskytovat alexie (nepochopení smyslu čteného) </a:t>
            </a:r>
          </a:p>
          <a:p>
            <a:pPr marL="0" indent="0">
              <a:buNone/>
            </a:pPr>
            <a:r>
              <a:rPr lang="cs-CZ" sz="2400" b="1" cap="none" dirty="0"/>
              <a:t>PSANÍ</a:t>
            </a:r>
          </a:p>
          <a:p>
            <a:r>
              <a:rPr lang="cs-CZ" cap="none" dirty="0"/>
              <a:t>S lehkým stupněm afázie jen mírně narušeno</a:t>
            </a:r>
          </a:p>
          <a:p>
            <a:r>
              <a:rPr lang="cs-CZ" cap="none" dirty="0"/>
              <a:t>Spontánní psaní je přerušováno vyhledáváním správné formy slova</a:t>
            </a:r>
          </a:p>
          <a:p>
            <a:r>
              <a:rPr lang="cs-CZ" cap="none" dirty="0"/>
              <a:t>Mohou se vyskytovat sémantické paragrafie (záměny slov s podobným významem)</a:t>
            </a:r>
          </a:p>
        </p:txBody>
      </p:sp>
    </p:spTree>
    <p:extLst>
      <p:ext uri="{BB962C8B-B14F-4D97-AF65-F5344CB8AC3E}">
        <p14:creationId xmlns:p14="http://schemas.microsoft.com/office/powerpoint/2010/main" val="3668734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F37DE-6B69-4848-8540-61F58C5D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21FB63-07CB-4002-91C8-5E1ABB11D8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https://www.youtube.com/watch?v=N91JMnoVSfI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149611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45</TotalTime>
  <Words>287</Words>
  <Application>Microsoft Office PowerPoint</Application>
  <PresentationFormat>Širokoúhlá obrazovka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Tw Cen MT</vt:lpstr>
      <vt:lpstr>Kapka</vt:lpstr>
      <vt:lpstr>Konduktivní a amnestická afázie</vt:lpstr>
      <vt:lpstr>Prezentace aplikace PowerPoint</vt:lpstr>
      <vt:lpstr>Konduktivní (převodová) Afázie</vt:lpstr>
      <vt:lpstr>Prezentace aplikace PowerPoint</vt:lpstr>
      <vt:lpstr>Prezentace aplikace PowerPoint</vt:lpstr>
      <vt:lpstr>Amnestická (anomická) Afázie</vt:lpstr>
      <vt:lpstr>Prezentace aplikace PowerPoint</vt:lpstr>
      <vt:lpstr>videa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Konduktivní a amnestická afázie</dc:title>
  <dc:creator>Alžběta Teplá</dc:creator>
  <cp:lastModifiedBy>Alžběta Teplá</cp:lastModifiedBy>
  <cp:revision>1</cp:revision>
  <dcterms:created xsi:type="dcterms:W3CDTF">2022-03-21T12:11:04Z</dcterms:created>
  <dcterms:modified xsi:type="dcterms:W3CDTF">2022-03-21T12:56:18Z</dcterms:modified>
</cp:coreProperties>
</file>