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72" r:id="rId13"/>
    <p:sldId id="269" r:id="rId14"/>
    <p:sldId id="263" r:id="rId15"/>
    <p:sldId id="264" r:id="rId16"/>
    <p:sldId id="265" r:id="rId17"/>
    <p:sldId id="267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81609-7EB9-B897-1A24-D1D94A42CB91}" v="11" dt="2022-04-10T15:19:44.184"/>
    <p1510:client id="{0573BDC0-DE67-FF21-7788-3DDECFB6CC2C}" v="1" dt="2022-04-10T15:16:05.551"/>
    <p1510:client id="{16AD633F-7541-8848-B04F-80FE0D634906}" v="995" dt="2022-04-11T06:33:53.517"/>
    <p1510:client id="{6293C122-F970-4F16-9A91-D07A892FB0BD}" v="1467" dt="2022-04-11T07:28:55.022"/>
    <p1510:client id="{6BB34CBE-FAB1-E069-5552-055F9A638696}" v="24" dt="2022-04-11T07:54:48.311"/>
    <p1510:client id="{8B7282C9-8C00-EB5D-0C5C-82FF78901C61}" v="1" dt="2022-04-11T04:11:44.465"/>
    <p1510:client id="{A997F70B-7B94-5C17-935E-207BEDBC718A}" v="61" dt="2022-04-11T09:21:00.604"/>
    <p1510:client id="{BEB55AB0-348A-B940-AF7B-845277F98111}" v="1319" dt="2022-04-10T15:52:05.918"/>
    <p1510:client id="{C037DCEC-1BE3-DEE8-BA12-8C2837E1335C}" v="3" dt="2022-04-10T15:15:16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23AF6-E4EB-4FA0-9CF4-E235713D4B3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51BF623-B4F2-42B8-8942-7B7D31C46E48}">
      <dgm:prSet/>
      <dgm:spPr/>
      <dgm:t>
        <a:bodyPr/>
        <a:lstStyle/>
        <a:p>
          <a:r>
            <a:rPr lang="cs-CZ"/>
            <a:t>= porucha motorické realizace řeči, na základě poškození CNS</a:t>
          </a:r>
          <a:endParaRPr lang="en-US"/>
        </a:p>
      </dgm:t>
    </dgm:pt>
    <dgm:pt modelId="{85B3EE89-4AB3-4052-9E3E-79C767C1FD66}" type="parTrans" cxnId="{18503BC0-DBD2-4165-9BA2-6E84895FF2A7}">
      <dgm:prSet/>
      <dgm:spPr/>
      <dgm:t>
        <a:bodyPr/>
        <a:lstStyle/>
        <a:p>
          <a:endParaRPr lang="en-US"/>
        </a:p>
      </dgm:t>
    </dgm:pt>
    <dgm:pt modelId="{0AEA93F4-D969-49F8-B0BD-63671B205265}" type="sibTrans" cxnId="{18503BC0-DBD2-4165-9BA2-6E84895FF2A7}">
      <dgm:prSet/>
      <dgm:spPr/>
      <dgm:t>
        <a:bodyPr/>
        <a:lstStyle/>
        <a:p>
          <a:endParaRPr lang="en-US"/>
        </a:p>
      </dgm:t>
    </dgm:pt>
    <dgm:pt modelId="{FCF22129-DC8D-4074-97FD-4CA28872E0F1}">
      <dgm:prSet/>
      <dgm:spPr/>
      <dgm:t>
        <a:bodyPr/>
        <a:lstStyle/>
        <a:p>
          <a:r>
            <a:rPr lang="cs-CZ"/>
            <a:t>Může vznikat v kterémkoli období života</a:t>
          </a:r>
          <a:endParaRPr lang="en-US"/>
        </a:p>
      </dgm:t>
    </dgm:pt>
    <dgm:pt modelId="{52DFB664-A9D4-4D32-9345-A9B996847C29}" type="parTrans" cxnId="{932C3420-5E5B-4AD8-877C-C05E3A0A3787}">
      <dgm:prSet/>
      <dgm:spPr/>
      <dgm:t>
        <a:bodyPr/>
        <a:lstStyle/>
        <a:p>
          <a:endParaRPr lang="en-US"/>
        </a:p>
      </dgm:t>
    </dgm:pt>
    <dgm:pt modelId="{C6B863AE-FA03-4AA1-9DE3-1BE88DA2B06B}" type="sibTrans" cxnId="{932C3420-5E5B-4AD8-877C-C05E3A0A3787}">
      <dgm:prSet/>
      <dgm:spPr/>
      <dgm:t>
        <a:bodyPr/>
        <a:lstStyle/>
        <a:p>
          <a:endParaRPr lang="en-US"/>
        </a:p>
      </dgm:t>
    </dgm:pt>
    <dgm:pt modelId="{150FC851-9532-48FE-A452-D32AEB0C5702}">
      <dgm:prSet/>
      <dgm:spPr/>
      <dgm:t>
        <a:bodyPr/>
        <a:lstStyle/>
        <a:p>
          <a:r>
            <a:rPr lang="cs-CZ"/>
            <a:t>Není problém s porozuměním</a:t>
          </a:r>
          <a:endParaRPr lang="en-US"/>
        </a:p>
      </dgm:t>
    </dgm:pt>
    <dgm:pt modelId="{C6AC6892-DB16-4B4F-80FE-35874463027E}" type="parTrans" cxnId="{CE40552C-6E4D-4483-9C71-557905D068FC}">
      <dgm:prSet/>
      <dgm:spPr/>
      <dgm:t>
        <a:bodyPr/>
        <a:lstStyle/>
        <a:p>
          <a:endParaRPr lang="en-US"/>
        </a:p>
      </dgm:t>
    </dgm:pt>
    <dgm:pt modelId="{2F790B95-F3AE-4C38-9662-2DBA2ACD4B49}" type="sibTrans" cxnId="{CE40552C-6E4D-4483-9C71-557905D068FC}">
      <dgm:prSet/>
      <dgm:spPr/>
      <dgm:t>
        <a:bodyPr/>
        <a:lstStyle/>
        <a:p>
          <a:endParaRPr lang="en-US"/>
        </a:p>
      </dgm:t>
    </dgm:pt>
    <dgm:pt modelId="{A2C6B4D9-2152-409C-8EDA-EEA2095D452F}">
      <dgm:prSet/>
      <dgm:spPr/>
      <dgm:t>
        <a:bodyPr/>
        <a:lstStyle/>
        <a:p>
          <a:r>
            <a:rPr lang="cs-CZ"/>
            <a:t>Poruchy artikulace, tvorby hlasu, zvuku řeči, narušeno dýchání, dysprozódie </a:t>
          </a:r>
          <a:endParaRPr lang="en-US"/>
        </a:p>
      </dgm:t>
    </dgm:pt>
    <dgm:pt modelId="{640BE8FB-AC9C-43FF-9843-E58128578ADB}" type="parTrans" cxnId="{7356A1BF-D07D-49C5-9AF8-583B33D676E3}">
      <dgm:prSet/>
      <dgm:spPr/>
      <dgm:t>
        <a:bodyPr/>
        <a:lstStyle/>
        <a:p>
          <a:endParaRPr lang="en-US"/>
        </a:p>
      </dgm:t>
    </dgm:pt>
    <dgm:pt modelId="{CA005935-198A-4A59-9325-12DBAD57FA2C}" type="sibTrans" cxnId="{7356A1BF-D07D-49C5-9AF8-583B33D676E3}">
      <dgm:prSet/>
      <dgm:spPr/>
      <dgm:t>
        <a:bodyPr/>
        <a:lstStyle/>
        <a:p>
          <a:endParaRPr lang="en-US"/>
        </a:p>
      </dgm:t>
    </dgm:pt>
    <dgm:pt modelId="{36E1B92D-24E7-494D-AE95-078ABBBE0221}" type="pres">
      <dgm:prSet presAssocID="{4EF23AF6-E4EB-4FA0-9CF4-E235713D4B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8751C95-042F-479C-93D7-1C01F8579EFD}" type="pres">
      <dgm:prSet presAssocID="{551BF623-B4F2-42B8-8942-7B7D31C46E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3E3AC5-FD2A-4306-B6F9-11CB6424287A}" type="pres">
      <dgm:prSet presAssocID="{0AEA93F4-D969-49F8-B0BD-63671B205265}" presName="sibTrans" presStyleLbl="sibTrans2D1" presStyleIdx="0" presStyleCnt="3"/>
      <dgm:spPr/>
      <dgm:t>
        <a:bodyPr/>
        <a:lstStyle/>
        <a:p>
          <a:endParaRPr lang="cs-CZ"/>
        </a:p>
      </dgm:t>
    </dgm:pt>
    <dgm:pt modelId="{F50F12D9-2B49-4687-B163-8A3AC6F41722}" type="pres">
      <dgm:prSet presAssocID="{0AEA93F4-D969-49F8-B0BD-63671B205265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FF1A238-9E41-4B1D-8F61-AAE4BEB3F0B2}" type="pres">
      <dgm:prSet presAssocID="{FCF22129-DC8D-4074-97FD-4CA28872E0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661F6C-1D40-4EF4-9D54-D8995603CB67}" type="pres">
      <dgm:prSet presAssocID="{C6B863AE-FA03-4AA1-9DE3-1BE88DA2B06B}" presName="sibTrans" presStyleLbl="sibTrans2D1" presStyleIdx="1" presStyleCnt="3"/>
      <dgm:spPr/>
      <dgm:t>
        <a:bodyPr/>
        <a:lstStyle/>
        <a:p>
          <a:endParaRPr lang="cs-CZ"/>
        </a:p>
      </dgm:t>
    </dgm:pt>
    <dgm:pt modelId="{4916CCE2-FC1E-4A40-82ED-1747B2AEDD9C}" type="pres">
      <dgm:prSet presAssocID="{C6B863AE-FA03-4AA1-9DE3-1BE88DA2B06B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DA30FA63-6678-4540-9F7E-A9391CEDCEA5}" type="pres">
      <dgm:prSet presAssocID="{150FC851-9532-48FE-A452-D32AEB0C570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54084C-E701-4C95-9CB5-5AC3E182F323}" type="pres">
      <dgm:prSet presAssocID="{2F790B95-F3AE-4C38-9662-2DBA2ACD4B49}" presName="sibTrans" presStyleLbl="sibTrans2D1" presStyleIdx="2" presStyleCnt="3"/>
      <dgm:spPr/>
      <dgm:t>
        <a:bodyPr/>
        <a:lstStyle/>
        <a:p>
          <a:endParaRPr lang="cs-CZ"/>
        </a:p>
      </dgm:t>
    </dgm:pt>
    <dgm:pt modelId="{BA03DD84-7BE9-4176-806B-7EAD590E8281}" type="pres">
      <dgm:prSet presAssocID="{2F790B95-F3AE-4C38-9662-2DBA2ACD4B49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742DB267-4CA1-412F-AB2F-E1CFCE83A2CA}" type="pres">
      <dgm:prSet presAssocID="{A2C6B4D9-2152-409C-8EDA-EEA2095D452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EE94D9-D8F0-4DA1-9552-367D558D3807}" type="presOf" srcId="{FCF22129-DC8D-4074-97FD-4CA28872E0F1}" destId="{FFF1A238-9E41-4B1D-8F61-AAE4BEB3F0B2}" srcOrd="0" destOrd="0" presId="urn:microsoft.com/office/officeart/2005/8/layout/process5"/>
    <dgm:cxn modelId="{932C3420-5E5B-4AD8-877C-C05E3A0A3787}" srcId="{4EF23AF6-E4EB-4FA0-9CF4-E235713D4B3D}" destId="{FCF22129-DC8D-4074-97FD-4CA28872E0F1}" srcOrd="1" destOrd="0" parTransId="{52DFB664-A9D4-4D32-9345-A9B996847C29}" sibTransId="{C6B863AE-FA03-4AA1-9DE3-1BE88DA2B06B}"/>
    <dgm:cxn modelId="{B60F8E07-EFD5-41B9-BFCF-1FC070C8C0A0}" type="presOf" srcId="{A2C6B4D9-2152-409C-8EDA-EEA2095D452F}" destId="{742DB267-4CA1-412F-AB2F-E1CFCE83A2CA}" srcOrd="0" destOrd="0" presId="urn:microsoft.com/office/officeart/2005/8/layout/process5"/>
    <dgm:cxn modelId="{CEB4EB21-CFCA-40E3-B7B3-8A953A242271}" type="presOf" srcId="{551BF623-B4F2-42B8-8942-7B7D31C46E48}" destId="{C8751C95-042F-479C-93D7-1C01F8579EFD}" srcOrd="0" destOrd="0" presId="urn:microsoft.com/office/officeart/2005/8/layout/process5"/>
    <dgm:cxn modelId="{FE30E371-8F77-49DC-9BD8-C8B54F65D6B8}" type="presOf" srcId="{C6B863AE-FA03-4AA1-9DE3-1BE88DA2B06B}" destId="{2D661F6C-1D40-4EF4-9D54-D8995603CB67}" srcOrd="0" destOrd="0" presId="urn:microsoft.com/office/officeart/2005/8/layout/process5"/>
    <dgm:cxn modelId="{DEC23B0F-2264-4C6B-8E67-2AB468FA8304}" type="presOf" srcId="{C6B863AE-FA03-4AA1-9DE3-1BE88DA2B06B}" destId="{4916CCE2-FC1E-4A40-82ED-1747B2AEDD9C}" srcOrd="1" destOrd="0" presId="urn:microsoft.com/office/officeart/2005/8/layout/process5"/>
    <dgm:cxn modelId="{609DD3ED-5B16-4BE7-B902-446F6DF6C579}" type="presOf" srcId="{0AEA93F4-D969-49F8-B0BD-63671B205265}" destId="{F50F12D9-2B49-4687-B163-8A3AC6F41722}" srcOrd="1" destOrd="0" presId="urn:microsoft.com/office/officeart/2005/8/layout/process5"/>
    <dgm:cxn modelId="{7356A1BF-D07D-49C5-9AF8-583B33D676E3}" srcId="{4EF23AF6-E4EB-4FA0-9CF4-E235713D4B3D}" destId="{A2C6B4D9-2152-409C-8EDA-EEA2095D452F}" srcOrd="3" destOrd="0" parTransId="{640BE8FB-AC9C-43FF-9843-E58128578ADB}" sibTransId="{CA005935-198A-4A59-9325-12DBAD57FA2C}"/>
    <dgm:cxn modelId="{518BBB69-5DDA-4A48-8249-E36070C4CDD4}" type="presOf" srcId="{4EF23AF6-E4EB-4FA0-9CF4-E235713D4B3D}" destId="{36E1B92D-24E7-494D-AE95-078ABBBE0221}" srcOrd="0" destOrd="0" presId="urn:microsoft.com/office/officeart/2005/8/layout/process5"/>
    <dgm:cxn modelId="{CE40552C-6E4D-4483-9C71-557905D068FC}" srcId="{4EF23AF6-E4EB-4FA0-9CF4-E235713D4B3D}" destId="{150FC851-9532-48FE-A452-D32AEB0C5702}" srcOrd="2" destOrd="0" parTransId="{C6AC6892-DB16-4B4F-80FE-35874463027E}" sibTransId="{2F790B95-F3AE-4C38-9662-2DBA2ACD4B49}"/>
    <dgm:cxn modelId="{18503BC0-DBD2-4165-9BA2-6E84895FF2A7}" srcId="{4EF23AF6-E4EB-4FA0-9CF4-E235713D4B3D}" destId="{551BF623-B4F2-42B8-8942-7B7D31C46E48}" srcOrd="0" destOrd="0" parTransId="{85B3EE89-4AB3-4052-9E3E-79C767C1FD66}" sibTransId="{0AEA93F4-D969-49F8-B0BD-63671B205265}"/>
    <dgm:cxn modelId="{0BF3201C-D1AC-4C1B-B4D3-D368CB733337}" type="presOf" srcId="{0AEA93F4-D969-49F8-B0BD-63671B205265}" destId="{F63E3AC5-FD2A-4306-B6F9-11CB6424287A}" srcOrd="0" destOrd="0" presId="urn:microsoft.com/office/officeart/2005/8/layout/process5"/>
    <dgm:cxn modelId="{6EDFC013-92A7-4322-A1F0-A172E21C979C}" type="presOf" srcId="{2F790B95-F3AE-4C38-9662-2DBA2ACD4B49}" destId="{BA03DD84-7BE9-4176-806B-7EAD590E8281}" srcOrd="1" destOrd="0" presId="urn:microsoft.com/office/officeart/2005/8/layout/process5"/>
    <dgm:cxn modelId="{613D863F-09A5-43D9-BC55-E2EE7BF3789B}" type="presOf" srcId="{2F790B95-F3AE-4C38-9662-2DBA2ACD4B49}" destId="{3254084C-E701-4C95-9CB5-5AC3E182F323}" srcOrd="0" destOrd="0" presId="urn:microsoft.com/office/officeart/2005/8/layout/process5"/>
    <dgm:cxn modelId="{2003F327-3E30-47D4-BD46-F3046DBA272F}" type="presOf" srcId="{150FC851-9532-48FE-A452-D32AEB0C5702}" destId="{DA30FA63-6678-4540-9F7E-A9391CEDCEA5}" srcOrd="0" destOrd="0" presId="urn:microsoft.com/office/officeart/2005/8/layout/process5"/>
    <dgm:cxn modelId="{ADC67BE8-DBD9-4060-8619-320AC0D4777C}" type="presParOf" srcId="{36E1B92D-24E7-494D-AE95-078ABBBE0221}" destId="{C8751C95-042F-479C-93D7-1C01F8579EFD}" srcOrd="0" destOrd="0" presId="urn:microsoft.com/office/officeart/2005/8/layout/process5"/>
    <dgm:cxn modelId="{3A85B74D-962C-45E7-93E2-5137125032E4}" type="presParOf" srcId="{36E1B92D-24E7-494D-AE95-078ABBBE0221}" destId="{F63E3AC5-FD2A-4306-B6F9-11CB6424287A}" srcOrd="1" destOrd="0" presId="urn:microsoft.com/office/officeart/2005/8/layout/process5"/>
    <dgm:cxn modelId="{92B798BE-CC0A-43EC-8B7B-EB875E976E43}" type="presParOf" srcId="{F63E3AC5-FD2A-4306-B6F9-11CB6424287A}" destId="{F50F12D9-2B49-4687-B163-8A3AC6F41722}" srcOrd="0" destOrd="0" presId="urn:microsoft.com/office/officeart/2005/8/layout/process5"/>
    <dgm:cxn modelId="{F8F1BE3E-8C4B-4D78-95A3-9B0BD33A4290}" type="presParOf" srcId="{36E1B92D-24E7-494D-AE95-078ABBBE0221}" destId="{FFF1A238-9E41-4B1D-8F61-AAE4BEB3F0B2}" srcOrd="2" destOrd="0" presId="urn:microsoft.com/office/officeart/2005/8/layout/process5"/>
    <dgm:cxn modelId="{75462C60-5288-4D04-AAD6-156BA010C696}" type="presParOf" srcId="{36E1B92D-24E7-494D-AE95-078ABBBE0221}" destId="{2D661F6C-1D40-4EF4-9D54-D8995603CB67}" srcOrd="3" destOrd="0" presId="urn:microsoft.com/office/officeart/2005/8/layout/process5"/>
    <dgm:cxn modelId="{5DA0D11D-9EA5-4B04-A5F4-1141CB7F7E1F}" type="presParOf" srcId="{2D661F6C-1D40-4EF4-9D54-D8995603CB67}" destId="{4916CCE2-FC1E-4A40-82ED-1747B2AEDD9C}" srcOrd="0" destOrd="0" presId="urn:microsoft.com/office/officeart/2005/8/layout/process5"/>
    <dgm:cxn modelId="{F421790E-A600-49D1-80F9-4F17CE7FDA98}" type="presParOf" srcId="{36E1B92D-24E7-494D-AE95-078ABBBE0221}" destId="{DA30FA63-6678-4540-9F7E-A9391CEDCEA5}" srcOrd="4" destOrd="0" presId="urn:microsoft.com/office/officeart/2005/8/layout/process5"/>
    <dgm:cxn modelId="{3CB8F386-957E-4B63-9738-2F6A74EB4CA8}" type="presParOf" srcId="{36E1B92D-24E7-494D-AE95-078ABBBE0221}" destId="{3254084C-E701-4C95-9CB5-5AC3E182F323}" srcOrd="5" destOrd="0" presId="urn:microsoft.com/office/officeart/2005/8/layout/process5"/>
    <dgm:cxn modelId="{16CA2DE1-D96B-43E2-B52B-3C232CA50220}" type="presParOf" srcId="{3254084C-E701-4C95-9CB5-5AC3E182F323}" destId="{BA03DD84-7BE9-4176-806B-7EAD590E8281}" srcOrd="0" destOrd="0" presId="urn:microsoft.com/office/officeart/2005/8/layout/process5"/>
    <dgm:cxn modelId="{8101692B-BCB3-43DB-942E-EC695169841E}" type="presParOf" srcId="{36E1B92D-24E7-494D-AE95-078ABBBE0221}" destId="{742DB267-4CA1-412F-AB2F-E1CFCE83A2CA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51C95-042F-479C-93D7-1C01F8579EFD}">
      <dsp:nvSpPr>
        <dsp:cNvPr id="0" name=""/>
        <dsp:cNvSpPr/>
      </dsp:nvSpPr>
      <dsp:spPr>
        <a:xfrm>
          <a:off x="1225572" y="1246"/>
          <a:ext cx="2352308" cy="1411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= porucha motorické realizace řeči, na základě poškození CNS</a:t>
          </a:r>
          <a:endParaRPr lang="en-US" sz="1900" kern="1200"/>
        </a:p>
      </dsp:txBody>
      <dsp:txXfrm>
        <a:off x="1266910" y="42584"/>
        <a:ext cx="2269632" cy="1328708"/>
      </dsp:txXfrm>
    </dsp:sp>
    <dsp:sp modelId="{F63E3AC5-FD2A-4306-B6F9-11CB6424287A}">
      <dsp:nvSpPr>
        <dsp:cNvPr id="0" name=""/>
        <dsp:cNvSpPr/>
      </dsp:nvSpPr>
      <dsp:spPr>
        <a:xfrm>
          <a:off x="3784883" y="415252"/>
          <a:ext cx="498689" cy="583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784883" y="531926"/>
        <a:ext cx="349082" cy="350024"/>
      </dsp:txXfrm>
    </dsp:sp>
    <dsp:sp modelId="{FFF1A238-9E41-4B1D-8F61-AAE4BEB3F0B2}">
      <dsp:nvSpPr>
        <dsp:cNvPr id="0" name=""/>
        <dsp:cNvSpPr/>
      </dsp:nvSpPr>
      <dsp:spPr>
        <a:xfrm>
          <a:off x="4518803" y="1246"/>
          <a:ext cx="2352308" cy="1411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Může vznikat v kterémkoli období života</a:t>
          </a:r>
          <a:endParaRPr lang="en-US" sz="1900" kern="1200"/>
        </a:p>
      </dsp:txBody>
      <dsp:txXfrm>
        <a:off x="4560141" y="42584"/>
        <a:ext cx="2269632" cy="1328708"/>
      </dsp:txXfrm>
    </dsp:sp>
    <dsp:sp modelId="{2D661F6C-1D40-4EF4-9D54-D8995603CB67}">
      <dsp:nvSpPr>
        <dsp:cNvPr id="0" name=""/>
        <dsp:cNvSpPr/>
      </dsp:nvSpPr>
      <dsp:spPr>
        <a:xfrm rot="5400000">
          <a:off x="5445613" y="1577292"/>
          <a:ext cx="498689" cy="583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-5400000">
        <a:off x="5519946" y="1619634"/>
        <a:ext cx="350024" cy="349082"/>
      </dsp:txXfrm>
    </dsp:sp>
    <dsp:sp modelId="{DA30FA63-6678-4540-9F7E-A9391CEDCEA5}">
      <dsp:nvSpPr>
        <dsp:cNvPr id="0" name=""/>
        <dsp:cNvSpPr/>
      </dsp:nvSpPr>
      <dsp:spPr>
        <a:xfrm>
          <a:off x="4518803" y="2353554"/>
          <a:ext cx="2352308" cy="1411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Není problém s porozuměním</a:t>
          </a:r>
          <a:endParaRPr lang="en-US" sz="1900" kern="1200"/>
        </a:p>
      </dsp:txBody>
      <dsp:txXfrm>
        <a:off x="4560141" y="2394892"/>
        <a:ext cx="2269632" cy="1328708"/>
      </dsp:txXfrm>
    </dsp:sp>
    <dsp:sp modelId="{3254084C-E701-4C95-9CB5-5AC3E182F323}">
      <dsp:nvSpPr>
        <dsp:cNvPr id="0" name=""/>
        <dsp:cNvSpPr/>
      </dsp:nvSpPr>
      <dsp:spPr>
        <a:xfrm rot="10800000">
          <a:off x="3813111" y="2767560"/>
          <a:ext cx="498689" cy="583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962718" y="2884234"/>
        <a:ext cx="349082" cy="350024"/>
      </dsp:txXfrm>
    </dsp:sp>
    <dsp:sp modelId="{742DB267-4CA1-412F-AB2F-E1CFCE83A2CA}">
      <dsp:nvSpPr>
        <dsp:cNvPr id="0" name=""/>
        <dsp:cNvSpPr/>
      </dsp:nvSpPr>
      <dsp:spPr>
        <a:xfrm>
          <a:off x="1225572" y="2353554"/>
          <a:ext cx="2352308" cy="1411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Poruchy artikulace, tvorby hlasu, zvuku řeči, narušeno dýchání, dysprozódie </a:t>
          </a:r>
          <a:endParaRPr lang="en-US" sz="1900" kern="1200"/>
        </a:p>
      </dsp:txBody>
      <dsp:txXfrm>
        <a:off x="1266910" y="2394892"/>
        <a:ext cx="2269632" cy="1328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2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2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0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5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7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2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4/11/2022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23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0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6">
            <a:extLst>
              <a:ext uri="{FF2B5EF4-FFF2-40B4-BE49-F238E27FC236}">
                <a16:creationId xmlns:a16="http://schemas.microsoft.com/office/drawing/2014/main" id="{9070364C-740F-4A4B-AA8B-7FD7069B7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39DC2F-0C63-4E3C-8DB8-94C81FD1F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  <a:latin typeface="Arial"/>
                <a:cs typeface="Calibri Light"/>
              </a:rPr>
              <a:t>DYSARTRIE</a:t>
            </a:r>
            <a:endParaRPr lang="cs-CZ">
              <a:solidFill>
                <a:schemeClr val="tx1"/>
              </a:solidFill>
              <a:latin typeface="Arial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C61C9E-8BB3-4D89-A147-2656DA5A9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>
                <a:solidFill>
                  <a:schemeClr val="tx1"/>
                </a:solidFill>
                <a:cs typeface="Calibri"/>
              </a:rPr>
              <a:t>Karolína Pavelková, Anna </a:t>
            </a:r>
            <a:r>
              <a:rPr lang="cs-CZ" sz="2400" err="1">
                <a:solidFill>
                  <a:schemeClr val="tx1"/>
                </a:solidFill>
                <a:cs typeface="Calibri"/>
              </a:rPr>
              <a:t>Sejkaničová</a:t>
            </a:r>
            <a:r>
              <a:rPr lang="cs-CZ" sz="2400">
                <a:solidFill>
                  <a:schemeClr val="tx1"/>
                </a:solidFill>
                <a:cs typeface="Calibri"/>
              </a:rPr>
              <a:t>, Leona Novotná, Marie Slováčková</a:t>
            </a:r>
          </a:p>
        </p:txBody>
      </p:sp>
    </p:spTree>
    <p:extLst>
      <p:ext uri="{BB962C8B-B14F-4D97-AF65-F5344CB8AC3E}">
        <p14:creationId xmlns:p14="http://schemas.microsoft.com/office/powerpoint/2010/main" val="2419920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8954-E9E5-D9E9-2210-470E2271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DIAGNOSTIKA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DFC09E-54F0-48DF-8B71-ADABBBDB4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223" y="2025756"/>
            <a:ext cx="10772775" cy="41738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cs-CZ" sz="2200" dirty="0">
                <a:solidFill>
                  <a:schemeClr val="bg1"/>
                </a:solidFill>
                <a:cs typeface="Calibri Light"/>
              </a:rPr>
              <a:t>V rámci diferenciální diagnostiky odlišujeme dysartrii od jiných narušených komunikačních schopností jako např.:</a:t>
            </a:r>
          </a:p>
          <a:p>
            <a:pPr marL="83439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bg1"/>
                </a:solidFill>
                <a:cs typeface="Calibri Light"/>
              </a:rPr>
              <a:t>Dyslalie – narušení artikulace, motorická realizace je zasažena ve všech základních článcích (respirace, fonace, artikulace, rezonance)</a:t>
            </a:r>
          </a:p>
          <a:p>
            <a:pPr marL="834390" lvl="4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bg1"/>
                </a:solidFill>
                <a:cs typeface="Calibri Light"/>
              </a:rPr>
              <a:t>Afázie – u dysartrie nestrádají fatické funkce, tj. centrální procesy řeči, </a:t>
            </a:r>
            <a:r>
              <a:rPr lang="cs-CZ" sz="2200" dirty="0" err="1">
                <a:solidFill>
                  <a:schemeClr val="bg1"/>
                </a:solidFill>
                <a:cs typeface="Calibri Light"/>
              </a:rPr>
              <a:t>gnozie</a:t>
            </a:r>
            <a:r>
              <a:rPr lang="cs-CZ" sz="2200" dirty="0">
                <a:solidFill>
                  <a:schemeClr val="bg1"/>
                </a:solidFill>
                <a:cs typeface="Calibri Light"/>
              </a:rPr>
              <a:t>, </a:t>
            </a:r>
            <a:r>
              <a:rPr lang="cs-CZ" sz="2200" dirty="0" err="1">
                <a:solidFill>
                  <a:schemeClr val="bg1"/>
                </a:solidFill>
                <a:cs typeface="Calibri Light"/>
              </a:rPr>
              <a:t>grafie</a:t>
            </a:r>
            <a:r>
              <a:rPr lang="cs-CZ" sz="2200" dirty="0">
                <a:solidFill>
                  <a:schemeClr val="bg1"/>
                </a:solidFill>
                <a:cs typeface="Calibri Light"/>
              </a:rPr>
              <a:t>, </a:t>
            </a:r>
            <a:r>
              <a:rPr lang="cs-CZ" sz="2200" dirty="0" err="1">
                <a:solidFill>
                  <a:schemeClr val="bg1"/>
                </a:solidFill>
                <a:cs typeface="Calibri Light"/>
              </a:rPr>
              <a:t>lexie</a:t>
            </a:r>
            <a:r>
              <a:rPr lang="cs-CZ" sz="2200" dirty="0">
                <a:solidFill>
                  <a:schemeClr val="bg1"/>
                </a:solidFill>
                <a:cs typeface="Calibri Light"/>
              </a:rPr>
              <a:t>, apod., u dysartrie je narušení motorické realizace řeči jako celku</a:t>
            </a:r>
          </a:p>
          <a:p>
            <a:endParaRPr lang="cs-CZ" sz="2200" dirty="0">
              <a:solidFill>
                <a:schemeClr val="bg1"/>
              </a:solidFill>
              <a:cs typeface="Calibri Light"/>
            </a:endParaRPr>
          </a:p>
          <a:p>
            <a:r>
              <a:rPr lang="cs-CZ" sz="2200" dirty="0" smtClean="0">
                <a:solidFill>
                  <a:schemeClr val="bg1"/>
                </a:solidFill>
                <a:cs typeface="Calibri Light"/>
              </a:rPr>
              <a:t>Anartrie </a:t>
            </a:r>
            <a:r>
              <a:rPr lang="cs-CZ" sz="2200" dirty="0">
                <a:solidFill>
                  <a:schemeClr val="bg1"/>
                </a:solidFill>
                <a:cs typeface="Calibri Light"/>
              </a:rPr>
              <a:t>– nejtěžší stupeň dysartrie, projevuje se neschopností verbální komunikace</a:t>
            </a:r>
          </a:p>
          <a:p>
            <a:endParaRPr lang="cs-CZ" dirty="0">
              <a:solidFill>
                <a:schemeClr val="bg1"/>
              </a:solidFill>
              <a:cs typeface="Calibri Light"/>
            </a:endParaRPr>
          </a:p>
          <a:p>
            <a:endParaRPr lang="cs-CZ" dirty="0">
              <a:solidFill>
                <a:schemeClr val="bg1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16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5805F-962D-170C-C435-F4818C31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TERAPIE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F40DD-587E-9BA6-9F17-9CA8AC7EF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279" y="1982926"/>
            <a:ext cx="10351159" cy="3794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dysartrie je komplexní porucha -&gt; potřeba komplexní terapii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vždy ji provádí klinický logoped (foniatr)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zaměřuje se na: 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vytvoření a udržení očního kontaktu 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motorické činnosti, motorika mluvidel, artikulační cvičení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masáže mluvidel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sluchové vnímání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rozvoj slovní zásoby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rozvoj vyjadřovacích schopností</a:t>
            </a:r>
          </a:p>
          <a:p>
            <a:endParaRPr lang="cs-CZ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646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62D05-2671-C84F-8B01-24BECB89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TERAPEUTICKÉ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F390D-31BB-D64F-AF31-A5281E20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>
                <a:solidFill>
                  <a:schemeClr val="bg1"/>
                </a:solidFill>
              </a:rPr>
              <a:t>METODIKA </a:t>
            </a:r>
            <a:r>
              <a:rPr lang="cs-CZ" b="1" err="1">
                <a:solidFill>
                  <a:schemeClr val="bg1"/>
                </a:solidFill>
              </a:rPr>
              <a:t>BOBATHOVÝCH</a:t>
            </a:r>
            <a:endParaRPr lang="cs-CZ" b="1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obsahuje prvky fyzioterapie, </a:t>
            </a:r>
            <a:r>
              <a:rPr lang="cs-CZ" err="1">
                <a:solidFill>
                  <a:schemeClr val="bg1"/>
                </a:solidFill>
              </a:rPr>
              <a:t>ergoterapie</a:t>
            </a:r>
            <a:r>
              <a:rPr lang="cs-CZ">
                <a:solidFill>
                  <a:schemeClr val="bg1"/>
                </a:solidFill>
              </a:rPr>
              <a:t> (terapie prací) a logopedie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nejvíce se využívá spolupráce rodičů, ale také dítěte – pozitivní přístup, motivace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mnohé pohybové potíže mozkové obrny jsou způsobeny vlivem patologických </a:t>
            </a:r>
            <a:r>
              <a:rPr lang="cs-CZ" err="1">
                <a:solidFill>
                  <a:schemeClr val="bg1"/>
                </a:solidFill>
              </a:rPr>
              <a:t>tonusových</a:t>
            </a:r>
            <a:r>
              <a:rPr lang="cs-CZ">
                <a:solidFill>
                  <a:schemeClr val="bg1"/>
                </a:solidFill>
              </a:rPr>
              <a:t> reflexů a hlubokých šíjových reflexů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základem je kvalitní vyšetření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Pomocí kompenzačních pomůcek se snažíme zabránit vzniku deformací</a:t>
            </a:r>
          </a:p>
        </p:txBody>
      </p:sp>
    </p:spTree>
    <p:extLst>
      <p:ext uri="{BB962C8B-B14F-4D97-AF65-F5344CB8AC3E}">
        <p14:creationId xmlns:p14="http://schemas.microsoft.com/office/powerpoint/2010/main" val="8457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BA916-EAFF-1D49-96C1-0E01F8F2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TERAPEUTICKÉ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FCC46-9786-2847-807A-DEFC73907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err="1">
                <a:solidFill>
                  <a:schemeClr val="bg1"/>
                </a:solidFill>
              </a:rPr>
              <a:t>VOJTOVA</a:t>
            </a:r>
            <a:r>
              <a:rPr lang="cs-CZ" b="1">
                <a:solidFill>
                  <a:schemeClr val="bg1"/>
                </a:solidFill>
              </a:rPr>
              <a:t> METODA</a:t>
            </a:r>
            <a:r>
              <a:rPr lang="cs-CZ">
                <a:solidFill>
                  <a:schemeClr val="bg1"/>
                </a:solidFill>
              </a:rPr>
              <a:t> (metodika reflexní </a:t>
            </a:r>
            <a:r>
              <a:rPr lang="cs-CZ" err="1">
                <a:solidFill>
                  <a:schemeClr val="bg1"/>
                </a:solidFill>
              </a:rPr>
              <a:t>lokomoce</a:t>
            </a:r>
            <a:r>
              <a:rPr lang="cs-CZ">
                <a:solidFill>
                  <a:schemeClr val="bg1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jedna z nejrozšířenějších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základem jsou dva pohybové prvky – reflexní plazení a reflexní otáčení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cílem je vývoj napřimování až po dosažení </a:t>
            </a:r>
            <a:r>
              <a:rPr lang="cs-CZ" err="1">
                <a:solidFill>
                  <a:schemeClr val="bg1"/>
                </a:solidFill>
              </a:rPr>
              <a:t>bipedální</a:t>
            </a:r>
            <a:r>
              <a:rPr lang="cs-CZ">
                <a:solidFill>
                  <a:schemeClr val="bg1"/>
                </a:solidFill>
              </a:rPr>
              <a:t> chůze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v mozku jsou </a:t>
            </a:r>
            <a:r>
              <a:rPr lang="cs-CZ" err="1">
                <a:solidFill>
                  <a:schemeClr val="bg1"/>
                </a:solidFill>
              </a:rPr>
              <a:t>zakódovany</a:t>
            </a:r>
            <a:r>
              <a:rPr lang="cs-CZ">
                <a:solidFill>
                  <a:schemeClr val="bg1"/>
                </a:solidFill>
              </a:rPr>
              <a:t> pohybové vzorce – snažíme se je pomocí vybavení reflexů obnovit</a:t>
            </a:r>
          </a:p>
        </p:txBody>
      </p:sp>
    </p:spTree>
    <p:extLst>
      <p:ext uri="{BB962C8B-B14F-4D97-AF65-F5344CB8AC3E}">
        <p14:creationId xmlns:p14="http://schemas.microsoft.com/office/powerpoint/2010/main" val="20181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DE813-DB98-4442-B978-4CFDB29A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TERAPEUTICKÉ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0004E-5A75-D049-9B5A-E90CACDD3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chemeClr val="bg1"/>
                </a:solidFill>
              </a:rPr>
              <a:t>METODIKA </a:t>
            </a:r>
            <a:r>
              <a:rPr lang="cs-CZ" b="1" err="1">
                <a:solidFill>
                  <a:schemeClr val="bg1"/>
                </a:solidFill>
              </a:rPr>
              <a:t>KABATOVA</a:t>
            </a:r>
            <a:endParaRPr lang="cs-CZ" b="1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nepoužívá se u malých dětí s mozkovou obrnou – potřeba spolupráce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cvičení s končetinami v diagonálách – aktivace svalových smyček</a:t>
            </a:r>
          </a:p>
          <a:p>
            <a:pPr marL="0" indent="0">
              <a:buNone/>
            </a:pPr>
            <a:endParaRPr lang="cs-CZ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A7C9F-78C6-1846-B915-CEA3B4F4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TERAPEUTICKÉ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3330C-5517-EA47-8B63-F349F0196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err="1">
                <a:solidFill>
                  <a:schemeClr val="bg1"/>
                </a:solidFill>
              </a:rPr>
              <a:t>NEUROMOTORICKÁ</a:t>
            </a:r>
            <a:r>
              <a:rPr lang="cs-CZ" b="1">
                <a:solidFill>
                  <a:schemeClr val="bg1"/>
                </a:solidFill>
              </a:rPr>
              <a:t> REGULAČNÍ TERAPIE </a:t>
            </a:r>
            <a:r>
              <a:rPr lang="cs-CZ" b="1" err="1">
                <a:solidFill>
                  <a:schemeClr val="bg1"/>
                </a:solidFill>
              </a:rPr>
              <a:t>CASTILLO-MORALESSE</a:t>
            </a:r>
            <a:endParaRPr lang="cs-CZ" b="1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nervová soustava do 3. roku života dítěte má velkou plasticitu – ovlivnění celkové hybností dítěte – rozvoj hybností v </a:t>
            </a:r>
            <a:r>
              <a:rPr lang="cs-CZ" err="1">
                <a:solidFill>
                  <a:schemeClr val="bg1"/>
                </a:solidFill>
              </a:rPr>
              <a:t>orofaciální</a:t>
            </a:r>
            <a:r>
              <a:rPr lang="cs-CZ">
                <a:solidFill>
                  <a:schemeClr val="bg1"/>
                </a:solidFill>
              </a:rPr>
              <a:t> oblasti, rozvoj řeči či polykání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bg1"/>
                </a:solidFill>
              </a:rPr>
              <a:t>využívání tlaku a vibrace v obličejové oblasti, ústní oblasti a ramenním pletenci</a:t>
            </a:r>
          </a:p>
          <a:p>
            <a:pPr>
              <a:buFont typeface="Arial" panose="020B0604020202020204" pitchFamily="34" charset="0"/>
              <a:buChar char="•"/>
            </a:pPr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DC091-1124-1B4A-981D-40B64220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800" dirty="0">
                <a:ea typeface="Calibri Light"/>
                <a:cs typeface="Calibri Light"/>
              </a:rPr>
              <a:t>KONEC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927AB-17A0-7C4D-8D1E-FEB80A26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bg1"/>
              </a:solidFill>
              <a:ea typeface="Calibri Light"/>
              <a:cs typeface="Calibri Ligh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1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2">
            <a:extLst>
              <a:ext uri="{FF2B5EF4-FFF2-40B4-BE49-F238E27FC236}">
                <a16:creationId xmlns:a16="http://schemas.microsoft.com/office/drawing/2014/main" id="{6FE3A536-71BE-44C0-839D-5F8F056A25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Zástupný obsah 2">
            <a:extLst>
              <a:ext uri="{FF2B5EF4-FFF2-40B4-BE49-F238E27FC236}">
                <a16:creationId xmlns:a16="http://schemas.microsoft.com/office/drawing/2014/main" id="{5DF94486-60D1-8A89-A371-271EA76DB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95846"/>
              </p:ext>
            </p:extLst>
          </p:nvPr>
        </p:nvGraphicFramePr>
        <p:xfrm>
          <a:off x="531973" y="2214237"/>
          <a:ext cx="8096684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A86DA9CE-0AF8-D32F-089C-8A8D60C91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  <a:latin typeface="Arial"/>
                <a:cs typeface="Calibri Light"/>
              </a:rPr>
              <a:t>VYMEZENÍ TERMÍNU</a:t>
            </a:r>
            <a:endParaRPr lang="cs-CZ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364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ygenerované světelné indikátory počítače">
            <a:extLst>
              <a:ext uri="{FF2B5EF4-FFF2-40B4-BE49-F238E27FC236}">
                <a16:creationId xmlns:a16="http://schemas.microsoft.com/office/drawing/2014/main" id="{1881C61B-E285-E5E5-FD7C-35803B6DC0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0050" b="1393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898F0D0-F7CE-7FA7-C38A-00C1B8221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  <a:latin typeface="Arial"/>
                <a:cs typeface="Calibri Light"/>
              </a:rPr>
              <a:t>ETIOLOGIE</a:t>
            </a:r>
            <a:endParaRPr lang="cs-CZ">
              <a:solidFill>
                <a:schemeClr val="tx1"/>
              </a:solidFill>
              <a:latin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63563-EA84-7E9A-9525-19CC93C77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376618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har char="•"/>
            </a:pPr>
            <a:r>
              <a:rPr lang="cs-CZ">
                <a:solidFill>
                  <a:schemeClr val="tx1"/>
                </a:solidFill>
                <a:latin typeface="Arial"/>
                <a:cs typeface="Calibri Light" panose="020F0302020204030204"/>
              </a:rPr>
              <a:t>Prenatální období: úrazy matky, infekční onemocnění, krvácení do mozku plodu, nitroděložní změknutí mozku, nedonošenost,…</a:t>
            </a:r>
          </a:p>
          <a:p>
            <a:pPr>
              <a:buChar char="•"/>
            </a:pPr>
            <a:r>
              <a:rPr lang="cs-CZ">
                <a:solidFill>
                  <a:schemeClr val="tx1"/>
                </a:solidFill>
                <a:latin typeface="Arial"/>
                <a:cs typeface="Calibri Light" panose="020F0302020204030204"/>
              </a:rPr>
              <a:t>Perinatální období: asfyxie během porodu, krvácení při porodu</a:t>
            </a:r>
          </a:p>
          <a:p>
            <a:pPr>
              <a:buChar char="•"/>
            </a:pPr>
            <a:r>
              <a:rPr lang="cs-CZ">
                <a:solidFill>
                  <a:schemeClr val="tx1"/>
                </a:solidFill>
                <a:latin typeface="Arial"/>
                <a:cs typeface="Calibri Light" panose="020F0302020204030204"/>
              </a:rPr>
              <a:t>Postnatální období: meningitida, encefalitida, horečnatá onemocnění, intoxikace v prvních měsících</a:t>
            </a:r>
          </a:p>
          <a:p>
            <a:pPr>
              <a:buChar char="•"/>
            </a:pPr>
            <a:r>
              <a:rPr lang="cs-CZ">
                <a:solidFill>
                  <a:schemeClr val="tx1"/>
                </a:solidFill>
                <a:latin typeface="Arial"/>
                <a:cs typeface="Calibri Light" panose="020F0302020204030204"/>
              </a:rPr>
              <a:t>V pozdějším věku: cévní onemocnění, nádory, metastázy, zánětlivá onemocnění mozku, úrazy hlavy, degenerativní onemocnění, roztroušená skleróza, toxická poškození CNS, Parkinsonova nemoc  </a:t>
            </a:r>
          </a:p>
          <a:p>
            <a:pPr>
              <a:buChar char="•"/>
            </a:pPr>
            <a:endParaRPr lang="cs-CZ">
              <a:solidFill>
                <a:schemeClr val="tx1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2535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81509-AA05-7AEC-AEA3-93A13256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7B0477-7E96-A456-297F-D12A8B0CD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- nejužívanější dělení dysartrie u nás je podle lokalizace poškození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popis příznaků popisujeme z typů dysartrie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tím se zabývají především 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Lechta</a:t>
            </a:r>
            <a:r>
              <a:rPr lang="cs-CZ">
                <a:solidFill>
                  <a:schemeClr val="bg1"/>
                </a:solidFill>
                <a:cs typeface="Calibri Light"/>
              </a:rPr>
              <a:t> a 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Cséfalvay</a:t>
            </a:r>
            <a:endParaRPr lang="cs-CZ">
              <a:solidFill>
                <a:schemeClr val="bg1"/>
              </a:solidFill>
              <a:cs typeface="Calibri Light"/>
            </a:endParaRP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dělí je na následující typy:</a:t>
            </a:r>
          </a:p>
          <a:p>
            <a:endParaRPr lang="cs-CZ">
              <a:solidFill>
                <a:schemeClr val="bg1"/>
              </a:solidFill>
              <a:cs typeface="Calibri Light"/>
            </a:endParaRPr>
          </a:p>
          <a:p>
            <a:pPr>
              <a:buFont typeface="Wingdings" pitchFamily="34" charset="0"/>
              <a:buChar char="§"/>
            </a:pPr>
            <a:r>
              <a:rPr lang="cs-CZ">
                <a:solidFill>
                  <a:schemeClr val="bg1"/>
                </a:solidFill>
                <a:cs typeface="Calibri Light"/>
              </a:rPr>
              <a:t> Kortikální (korová)</a:t>
            </a:r>
          </a:p>
          <a:p>
            <a:pPr>
              <a:buFont typeface="Wingdings" pitchFamily="34" charset="0"/>
              <a:buChar char="§"/>
            </a:pPr>
            <a:r>
              <a:rPr lang="cs-CZ">
                <a:solidFill>
                  <a:schemeClr val="bg1"/>
                </a:solidFill>
                <a:cs typeface="Calibri Light"/>
              </a:rPr>
              <a:t> Pyramidová </a:t>
            </a:r>
          </a:p>
          <a:p>
            <a:pPr>
              <a:buFont typeface="Wingdings" pitchFamily="34" charset="0"/>
              <a:buChar char="§"/>
            </a:pPr>
            <a:r>
              <a:rPr lang="cs-CZ">
                <a:solidFill>
                  <a:schemeClr val="bg1"/>
                </a:solidFill>
                <a:cs typeface="Calibri Light"/>
              </a:rPr>
              <a:t> 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Extrapyramidová</a:t>
            </a:r>
            <a:r>
              <a:rPr lang="cs-CZ">
                <a:solidFill>
                  <a:schemeClr val="bg1"/>
                </a:solidFill>
                <a:cs typeface="Calibri Light"/>
              </a:rPr>
              <a:t> </a:t>
            </a:r>
          </a:p>
          <a:p>
            <a:pPr marL="0" indent="0">
              <a:buNone/>
            </a:pPr>
            <a:endParaRPr lang="cs-CZ">
              <a:solidFill>
                <a:schemeClr val="bg1"/>
              </a:solidFill>
              <a:cs typeface="Calibri Light"/>
            </a:endParaRPr>
          </a:p>
          <a:p>
            <a:pPr>
              <a:buFont typeface="Wingdings" pitchFamily="34" charset="0"/>
              <a:buChar char="§"/>
            </a:pPr>
            <a:endParaRPr lang="cs-CZ">
              <a:solidFill>
                <a:schemeClr val="bg1"/>
              </a:solidFill>
              <a:cs typeface="Calibri Light"/>
            </a:endParaRPr>
          </a:p>
          <a:p>
            <a:pPr>
              <a:buFont typeface="Wingdings" pitchFamily="34" charset="0"/>
              <a:buChar char="§"/>
            </a:pPr>
            <a:endParaRPr lang="cs-CZ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A7F9859-62AB-A0F0-BC85-1DC46A2DB6A1}"/>
              </a:ext>
            </a:extLst>
          </p:cNvPr>
          <p:cNvSpPr txBox="1"/>
          <p:nvPr/>
        </p:nvSpPr>
        <p:spPr>
          <a:xfrm>
            <a:off x="4778062" y="3898005"/>
            <a:ext cx="4224270" cy="1370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85000"/>
              </a:lnSpc>
              <a:spcBef>
                <a:spcPts val="1300"/>
              </a:spcBef>
              <a:buFont typeface="Wingdings"/>
              <a:buChar char="§"/>
            </a:pPr>
            <a:r>
              <a:rPr lang="cs-CZ" sz="2400">
                <a:solidFill>
                  <a:schemeClr val="bg1"/>
                </a:solidFill>
              </a:rPr>
              <a:t>Bulbární</a:t>
            </a:r>
            <a:endParaRPr lang="en-US" sz="2400">
              <a:solidFill>
                <a:schemeClr val="bg1"/>
              </a:solidFill>
              <a:cs typeface="Calibri Light"/>
            </a:endParaRPr>
          </a:p>
          <a:p>
            <a:pPr marL="285750" indent="-285750">
              <a:lnSpc>
                <a:spcPct val="85000"/>
              </a:lnSpc>
              <a:spcBef>
                <a:spcPts val="1300"/>
              </a:spcBef>
              <a:buFont typeface="Wingdings"/>
              <a:buChar char="§"/>
            </a:pPr>
            <a:r>
              <a:rPr lang="cs-CZ" sz="2400">
                <a:solidFill>
                  <a:schemeClr val="bg1"/>
                </a:solidFill>
              </a:rPr>
              <a:t>Cerebelární (mozečková)</a:t>
            </a:r>
            <a:endParaRPr lang="cs-CZ" sz="2400">
              <a:solidFill>
                <a:schemeClr val="bg1"/>
              </a:solidFill>
              <a:cs typeface="Calibri Light"/>
            </a:endParaRPr>
          </a:p>
          <a:p>
            <a:pPr marL="285750" indent="-285750">
              <a:lnSpc>
                <a:spcPct val="85000"/>
              </a:lnSpc>
              <a:spcBef>
                <a:spcPts val="1300"/>
              </a:spcBef>
              <a:buFont typeface="Wingdings"/>
              <a:buChar char="§"/>
            </a:pPr>
            <a:r>
              <a:rPr lang="cs-CZ" sz="2400">
                <a:solidFill>
                  <a:schemeClr val="bg1"/>
                </a:solidFill>
                <a:cs typeface="Calibri Light"/>
              </a:rPr>
              <a:t>Smíšená/kombinovaná</a:t>
            </a:r>
          </a:p>
        </p:txBody>
      </p:sp>
    </p:spTree>
    <p:extLst>
      <p:ext uri="{BB962C8B-B14F-4D97-AF65-F5344CB8AC3E}">
        <p14:creationId xmlns:p14="http://schemas.microsoft.com/office/powerpoint/2010/main" val="404194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71D4E-C6F2-71B4-CBC7-EE86E806B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KLASIFIKACE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8CE1B2-9AB3-97D1-8B8E-5B2531EF42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KORTIKÁLNÍ (KOROVÁ) DYSARTRIE</a:t>
            </a:r>
            <a:endParaRPr lang="cs-CZ">
              <a:solidFill>
                <a:schemeClr val="bg1"/>
              </a:solidFill>
            </a:endParaRP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vzniká poškozením motorických korových oblastí mozku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řeč má 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spastitcký</a:t>
            </a:r>
            <a:r>
              <a:rPr lang="cs-CZ">
                <a:solidFill>
                  <a:schemeClr val="bg1"/>
                </a:solidFill>
                <a:cs typeface="Calibri Light"/>
              </a:rPr>
              <a:t> charakter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objevují se iterace (opakování první slabiky slova)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strádají prozodické faktory řeči 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585B1F-E342-E7D8-ECC4-C93397D3E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5414707" cy="37673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PYRAMIDOVÁ DYSARTRIE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dochází k porušení pyramidové dráhy od buněk v mozkové kůře k jádrům mozkových nervů v bulbu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porucha horního motorického  neuronu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spastická obrna svalstva mluvidel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výskyt 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hypernazality</a:t>
            </a:r>
            <a:r>
              <a:rPr lang="cs-CZ">
                <a:solidFill>
                  <a:schemeClr val="bg1"/>
                </a:solidFill>
                <a:cs typeface="Calibri Light"/>
              </a:rPr>
              <a:t>, slabý výdechový proud, hlas mění svojí intenzitu, narušena i mimika ("spastický pláč a smích")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neporušeno: sání, polykání a žvýkání</a:t>
            </a:r>
          </a:p>
        </p:txBody>
      </p:sp>
    </p:spTree>
    <p:extLst>
      <p:ext uri="{BB962C8B-B14F-4D97-AF65-F5344CB8AC3E}">
        <p14:creationId xmlns:p14="http://schemas.microsoft.com/office/powerpoint/2010/main" val="14164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ED131-D543-3FCF-7E9B-67493D380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KLASIFIKACE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B0ACD4-9804-41BD-3706-7980E1D12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EXTRAPYRAMIDOVÁ DYSARTRIE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F7DA9F-C4A1-9770-99A8-4F50703F8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985411" cy="346870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- vzniká jako následek vlivu poruch podkorových ganglií na motorické dráhy a především na svalový tonus dýchacího, hlasového a řečového systému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- 2 formy: 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Hypertonická (pomalá řeč, poruchy hrudního dýchaní, narušeny hlasivky, pomalá artikulace, </a:t>
            </a:r>
            <a:r>
              <a:rPr lang="cs-CZ" err="1">
                <a:solidFill>
                  <a:schemeClr val="bg1"/>
                </a:solidFill>
                <a:cs typeface="Calibri Light"/>
              </a:rPr>
              <a:t>hypernazalita</a:t>
            </a:r>
            <a:r>
              <a:rPr lang="cs-CZ">
                <a:solidFill>
                  <a:schemeClr val="bg1"/>
                </a:solidFill>
                <a:cs typeface="Calibri Light"/>
              </a:rPr>
              <a:t>)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Hypotonická (narušené dýchání, vyrážená artikulace některých hlásek, mění se poloha hlasu)</a:t>
            </a:r>
          </a:p>
          <a:p>
            <a:endParaRPr lang="cs-CZ">
              <a:solidFill>
                <a:schemeClr val="bg1"/>
              </a:solidFill>
              <a:cs typeface="Calibri Light"/>
            </a:endParaRPr>
          </a:p>
          <a:p>
            <a:endParaRPr lang="cs-CZ">
              <a:solidFill>
                <a:schemeClr val="bg1"/>
              </a:solidFill>
              <a:cs typeface="Calibri Light"/>
            </a:endParaRPr>
          </a:p>
          <a:p>
            <a:endParaRPr lang="cs-CZ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40BE280-1E41-6A05-DB49-DFB0BC704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BULBÁRNÍ DYSARTRIE</a:t>
            </a:r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7ADB886-845E-25D0-9AF4-FD2130B78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6650" y="2761722"/>
            <a:ext cx="5200059" cy="318966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- následek poškození jader motorických nervů v bulbu (v prodloužené míše a Varolově mostě) 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porucha typu chabé, částečné i úplné obrny (jednostranné i oboustranné)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při oboustranném poškození je porušeno i žvýkání a polykání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hlas je dysfonický, někdy až afonický, objevuje se otevřená huhňavost</a:t>
            </a:r>
          </a:p>
        </p:txBody>
      </p:sp>
    </p:spTree>
    <p:extLst>
      <p:ext uri="{BB962C8B-B14F-4D97-AF65-F5344CB8AC3E}">
        <p14:creationId xmlns:p14="http://schemas.microsoft.com/office/powerpoint/2010/main" val="25937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8954-E9E5-D9E9-2210-470E2271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KLASIFIKACE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DB96B4-847D-1A4B-113A-12F8F8815C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cs typeface="Calibri Light"/>
              </a:rPr>
              <a:t>CEREBELÁRNÍ (MOZEČKOVÁ) DYSARTRIE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DFC09E-54F0-48DF-8B71-ADABBBDB43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  <a:cs typeface="Calibri Light"/>
              </a:rPr>
              <a:t>- vzniká při poškození mozečku a jeho drah</a:t>
            </a:r>
          </a:p>
          <a:p>
            <a:r>
              <a:rPr lang="cs-CZ" dirty="0">
                <a:solidFill>
                  <a:schemeClr val="bg1"/>
                </a:solidFill>
                <a:cs typeface="Calibri Light"/>
              </a:rPr>
              <a:t>- narušena koordinace pohybů svalu hrtanu a artikulačních orgánů</a:t>
            </a:r>
          </a:p>
          <a:p>
            <a:r>
              <a:rPr lang="cs-CZ" dirty="0">
                <a:solidFill>
                  <a:schemeClr val="bg1"/>
                </a:solidFill>
                <a:cs typeface="Calibri Light"/>
              </a:rPr>
              <a:t>- porucha regulace síly, porucha dýchaní</a:t>
            </a:r>
          </a:p>
          <a:p>
            <a:r>
              <a:rPr lang="cs-CZ" dirty="0">
                <a:solidFill>
                  <a:schemeClr val="bg1"/>
                </a:solidFill>
                <a:cs typeface="Calibri Light"/>
              </a:rPr>
              <a:t>- nepřesná artikulace hlásek, dochází k prodlužování</a:t>
            </a:r>
          </a:p>
          <a:p>
            <a:r>
              <a:rPr lang="cs-CZ" dirty="0">
                <a:solidFill>
                  <a:schemeClr val="bg1"/>
                </a:solidFill>
                <a:cs typeface="Calibri Light"/>
              </a:rPr>
              <a:t>- často je řeč až nesrozumitelná</a:t>
            </a:r>
          </a:p>
          <a:p>
            <a:endParaRPr lang="cs-CZ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708217-49AA-7BDB-3974-61F6CFC21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SMÍŠENÁ/KOMBINOVANÁ DYSARTRIE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38ED23-3C83-9A51-B642-E59CF1199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07608" y="2761722"/>
            <a:ext cx="5801073" cy="31789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- může dojít k poškození kteréhokoli komponentu nebo všech komponentů centrální a periferní nervové soustavy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může se projevit více než jedna forma dysartrie </a:t>
            </a:r>
          </a:p>
          <a:p>
            <a:r>
              <a:rPr lang="cs-CZ">
                <a:solidFill>
                  <a:schemeClr val="bg1"/>
                </a:solidFill>
                <a:cs typeface="Calibri Light"/>
              </a:rPr>
              <a:t>- čím více je poškození nervové soustavy rozšířeno, tím větší počet chybných řečových komponentu je ovlivněno </a:t>
            </a:r>
          </a:p>
        </p:txBody>
      </p:sp>
    </p:spTree>
    <p:extLst>
      <p:ext uri="{BB962C8B-B14F-4D97-AF65-F5344CB8AC3E}">
        <p14:creationId xmlns:p14="http://schemas.microsoft.com/office/powerpoint/2010/main" val="40387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8954-E9E5-D9E9-2210-470E2271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DIAGNOSTIKA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F19F73A-1FA2-4E60-9437-7BE865043E24}"/>
              </a:ext>
            </a:extLst>
          </p:cNvPr>
          <p:cNvSpPr txBox="1"/>
          <p:nvPr/>
        </p:nvSpPr>
        <p:spPr>
          <a:xfrm>
            <a:off x="657224" y="2006882"/>
            <a:ext cx="10701489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100" dirty="0">
                <a:solidFill>
                  <a:schemeClr val="bg1"/>
                </a:solidFill>
                <a:cs typeface="Calibri Light"/>
              </a:rPr>
              <a:t>Logoped spolupracuje s klientem na základě komplexního vyšetření za účasti více odborníků, vychází ze závěrů lékařských zpráv.</a:t>
            </a:r>
          </a:p>
          <a:p>
            <a:endParaRPr lang="cs-CZ" sz="2100" dirty="0">
              <a:solidFill>
                <a:schemeClr val="bg1"/>
              </a:solidFill>
              <a:cs typeface="Calibri Ligh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bg1"/>
                </a:solidFill>
                <a:cs typeface="Calibri Light"/>
              </a:rPr>
              <a:t>neurolog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bg1"/>
                </a:solidFill>
                <a:cs typeface="Calibri Light"/>
              </a:rPr>
              <a:t>foniatr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bg1"/>
                </a:solidFill>
                <a:cs typeface="Calibri Light"/>
              </a:rPr>
              <a:t>oftalmolog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bg1"/>
                </a:solidFill>
                <a:cs typeface="Calibri Light"/>
              </a:rPr>
              <a:t>psycholog</a:t>
            </a:r>
          </a:p>
        </p:txBody>
      </p:sp>
    </p:spTree>
    <p:extLst>
      <p:ext uri="{BB962C8B-B14F-4D97-AF65-F5344CB8AC3E}">
        <p14:creationId xmlns:p14="http://schemas.microsoft.com/office/powerpoint/2010/main" val="15364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8954-E9E5-D9E9-2210-470E2271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170" y="325810"/>
            <a:ext cx="10772775" cy="1658198"/>
          </a:xfrm>
        </p:spPr>
        <p:txBody>
          <a:bodyPr/>
          <a:lstStyle/>
          <a:p>
            <a:r>
              <a:rPr lang="cs-CZ" dirty="0">
                <a:cs typeface="Calibri Light"/>
              </a:rPr>
              <a:t>DIAGNOSTIKA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DFC09E-54F0-48DF-8B71-ADABBBDB4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4029" y="1753106"/>
            <a:ext cx="4546371" cy="45450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dirty="0">
                <a:solidFill>
                  <a:schemeClr val="bg1"/>
                </a:solidFill>
                <a:cs typeface="Calibri Light"/>
              </a:rPr>
              <a:t>     Komplexní vyšetření se zaměřuje na:</a:t>
            </a:r>
          </a:p>
          <a:p>
            <a:pPr marL="548640" lvl="4" indent="0">
              <a:spcAft>
                <a:spcPts val="600"/>
              </a:spcAft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1. Motorické funkce artikulačních             orgánů</a:t>
            </a:r>
          </a:p>
          <a:p>
            <a:pPr marL="548640" lvl="4" indent="0">
              <a:spcAft>
                <a:spcPts val="600"/>
              </a:spcAft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2. Výslovnost jednotlivých hlásek</a:t>
            </a:r>
          </a:p>
          <a:p>
            <a:pPr marL="548640" lvl="4" indent="0">
              <a:spcBef>
                <a:spcPts val="0"/>
              </a:spcBef>
              <a:buNone/>
            </a:pPr>
            <a:endParaRPr lang="cs-CZ" sz="1900" dirty="0">
              <a:solidFill>
                <a:schemeClr val="bg1"/>
              </a:solidFill>
              <a:cs typeface="Calibri Light"/>
            </a:endParaRPr>
          </a:p>
          <a:p>
            <a:pPr marL="548640" lvl="4" indent="0"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3. Respiraci </a:t>
            </a:r>
          </a:p>
          <a:p>
            <a:pPr marL="548640" lvl="4" indent="0">
              <a:buNone/>
            </a:pPr>
            <a:endParaRPr lang="cs-CZ" sz="1900" dirty="0">
              <a:solidFill>
                <a:schemeClr val="bg1"/>
              </a:solidFill>
              <a:cs typeface="Calibri Light"/>
            </a:endParaRPr>
          </a:p>
          <a:p>
            <a:pPr marL="548640" lvl="4" indent="0">
              <a:spcAft>
                <a:spcPts val="600"/>
              </a:spcAft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4. Rezonanci</a:t>
            </a:r>
          </a:p>
          <a:p>
            <a:pPr marL="548640" lvl="4" indent="0"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5. Fonaci</a:t>
            </a:r>
          </a:p>
          <a:p>
            <a:pPr marL="548640" lvl="4" indent="0">
              <a:buNone/>
            </a:pPr>
            <a:endParaRPr lang="cs-CZ" sz="1900" dirty="0">
              <a:solidFill>
                <a:schemeClr val="bg1"/>
              </a:solidFill>
              <a:cs typeface="Calibri Light"/>
            </a:endParaRPr>
          </a:p>
          <a:p>
            <a:pPr marL="548640" lvl="4" indent="0">
              <a:buNone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6. </a:t>
            </a:r>
            <a:r>
              <a:rPr lang="cs-CZ" sz="1900" dirty="0" err="1">
                <a:solidFill>
                  <a:schemeClr val="bg1"/>
                </a:solidFill>
                <a:cs typeface="Calibri Light"/>
              </a:rPr>
              <a:t>Prozódické</a:t>
            </a:r>
            <a:r>
              <a:rPr lang="cs-CZ" sz="1900" dirty="0">
                <a:solidFill>
                  <a:schemeClr val="bg1"/>
                </a:solidFill>
                <a:cs typeface="Calibri Light"/>
              </a:rPr>
              <a:t> faktory řeči</a:t>
            </a:r>
          </a:p>
          <a:p>
            <a:endParaRPr lang="cs-CZ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C7F2F8B-5862-4A5C-B90D-07116D3DD500}"/>
              </a:ext>
            </a:extLst>
          </p:cNvPr>
          <p:cNvSpPr txBox="1"/>
          <p:nvPr/>
        </p:nvSpPr>
        <p:spPr>
          <a:xfrm flipH="1">
            <a:off x="6096000" y="1745156"/>
            <a:ext cx="5546103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2000" dirty="0">
                <a:solidFill>
                  <a:schemeClr val="bg1"/>
                </a:solidFill>
              </a:rPr>
              <a:t>Projevy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narušení činnosti svalů obličeje a jazyka</a:t>
            </a:r>
          </a:p>
          <a:p>
            <a:endParaRPr lang="cs-CZ" sz="1900" dirty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narušení výslovnosti často související s narušenými motorickými funkcemi artikulačních orgánů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problémy s dýcháním, nadechování uprostřed vět, dýchání s šelestem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patologicky zvýšená nosovost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namáhavé tvoření hlasu, na konci promluvy bývá hlas slabý, jakoby šeptaný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  <a:cs typeface="Calibri Light"/>
              </a:rPr>
              <a:t>řečový projev se může jevit jako pomalý či naopak nepřiměřeně zrychlený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cs-CZ" sz="1900" dirty="0">
              <a:solidFill>
                <a:schemeClr val="bg1"/>
              </a:solidFill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/>
                </a:solidFill>
              </a:rPr>
              <a:t>obtíže s polykáním, </a:t>
            </a:r>
            <a:r>
              <a:rPr lang="cs-CZ" sz="1900" dirty="0" err="1">
                <a:solidFill>
                  <a:schemeClr val="bg1"/>
                </a:solidFill>
              </a:rPr>
              <a:t>hypersalivace</a:t>
            </a:r>
            <a:r>
              <a:rPr lang="cs-CZ" sz="1900" dirty="0">
                <a:solidFill>
                  <a:schemeClr val="bg1"/>
                </a:solidFill>
              </a:rPr>
              <a:t> (nadměrné slinění)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FF6FB148-C116-4EA0-9B45-EF55FD756A61}"/>
              </a:ext>
            </a:extLst>
          </p:cNvPr>
          <p:cNvSpPr/>
          <p:nvPr/>
        </p:nvSpPr>
        <p:spPr>
          <a:xfrm>
            <a:off x="5260157" y="2367745"/>
            <a:ext cx="707010" cy="216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ADDC49E5-0524-45B2-BE98-2CA8D8DFF117}"/>
              </a:ext>
            </a:extLst>
          </p:cNvPr>
          <p:cNvSpPr/>
          <p:nvPr/>
        </p:nvSpPr>
        <p:spPr>
          <a:xfrm>
            <a:off x="5260157" y="3764953"/>
            <a:ext cx="707010" cy="216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17FAFDB3-B2E6-43D4-8F1A-47E9FE724725}"/>
              </a:ext>
            </a:extLst>
          </p:cNvPr>
          <p:cNvSpPr/>
          <p:nvPr/>
        </p:nvSpPr>
        <p:spPr>
          <a:xfrm>
            <a:off x="5260157" y="5269198"/>
            <a:ext cx="707010" cy="216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0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6" ma:contentTypeDescription="Vytvoří nový dokument" ma:contentTypeScope="" ma:versionID="8f06a68dac960fc2fb52065709fbd42d">
  <xsd:schema xmlns:xsd="http://www.w3.org/2001/XMLSchema" xmlns:xs="http://www.w3.org/2001/XMLSchema" xmlns:p="http://schemas.microsoft.com/office/2006/metadata/properties" xmlns:ns3="81b0d7d3-03a4-45d7-a633-b486b0a29e22" targetNamespace="http://schemas.microsoft.com/office/2006/metadata/properties" ma:root="true" ma:fieldsID="35764f45dc3a525d01a1f9528a549fc6" ns3:_=""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BAFAC4-6E51-465C-811D-8DCFDE08F22B}">
  <ds:schemaRefs>
    <ds:schemaRef ds:uri="81b0d7d3-03a4-45d7-a633-b486b0a29e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3B0F53-7D42-4913-ABBE-69052FE4E9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2A72F0-9192-4634-AA16-D16B256AB746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783</Words>
  <Application>Microsoft Office PowerPoint</Application>
  <PresentationFormat>Širokoúhlá obrazovka</PresentationFormat>
  <Paragraphs>131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Metropolitan</vt:lpstr>
      <vt:lpstr>DYSARTRIE</vt:lpstr>
      <vt:lpstr>VYMEZENÍ TERMÍNU</vt:lpstr>
      <vt:lpstr>ETIOLOGIE</vt:lpstr>
      <vt:lpstr>KLASIFIKACE</vt:lpstr>
      <vt:lpstr>KLASIFIKACE</vt:lpstr>
      <vt:lpstr>KLASIFIKACE</vt:lpstr>
      <vt:lpstr>KLASIFIKACE</vt:lpstr>
      <vt:lpstr>DIAGNOSTIKA</vt:lpstr>
      <vt:lpstr>DIAGNOSTIKA</vt:lpstr>
      <vt:lpstr>DIAGNOSTIKA</vt:lpstr>
      <vt:lpstr>TERAPIE</vt:lpstr>
      <vt:lpstr>TERAPEUTICKÉ KONCEPTY</vt:lpstr>
      <vt:lpstr>TERAPEUTICKÉ KONCEPTY</vt:lpstr>
      <vt:lpstr>TERAPEUTICKÉ KONCEPTY</vt:lpstr>
      <vt:lpstr>TERAPEUTICKÉ KONCEPTY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Slováčková</dc:creator>
  <cp:lastModifiedBy>Lektor</cp:lastModifiedBy>
  <cp:revision>37</cp:revision>
  <dcterms:created xsi:type="dcterms:W3CDTF">2022-04-08T08:03:21Z</dcterms:created>
  <dcterms:modified xsi:type="dcterms:W3CDTF">2022-04-11T11:19:24Z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