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5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9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56"/>
    <p:restoredTop sz="94728"/>
  </p:normalViewPr>
  <p:slideViewPr>
    <p:cSldViewPr snapToGrid="0" snapToObjects="1">
      <p:cViewPr varScale="1">
        <p:scale>
          <a:sx n="106" d="100"/>
          <a:sy n="106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BA857-5F0E-4DFD-94B9-878F8859C2CC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4AE2E-2845-4C61-A636-5CB555BE2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49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E8391D-5BF2-1E45-A6BF-98BF329DA4FD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1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763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37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8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25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144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45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83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65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51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453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109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02ADE10-D4E3-A64A-9140-13ACB799D95A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6FC8229-AE6F-D146-80E6-D2A8D8087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41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Wz5_fpnZYc&amp;fbclid=IwAR2qHEqWDRctkQ3zklzaCikse6Js721o-fvNMbkDEtksSAkIVSXMFp1w3F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heses.cz/id/4uqp7j/30462736?fbclid=IwAR2eeETGxNWLIvte9ljABF3yIqfCuclsZ53uqmdnZ2vn5yDHV06rRuxHfEw#page9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es.cz/id/rrxera/875190" TargetMode="External"/><Relationship Id="rId2" Type="http://schemas.openxmlformats.org/officeDocument/2006/relationships/hyperlink" Target="https://is.muni.cz/el/ped/podzim2015/SPROC_SP1a/um/RINO_A_PALATO_osnova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el/1441/jaro2018/SPp506/PALATO_JARO_2018_IS_materialy.pdf?fbclid=IwAR0lNxiOqfiu6ASBfuVp5d7i0TuVuxFBbfmCKbngFo7CNmty_B4OJq0PXMA" TargetMode="External"/><Relationship Id="rId2" Type="http://schemas.openxmlformats.org/officeDocument/2006/relationships/hyperlink" Target="https://www.logopedonline.cz/poruchy-reci/palatolalie/?fbclid=IwAR1lltXnHMDo1lc1SLCXR_qvtqEnYEqS97ZoVmSBpYwCm3Bc6XWraMWZA3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zstep.cz/klasifikace-rozstepovych-vad/?fbclid=IwAR3r_Ybh2m-MMphKpCwpUOUl4lYI6AAITbrJ2vB96kUGp5eUQv_M7rDk_9w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-iEt5WtPkU" TargetMode="External"/><Relationship Id="rId2" Type="http://schemas.openxmlformats.org/officeDocument/2006/relationships/hyperlink" Target="https://www.youtube.com/watch?v=qBs7Im5TIds&amp;t=206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stastny-usmev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step.cz/" TargetMode="External"/><Relationship Id="rId2" Type="http://schemas.openxmlformats.org/officeDocument/2006/relationships/hyperlink" Target="http://stastny-usmev.cz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sancedetem.cz/charakteristika-poruch-reci?fbclid=IwAR2QpZgNiQf2ZZZYU74IA9czhm1hfySN1GLR8Agj33URx2HQyA0P2C0uLSs" TargetMode="External"/><Relationship Id="rId2" Type="http://schemas.openxmlformats.org/officeDocument/2006/relationships/hyperlink" Target="https://sancedetem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ncedetem.cz/vady-reci-prevence-jejich-vzniku?fbclid=IwAR2IHBOsiKPjcoiPmgvfFU3d0FHQcym7GnHv3nQeuKKV70bislGZMH6PQrc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casopis.aklcr.cz/pdfs/lkl/2020/01/04.pdf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ilpke/?vysl=21710;id=191796" TargetMode="External"/><Relationship Id="rId2" Type="http://schemas.openxmlformats.org/officeDocument/2006/relationships/hyperlink" Target="https://theses.cz/id/rrxera/88425-140225162.pdf?info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heWArz84I0&amp;feature=youtu.b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4864F-29D7-4847-873E-F4BD1E375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71688"/>
            <a:ext cx="9411092" cy="2610375"/>
          </a:xfrm>
        </p:spPr>
        <p:txBody>
          <a:bodyPr>
            <a:normAutofit/>
          </a:bodyPr>
          <a:lstStyle/>
          <a:p>
            <a:r>
              <a:rPr lang="cs-CZ" sz="5400" dirty="0" err="1"/>
              <a:t>Rinolalie</a:t>
            </a:r>
            <a:r>
              <a:rPr lang="cs-CZ" sz="5400" dirty="0"/>
              <a:t> - klasifikace, etiologie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C489DA-AD4E-B644-9EF8-3FFF453537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Eliška </a:t>
            </a:r>
            <a:r>
              <a:rPr lang="cs-CZ" dirty="0" err="1"/>
              <a:t>Kotzianová</a:t>
            </a:r>
            <a:r>
              <a:rPr lang="cs-CZ" dirty="0"/>
              <a:t>, Eva Korečková, Adéla Janíková, Anna Halasová, Dagmar Coufalová </a:t>
            </a:r>
          </a:p>
        </p:txBody>
      </p:sp>
    </p:spTree>
    <p:extLst>
      <p:ext uri="{BB962C8B-B14F-4D97-AF65-F5344CB8AC3E}">
        <p14:creationId xmlns:p14="http://schemas.microsoft.com/office/powerpoint/2010/main" val="25274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5510D-55BD-4071-B6C3-4C9F5B4E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50380"/>
            <a:ext cx="7729728" cy="1188720"/>
          </a:xfrm>
        </p:spPr>
        <p:txBody>
          <a:bodyPr/>
          <a:lstStyle/>
          <a:p>
            <a:r>
              <a:rPr lang="cs-CZ" dirty="0"/>
              <a:t>Symptomatologie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F4BD20-4B0C-42B7-925E-95E62A29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714" y="2438019"/>
            <a:ext cx="10544174" cy="390563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otevřená ústa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unavený vzhled dítěte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plochý až vpadlý hrudník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potíže s příjmem potravy (dítě není schopno vytvořit dostatečný podtlak pro sání)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chrápání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 ve výslovnosti – zejména u nosových hlásek M,N,Ň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narušena rovnováha mezi ústní a nosní rezonancí a činnost patrohltanového uzávěru </a:t>
            </a:r>
          </a:p>
        </p:txBody>
      </p:sp>
    </p:spTree>
    <p:extLst>
      <p:ext uri="{BB962C8B-B14F-4D97-AF65-F5344CB8AC3E}">
        <p14:creationId xmlns:p14="http://schemas.microsoft.com/office/powerpoint/2010/main" val="30265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2A6A5-35B2-4ED2-85D1-AB80CE66A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618" y="1221867"/>
            <a:ext cx="8398764" cy="1188720"/>
          </a:xfrm>
        </p:spPr>
        <p:txBody>
          <a:bodyPr>
            <a:normAutofit fontScale="90000"/>
          </a:bodyPr>
          <a:lstStyle/>
          <a:p>
            <a:r>
              <a:rPr lang="cs-CZ" dirty="0"/>
              <a:t>Otevřená </a:t>
            </a:r>
            <a:r>
              <a:rPr lang="cs-CZ" dirty="0" err="1"/>
              <a:t>rhinolalie</a:t>
            </a:r>
            <a:r>
              <a:rPr lang="cs-CZ" dirty="0"/>
              <a:t> - </a:t>
            </a:r>
            <a:r>
              <a:rPr lang="cs-CZ" dirty="0" err="1"/>
              <a:t>hypernazalita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697AE-F5D7-45AC-8E8A-C80ED6F2F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486" y="3095244"/>
            <a:ext cx="10215563" cy="349129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porušena schopnost korektní artikulace většiny nebo všech hlásek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nejvíce porušeny sykavky a explozivy, vibranty málo kmitné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kompenzační mechanismy – souhyby mimického svalstva</a:t>
            </a:r>
          </a:p>
        </p:txBody>
      </p:sp>
    </p:spTree>
    <p:extLst>
      <p:ext uri="{BB962C8B-B14F-4D97-AF65-F5344CB8AC3E}">
        <p14:creationId xmlns:p14="http://schemas.microsoft.com/office/powerpoint/2010/main" val="188998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0E53E-CF44-426B-AEA9-8373D7CF6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255" y="964692"/>
            <a:ext cx="8103489" cy="1188720"/>
          </a:xfrm>
        </p:spPr>
        <p:txBody>
          <a:bodyPr>
            <a:normAutofit fontScale="90000"/>
          </a:bodyPr>
          <a:lstStyle/>
          <a:p>
            <a:r>
              <a:rPr lang="cs-CZ" dirty="0"/>
              <a:t>Uzavřená </a:t>
            </a:r>
            <a:r>
              <a:rPr lang="cs-CZ" dirty="0" err="1"/>
              <a:t>rhinolalie</a:t>
            </a:r>
            <a:r>
              <a:rPr lang="cs-CZ" dirty="0"/>
              <a:t> - </a:t>
            </a:r>
            <a:r>
              <a:rPr lang="cs-CZ" dirty="0" err="1"/>
              <a:t>hyponazalita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2A40D-B4DC-4C33-8891-6F20006BF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898" y="2791325"/>
            <a:ext cx="8970264" cy="3101983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projevuje se sníženou nosovostí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samohlásky jsou tlumené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zvuk nejméně porušen u slov obsahující hlásky s minimální nosovostí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nosovky 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m,n,ň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zní jako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b,d,ď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dýchání ústy</a:t>
            </a:r>
          </a:p>
        </p:txBody>
      </p:sp>
    </p:spTree>
    <p:extLst>
      <p:ext uri="{BB962C8B-B14F-4D97-AF65-F5344CB8AC3E}">
        <p14:creationId xmlns:p14="http://schemas.microsoft.com/office/powerpoint/2010/main" val="564969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4568F-E883-4A29-9654-99DC2F55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73FF3-F187-4D18-A742-5D69BF49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https://www.youtube.com/watch?v=KWz5_fpnZYc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2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2655E-CEAA-4D88-B30A-9B7D47A37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D45DB-9F80-4F68-BECE-B9D1093A7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2791325"/>
            <a:ext cx="10272712" cy="3101983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KLENKOVÁ, Jiřina. Logopedie: narušení komunikační schopnosti, logopedická prevence, logopedická intervence v ČR, příklady z praxe. Praha: Grada, 2006. Pedagogika (Grada). ISBN 80-247-1110-9.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https://theses.cz/id/4uqp7j/30462736#page98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761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D8050-5E4C-4749-B4B6-F64FE8EC23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0C71B3-76EE-4CB4-BFFF-91018634A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RINOLALIE (HUHŇAVOST)</a:t>
            </a:r>
          </a:p>
        </p:txBody>
      </p:sp>
    </p:spTree>
    <p:extLst>
      <p:ext uri="{BB962C8B-B14F-4D97-AF65-F5344CB8AC3E}">
        <p14:creationId xmlns:p14="http://schemas.microsoft.com/office/powerpoint/2010/main" val="1375865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35785-42FA-4921-A29D-C3F3E2E2D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081"/>
            <a:ext cx="10515600" cy="5811838"/>
          </a:xfrm>
        </p:spPr>
        <p:txBody>
          <a:bodyPr/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terapii spolupracují odborníci medicínských i nemedicínských oborů (např. pediatr, chirurg, foniatr, logoped apod.) 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terapii můžeme rozdělit na lékařskou a logopedickou 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lékařská terapie se například zabývá odstraněním zbytnělé nosní a krční mandle, rozštěpy rtu a patra 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terapie se liší podle klasifikace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rinolalie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04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AD3BFB-0D29-4E1D-A8F6-C2822AC9C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2761"/>
            <a:ext cx="10515600" cy="5724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HYPONAZALITA (uzavřená huhňavost)</a:t>
            </a:r>
          </a:p>
          <a:p>
            <a:pPr marL="228600">
              <a:lnSpc>
                <a:spcPct val="107000"/>
              </a:lnSpc>
            </a:pPr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zahájíme logopedickou terapii po lékařském ošetření, po odstranění primární příčiny huhňavosti (po léčbě, operativním zákroku, apod.) – např. zbytnělá nosní mandle </a:t>
            </a:r>
          </a:p>
          <a:p>
            <a:pPr marL="228600">
              <a:lnSpc>
                <a:spcPct val="107000"/>
              </a:lnSpc>
            </a:pPr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provádí se nácvik dýchání nosem, a to v klidu i při různých pohybových aktivitách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následuje nácvik správné artikulace nosovek a jejich užití (fixování) ve slabikách, slovech a spontánním projevu </a:t>
            </a:r>
          </a:p>
          <a:p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prognóza zavřené huhňavosti se odvíjí od výsledku lékařského vyšetření, dále záleží na vůli, ochotě a vytrvalosti samotného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805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F7F52-9A88-492E-87BA-5637D9F99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1729"/>
            <a:ext cx="10515600" cy="56937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HYPERNAZALITA (otevřená huhňavost)</a:t>
            </a:r>
          </a:p>
          <a:p>
            <a:pPr marL="228600">
              <a:lnSpc>
                <a:spcPct val="107000"/>
              </a:lnSpc>
            </a:pP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odstranění </a:t>
            </a:r>
            <a:r>
              <a:rPr lang="cs-CZ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hypernazality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zlepšení rezonance se používají cvičení na zlepšení směru výdechového proudu vzduchu, usměrňování proudu vzduchu, zvyšování </a:t>
            </a:r>
            <a:r>
              <a:rPr lang="cs-CZ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orality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07000"/>
              </a:lnSpc>
            </a:pP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se provádí ke zkvalitnění funkce </a:t>
            </a:r>
            <a:r>
              <a:rPr lang="cs-CZ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velofaryngeálního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mechanismu, aby se dosáhlo snížení úniku výdechového proudu nosem – výdechový proud postupuje do dutiny ústní – čímž se zvýší </a:t>
            </a:r>
            <a:r>
              <a:rPr lang="cs-CZ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oralita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úkor </a:t>
            </a:r>
            <a:r>
              <a:rPr lang="cs-CZ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nazality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mohou být </a:t>
            </a:r>
            <a:r>
              <a:rPr lang="cs-CZ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pasivní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(mechanické napínání měkkého patra (</a:t>
            </a:r>
            <a:r>
              <a:rPr lang="cs-CZ" sz="2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vela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vyvolávání dávivého reflexu, digitální masáže měkkého patra s fonací) a </a:t>
            </a:r>
            <a:r>
              <a:rPr lang="cs-CZ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aktivní</a:t>
            </a:r>
            <a:r>
              <a:rPr lang="cs-CZ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(foukání, sání, pískání, pití slámkou, kloktání)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prognóza při otevřené funkční huhňavosti je dobrá a u otevřené orgánové huhňavosti je prognóza horší než u funkčního typu, odvíjí se od lékařské léčby</a:t>
            </a:r>
            <a:endParaRPr lang="cs-CZ" sz="2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918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C89C7D-9A6E-430E-AAA2-126AFBE5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150"/>
            <a:ext cx="10515600" cy="5679813"/>
          </a:xfrm>
        </p:spPr>
        <p:txBody>
          <a:bodyPr/>
          <a:lstStyle/>
          <a:p>
            <a:pPr marL="0" indent="0">
              <a:buNone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SMÍŠENÁ HUHŇAVOST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mixta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28600">
              <a:lnSpc>
                <a:spcPct val="107000"/>
              </a:lnSpc>
            </a:pPr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komplexního vyšetření se zjistí, která složka tohoto narušení více způsobuje poruchu zvuku řeči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toho se pak odvíjí metoda terapie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prognóza může být dobrá v případě včasného lékařského ošetření</a:t>
            </a:r>
            <a:endParaRPr lang="cs-CZ" sz="2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96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239C3-B710-214A-BD62-067A2F726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8ABF8D-90B3-404D-9E6E-42428B6C6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Patologické snížení / zvýšení nosovosti v mluvené řeči = porucha nosní rezonance </a:t>
            </a:r>
          </a:p>
          <a:p>
            <a:r>
              <a:rPr lang="cs-CZ" sz="2400" dirty="0"/>
              <a:t>Narušená komunikační schopnost, která postihuje jak zvuk řeči, tak artikulaci. Nesprávná, závadná či poruchová nosová výslovnost.</a:t>
            </a:r>
          </a:p>
          <a:p>
            <a:r>
              <a:rPr lang="cs-CZ" sz="2400" dirty="0"/>
              <a:t>Spadá pod narušení zvuku řeči.</a:t>
            </a:r>
          </a:p>
          <a:p>
            <a:endParaRPr lang="cs-CZ" sz="2400" dirty="0"/>
          </a:p>
          <a:p>
            <a:r>
              <a:rPr lang="cs-CZ" sz="2400" dirty="0" err="1"/>
              <a:t>Oralita</a:t>
            </a:r>
            <a:r>
              <a:rPr lang="cs-CZ" sz="2400" dirty="0"/>
              <a:t> = ústní rezonance</a:t>
            </a:r>
          </a:p>
          <a:p>
            <a:r>
              <a:rPr lang="cs-CZ" sz="2400" dirty="0" err="1"/>
              <a:t>Nazalita</a:t>
            </a:r>
            <a:r>
              <a:rPr lang="cs-CZ" sz="2400" dirty="0"/>
              <a:t> = nosní rezonance</a:t>
            </a:r>
          </a:p>
          <a:p>
            <a:r>
              <a:rPr lang="cs-CZ" sz="2400" dirty="0"/>
              <a:t>-&gt; narušení rovnováhy mezi ústní a nosní rezonancí</a:t>
            </a:r>
          </a:p>
        </p:txBody>
      </p:sp>
    </p:spTree>
    <p:extLst>
      <p:ext uri="{BB962C8B-B14F-4D97-AF65-F5344CB8AC3E}">
        <p14:creationId xmlns:p14="http://schemas.microsoft.com/office/powerpoint/2010/main" val="4034680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19051-DAE9-4833-B1F7-5FC7F666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0707"/>
            <a:ext cx="10515600" cy="5977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https://is.muni.cz/el/ped/podzim2015/SPROC_SP1a/um/RINO_A_PALATO_osnova.pdf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https://theses.cz/id/rrxera/875190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Logopedie (J. Klenková)</a:t>
            </a:r>
          </a:p>
        </p:txBody>
      </p:sp>
    </p:spTree>
    <p:extLst>
      <p:ext uri="{BB962C8B-B14F-4D97-AF65-F5344CB8AC3E}">
        <p14:creationId xmlns:p14="http://schemas.microsoft.com/office/powerpoint/2010/main" val="3124301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69741-C388-4BE5-8F8C-294AD0706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8100"/>
              <a:t>PALATOLALIE – ETIOLOGIE, KLASIFIKACE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C1CDD1-6DA0-4A9A-8EBC-DAF5F95A9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15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A4DC9-81E9-4D49-89F1-06FD3C44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cs-CZ" sz="2000" dirty="0"/>
              <a:t>Narušená komunikační schopnost, kterou provází rozštěp patra, popř. rtu a patra. Jedná se o vývojovou vadou, kdy se řeč utváří na vývojově vadném základě. </a:t>
            </a:r>
          </a:p>
          <a:p>
            <a:r>
              <a:rPr lang="cs-CZ" sz="2000" dirty="0"/>
              <a:t>Rozštěp primárního patra (ret a alveolární výběžek)</a:t>
            </a:r>
          </a:p>
          <a:p>
            <a:r>
              <a:rPr lang="cs-CZ" sz="2000" dirty="0"/>
              <a:t>Rozštěp sekundárního patra (měkké a patro)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4BC388-4736-44B5-9A39-7703D2D13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423" y="1082713"/>
            <a:ext cx="4397433" cy="1517114"/>
          </a:xfrm>
          <a:prstGeom prst="rect">
            <a:avLst/>
          </a:prstGeom>
        </p:spPr>
      </p:pic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B0FD5D9E-AE40-4287-AB00-4ECAB5657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423" y="3917830"/>
            <a:ext cx="4395569" cy="209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78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4C6E6-F6E4-4E89-AC7B-FEE53FC4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ETIOLOGIE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435E0-BC65-4090-997F-6F307AF6B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1800" dirty="0">
                <a:solidFill>
                  <a:schemeClr val="accent2"/>
                </a:solidFill>
              </a:rPr>
              <a:t>Rozštěp</a:t>
            </a:r>
          </a:p>
          <a:p>
            <a:r>
              <a:rPr lang="cs-CZ" sz="1300" dirty="0"/>
              <a:t>Vznik: nedochází ke spojení příslušných obličejových částí v místech, kde vzniká patro, čelisti a rty (podílí se celá řada příčin) </a:t>
            </a:r>
          </a:p>
          <a:p>
            <a:r>
              <a:rPr lang="cs-CZ" sz="1300" dirty="0"/>
              <a:t>Vývojová vada, která vzniká v první trimestru (8.-12. týden těhotenství)</a:t>
            </a:r>
          </a:p>
          <a:p>
            <a:endParaRPr lang="cs-CZ" sz="1300" dirty="0"/>
          </a:p>
          <a:p>
            <a:endParaRPr lang="cs-CZ" sz="1300" dirty="0"/>
          </a:p>
          <a:p>
            <a:r>
              <a:rPr lang="cs-CZ" sz="1800" dirty="0">
                <a:solidFill>
                  <a:schemeClr val="accent2"/>
                </a:solidFill>
              </a:rPr>
              <a:t>Vnitřní</a:t>
            </a:r>
          </a:p>
          <a:p>
            <a:r>
              <a:rPr lang="cs-CZ" sz="1300" dirty="0"/>
              <a:t>Dědičnost</a:t>
            </a:r>
          </a:p>
          <a:p>
            <a:r>
              <a:rPr lang="cs-CZ" sz="1800" dirty="0">
                <a:solidFill>
                  <a:schemeClr val="accent2"/>
                </a:solidFill>
              </a:rPr>
              <a:t>Vnější</a:t>
            </a:r>
          </a:p>
          <a:p>
            <a:r>
              <a:rPr lang="cs-CZ" sz="1300" dirty="0"/>
              <a:t>biologické (virové infekce matky, teratogenní vlivy – skupina infekcí označována TORCH -&gt; Toxoplazmóza, Rubeola, </a:t>
            </a:r>
            <a:r>
              <a:rPr lang="cs-CZ" sz="1300" dirty="0" err="1"/>
              <a:t>Cytomegalovirus</a:t>
            </a:r>
            <a:r>
              <a:rPr lang="cs-CZ" sz="1300" dirty="0"/>
              <a:t>, Herpetické infekce)</a:t>
            </a:r>
          </a:p>
          <a:p>
            <a:r>
              <a:rPr lang="cs-CZ" sz="1300" dirty="0"/>
              <a:t>chemické (užívání nevhodných léků v těhotenství, alkohol, drogy atd..)</a:t>
            </a:r>
          </a:p>
          <a:p>
            <a:r>
              <a:rPr lang="cs-CZ" sz="1300" dirty="0"/>
              <a:t>fyzikální (RTG záření, UV záření)</a:t>
            </a:r>
          </a:p>
          <a:p>
            <a:r>
              <a:rPr lang="cs-CZ" sz="1300" dirty="0"/>
              <a:t>úrazy matky, nesprávná výživa, cukrovka, vyšší věk (38+)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1720949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stůl&#10;&#10;Popis byl vytvořen automaticky">
            <a:extLst>
              <a:ext uri="{FF2B5EF4-FFF2-40B4-BE49-F238E27FC236}">
                <a16:creationId xmlns:a16="http://schemas.microsoft.com/office/drawing/2014/main" id="{B16847CC-1C2D-4B48-B662-4EA657E41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215" y="643467"/>
            <a:ext cx="7119570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69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53071-51DB-4C63-B473-042D5D2C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/>
              <a:t>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86EF1-4365-402F-AEDA-5F5F163DC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8074815" cy="3100780"/>
          </a:xfrm>
        </p:spPr>
        <p:txBody>
          <a:bodyPr anchor="t">
            <a:normAutofit/>
          </a:bodyPr>
          <a:lstStyle/>
          <a:p>
            <a:r>
              <a:rPr lang="cs-CZ" sz="1300" dirty="0"/>
              <a:t>SOVÁKOVA klasifikace</a:t>
            </a:r>
          </a:p>
          <a:p>
            <a:pPr marL="457200" indent="-457200">
              <a:buAutoNum type="arabicPeriod"/>
            </a:pPr>
            <a:r>
              <a:rPr lang="cs-CZ" sz="1300" dirty="0"/>
              <a:t>Stupeň: v řeči se projeví jen nepatrné zbytky palatolalie v podobě nenápadné otevřené huhňavosti a zbytku dyslalie</a:t>
            </a:r>
          </a:p>
          <a:p>
            <a:pPr marL="457200" indent="-457200">
              <a:buAutoNum type="arabicPeriod"/>
            </a:pPr>
            <a:r>
              <a:rPr lang="cs-CZ" sz="1300" dirty="0"/>
              <a:t>Stupeň: v řeči jsou výraznější příznaky huhňavosti i poruchy artikulace avšak neprojevují se příliš nápadně při komunikaci</a:t>
            </a:r>
          </a:p>
          <a:p>
            <a:pPr marL="457200" indent="-457200">
              <a:buAutoNum type="arabicPeriod"/>
            </a:pPr>
            <a:r>
              <a:rPr lang="cs-CZ" sz="1300" dirty="0"/>
              <a:t>Stupeň: velmi nápadná palatolalie, řeč je však ještě srozumitelná</a:t>
            </a:r>
          </a:p>
          <a:p>
            <a:pPr marL="457200" indent="-457200">
              <a:buAutoNum type="arabicPeriod"/>
            </a:pPr>
            <a:r>
              <a:rPr lang="cs-CZ" sz="1300" dirty="0"/>
              <a:t>Stupeň: řeč je již nesrozumitelná</a:t>
            </a:r>
          </a:p>
        </p:txBody>
      </p:sp>
    </p:spTree>
    <p:extLst>
      <p:ext uri="{BB962C8B-B14F-4D97-AF65-F5344CB8AC3E}">
        <p14:creationId xmlns:p14="http://schemas.microsoft.com/office/powerpoint/2010/main" val="152889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81B64-8FA5-4995-B4CE-7ED608FE7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cs-CZ" sz="2000" dirty="0"/>
              <a:t>1. dobrá – řeč je srozumitelná bez nedostatků typických pro palatolalii s lehkou poruchou rezonance</a:t>
            </a:r>
          </a:p>
          <a:p>
            <a:r>
              <a:rPr lang="cs-CZ" sz="2000" dirty="0"/>
              <a:t>2. společensky únosná – v řeči se objevují zbytky palatolalie</a:t>
            </a:r>
          </a:p>
          <a:p>
            <a:r>
              <a:rPr lang="cs-CZ" sz="2000" dirty="0"/>
              <a:t>3. těžší srozumitelnost – řeč je obtížně srozumitelná pro okolí</a:t>
            </a:r>
          </a:p>
          <a:p>
            <a:r>
              <a:rPr lang="cs-CZ" sz="2000" dirty="0"/>
              <a:t>4. nesrozumitelná řeč</a:t>
            </a:r>
          </a:p>
        </p:txBody>
      </p:sp>
    </p:spTree>
    <p:extLst>
      <p:ext uri="{BB962C8B-B14F-4D97-AF65-F5344CB8AC3E}">
        <p14:creationId xmlns:p14="http://schemas.microsoft.com/office/powerpoint/2010/main" val="3441820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C51B3-9B02-4A7F-B3C2-E90F86F1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48A89-63C2-4596-8FEF-73CD12765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Palatolálie - </a:t>
            </a:r>
            <a:r>
              <a:rPr lang="cs-CZ" dirty="0" err="1">
                <a:hlinkClick r:id="rId2"/>
              </a:rPr>
              <a:t>Logopedieonline</a:t>
            </a:r>
            <a:r>
              <a:rPr lang="cs-CZ" dirty="0">
                <a:hlinkClick r:id="rId2"/>
              </a:rPr>
              <a:t> (logopedonline.cz)</a:t>
            </a:r>
            <a:endParaRPr lang="cs-CZ" dirty="0"/>
          </a:p>
          <a:p>
            <a:r>
              <a:rPr lang="cs-CZ" dirty="0" err="1">
                <a:hlinkClick r:id="rId3"/>
              </a:rPr>
              <a:t>Rinolálie</a:t>
            </a:r>
            <a:r>
              <a:rPr lang="cs-CZ" dirty="0">
                <a:hlinkClick r:id="rId3"/>
              </a:rPr>
              <a:t> (muni.cz)</a:t>
            </a:r>
            <a:endParaRPr lang="cs-CZ" dirty="0"/>
          </a:p>
          <a:p>
            <a:r>
              <a:rPr lang="cs-CZ" dirty="0">
                <a:hlinkClick r:id="rId4"/>
              </a:rPr>
              <a:t>Klasifikace rozštěpových vad | www.rozstep.cz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217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54F3C-B9DB-4E96-A608-8C5A097445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Symptomatologie Palatolalie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1A1C2-4F2F-4224-ABDE-4B35367E7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3817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Adéla Hanzliková</a:t>
            </a:r>
          </a:p>
          <a:p>
            <a:pPr algn="r"/>
            <a:r>
              <a:rPr lang="cs-CZ" dirty="0"/>
              <a:t>Zuzana Vágnerová</a:t>
            </a:r>
          </a:p>
          <a:p>
            <a:pPr algn="r"/>
            <a:r>
              <a:rPr lang="cs-CZ" dirty="0"/>
              <a:t>Veronika Špiritová</a:t>
            </a:r>
          </a:p>
          <a:p>
            <a:pPr algn="r"/>
            <a:r>
              <a:rPr lang="cs-CZ" dirty="0"/>
              <a:t>Anna Kománková</a:t>
            </a:r>
          </a:p>
          <a:p>
            <a:pPr algn="r"/>
            <a:r>
              <a:rPr lang="cs-CZ" dirty="0"/>
              <a:t>Pavlína Roučková</a:t>
            </a:r>
          </a:p>
          <a:p>
            <a:pPr algn="r"/>
            <a:r>
              <a:rPr lang="cs-CZ" dirty="0"/>
              <a:t>Lenka Hofmanová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8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8F3D2-B639-403B-9687-46C6803BC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70E47-DE0F-45D8-908D-94031298B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Zasaženy všechny jazykové roviny</a:t>
            </a:r>
          </a:p>
          <a:p>
            <a:r>
              <a:rPr lang="cs-CZ" dirty="0" err="1"/>
              <a:t>Foneticko</a:t>
            </a:r>
            <a:r>
              <a:rPr lang="cs-CZ" dirty="0"/>
              <a:t> – fonologická – porucha </a:t>
            </a:r>
            <a:r>
              <a:rPr lang="cs-CZ" dirty="0" err="1"/>
              <a:t>nazality</a:t>
            </a:r>
            <a:r>
              <a:rPr lang="cs-CZ" dirty="0"/>
              <a:t>, artikulace, špatná srozumitelnost řeči</a:t>
            </a:r>
          </a:p>
          <a:p>
            <a:r>
              <a:rPr lang="cs-CZ" dirty="0" err="1"/>
              <a:t>Morfologicko</a:t>
            </a:r>
            <a:r>
              <a:rPr lang="cs-CZ" dirty="0"/>
              <a:t> – syntaktická rovina a lexikálně sémantická (může být opožděný vývoj řeči)</a:t>
            </a:r>
          </a:p>
          <a:p>
            <a:r>
              <a:rPr lang="cs-CZ" dirty="0"/>
              <a:t>Pragmatická rovina – v důsledku psychosociálních problémů (zasažená neverbální komunikace)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4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4A334-C7EA-A949-A53A-66C80CCF5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cs-CZ" sz="3600"/>
              <a:t>Velofaryngeální mechanizmus (patrohltanový uzávěr)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1CFC818-F952-4D71-BC4F-57ECDA1BB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996273"/>
            <a:ext cx="4008383" cy="1935308"/>
          </a:xfrm>
        </p:spPr>
        <p:txBody>
          <a:bodyPr>
            <a:normAutofit fontScale="92500"/>
          </a:bodyPr>
          <a:lstStyle/>
          <a:p>
            <a:r>
              <a:rPr lang="en-US" sz="2000" dirty="0" err="1"/>
              <a:t>Odděluje</a:t>
            </a:r>
            <a:r>
              <a:rPr lang="en-US" sz="2000" dirty="0"/>
              <a:t> </a:t>
            </a:r>
            <a:r>
              <a:rPr lang="en-US" sz="2000" dirty="0" err="1"/>
              <a:t>dutinu</a:t>
            </a:r>
            <a:r>
              <a:rPr lang="en-US" sz="2000" dirty="0"/>
              <a:t> </a:t>
            </a:r>
            <a:r>
              <a:rPr lang="en-US" sz="2000" dirty="0" err="1"/>
              <a:t>nosní</a:t>
            </a:r>
            <a:r>
              <a:rPr lang="en-US" sz="2000" dirty="0"/>
              <a:t> od </a:t>
            </a:r>
            <a:r>
              <a:rPr lang="en-US" sz="2000" dirty="0" err="1"/>
              <a:t>dutiny</a:t>
            </a:r>
            <a:r>
              <a:rPr lang="en-US" sz="2000" dirty="0"/>
              <a:t> </a:t>
            </a:r>
            <a:r>
              <a:rPr lang="en-US" sz="2000" dirty="0" err="1"/>
              <a:t>ústní</a:t>
            </a:r>
            <a:r>
              <a:rPr lang="en-US" sz="2000" dirty="0"/>
              <a:t>.</a:t>
            </a:r>
          </a:p>
          <a:p>
            <a:r>
              <a:rPr lang="cs-CZ" sz="2000" dirty="0"/>
              <a:t>Zamezuje, aby proud vzduchu z plic pronikal do nosu. </a:t>
            </a:r>
          </a:p>
          <a:p>
            <a:r>
              <a:rPr lang="cs-CZ" sz="2000" dirty="0"/>
              <a:t>Uplatňuje se také při polykání.</a:t>
            </a:r>
          </a:p>
          <a:p>
            <a:endParaRPr lang="en-US" sz="20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DCA370E-A4F6-F649-957D-7AC0A88B3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1939450"/>
            <a:ext cx="6253212" cy="404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03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27062-005C-40BC-A25C-5189D2495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A1ABF-FDB7-42EB-A979-4126C1F81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721806"/>
          </a:xfrm>
        </p:spPr>
        <p:txBody>
          <a:bodyPr>
            <a:normAutofit/>
          </a:bodyPr>
          <a:lstStyle/>
          <a:p>
            <a:r>
              <a:rPr lang="cs-CZ" dirty="0" err="1"/>
              <a:t>Palatolalická</a:t>
            </a:r>
            <a:r>
              <a:rPr lang="cs-CZ" dirty="0"/>
              <a:t> řeč – v minulosti se neoperovalo, řeč při </a:t>
            </a:r>
            <a:r>
              <a:rPr lang="cs-CZ" dirty="0" err="1"/>
              <a:t>orofaciálních</a:t>
            </a:r>
            <a:r>
              <a:rPr lang="cs-CZ" dirty="0"/>
              <a:t> rozštěpech </a:t>
            </a:r>
          </a:p>
          <a:p>
            <a:r>
              <a:rPr lang="cs-CZ" dirty="0"/>
              <a:t>Široký výčet symptomů: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Změny v artikulaci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Narušená srozumitelnost řeči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Poruchy mimiky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 err="1"/>
              <a:t>Hypernazalita</a:t>
            </a:r>
            <a:r>
              <a:rPr lang="cs-CZ" dirty="0"/>
              <a:t> – otevřená huhňavost 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Porucha sluchu 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Může být opožděný vývoj řeči – podle </a:t>
            </a:r>
            <a:r>
              <a:rPr lang="cs-CZ" dirty="0" err="1"/>
              <a:t>Seemana</a:t>
            </a:r>
            <a:r>
              <a:rPr lang="cs-CZ" dirty="0"/>
              <a:t> 1995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Dále můžou nastat poruchy hlasu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Psychosociální izolace</a:t>
            </a:r>
          </a:p>
          <a:p>
            <a:pPr marL="447675" indent="-360363">
              <a:buFont typeface="Wingdings" panose="05000000000000000000" pitchFamily="2" charset="2"/>
              <a:buChar char="Ø"/>
            </a:pPr>
            <a:r>
              <a:rPr lang="cs-CZ" dirty="0"/>
              <a:t>Poruchy koverbálního chování – zvýšené svalové napětí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91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4D553-50CD-4824-9C0A-685B8039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Porušena artikulace vokálů a konsonantů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5025D-3179-48C8-91AA-A24413DD2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– narušeny </a:t>
            </a:r>
            <a:r>
              <a:rPr lang="cs-CZ" dirty="0" err="1"/>
              <a:t>hypernazálním</a:t>
            </a:r>
            <a:r>
              <a:rPr lang="cs-CZ" dirty="0"/>
              <a:t> zabarvením (otevřená huhňavost)</a:t>
            </a:r>
          </a:p>
          <a:p>
            <a:r>
              <a:rPr lang="cs-CZ" dirty="0"/>
              <a:t>Souhlásky - v důsledku úniku vzduchu nosem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8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1F972-1893-4ACF-9617-AD3B4A4FC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150C6-D307-4022-9A26-37648FA04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www.youtube.com/watch?v=qBs7Im5TIds&amp;t=206s</a:t>
            </a:r>
            <a:endParaRPr lang="cs-CZ" dirty="0"/>
          </a:p>
          <a:p>
            <a:r>
              <a:rPr lang="cs-CZ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://www.youtube.com/watch?v=Y-iEt5WtPkU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1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F9092-A677-4EC2-9726-7ED15900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EF750-4114-457F-BD3E-03F06404C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Klenková, J. (2006). </a:t>
            </a:r>
            <a:r>
              <a:rPr lang="cs-CZ" i="1" dirty="0"/>
              <a:t>Logopedie: narušení komunikační schopnosti, logopedická prevence, logopedická intervence v ČR, příklady z praxe</a:t>
            </a:r>
            <a:r>
              <a:rPr lang="cs-CZ" dirty="0"/>
              <a:t>. </a:t>
            </a:r>
            <a:r>
              <a:rPr lang="cs-CZ" i="1" dirty="0"/>
              <a:t>Grada</a:t>
            </a:r>
            <a:r>
              <a:rPr lang="cs-CZ" dirty="0"/>
              <a:t>. </a:t>
            </a:r>
          </a:p>
          <a:p>
            <a:r>
              <a:rPr lang="cs-CZ" dirty="0">
                <a:hlinkClick r:id="rId2"/>
              </a:rPr>
              <a:t>http://stastny-usmev.cz/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3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54F3C-B9DB-4E96-A608-8C5A097445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Terapie Palatolalie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1A1C2-4F2F-4224-ABDE-4B35367E7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38176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1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8E726-E3D2-4E42-A15E-0051D780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3" y="408258"/>
            <a:ext cx="9076329" cy="106427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Calibri"/>
                <a:cs typeface="Calibri"/>
              </a:rPr>
              <a:t>KOMPLEXNÍ REHABILITAČNÍ PÉČE </a:t>
            </a:r>
            <a:r>
              <a:rPr lang="cs-CZ" dirty="0">
                <a:latin typeface="Calibri"/>
                <a:cs typeface="Calibri"/>
              </a:rPr>
              <a:t> </a:t>
            </a:r>
            <a:r>
              <a:rPr lang="cs-CZ" b="1" dirty="0">
                <a:latin typeface="Calibri"/>
                <a:cs typeface="Calibri"/>
              </a:rPr>
              <a:t> 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C69F5-A1A4-450A-AC79-A7ADDF0D3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3" y="1791057"/>
            <a:ext cx="9076329" cy="44823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Calibri"/>
                <a:ea typeface="+mn-lt"/>
                <a:cs typeface="+mn-lt"/>
              </a:rPr>
              <a:t>Přístup musí být individuální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Tým odborníků z oblasti léčby, výchovy, výzkumu a prevence rozštěpových vad začíná pracovat narozením dítěte a trvá až do dospělosti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Členové týmu: pediatr, anesteziolog, plastický chirurg, </a:t>
            </a:r>
            <a:r>
              <a:rPr lang="cs-CZ" dirty="0" err="1">
                <a:latin typeface="Calibri"/>
                <a:ea typeface="+mn-lt"/>
                <a:cs typeface="+mn-lt"/>
              </a:rPr>
              <a:t>ortodont</a:t>
            </a:r>
            <a:r>
              <a:rPr lang="cs-CZ" dirty="0">
                <a:latin typeface="Calibri"/>
                <a:ea typeface="+mn-lt"/>
                <a:cs typeface="+mn-lt"/>
              </a:rPr>
              <a:t>, foniatr, otorinolaryngolog, stomatolog, stomatochirurg, psycholog, logoped, sociální pracovníci, zdravotní sestry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Významnou roli hrají i rodiče a pedagogové dítěte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cs typeface="Calibri"/>
              </a:rPr>
              <a:t>Cílem je minimalizovat vrozenou anomálii a její následky dosažením optimálního výsledku v estetickém vzhledu, dentálním statusu a orální funkci, komunikační, psychické a sociální způsobilosti vyúsťující do úplné integrace do společnosti</a:t>
            </a:r>
            <a:endParaRPr lang="cs-CZ" dirty="0">
              <a:latin typeface="Calibri"/>
              <a:ea typeface="+mn-lt"/>
              <a:cs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31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B7842-602F-4A78-AF32-1D0DF6EA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224" y="170406"/>
            <a:ext cx="10174797" cy="1252303"/>
          </a:xfrm>
        </p:spPr>
        <p:txBody>
          <a:bodyPr/>
          <a:lstStyle/>
          <a:p>
            <a:r>
              <a:rPr lang="cs-CZ" b="1">
                <a:latin typeface="Calibri"/>
                <a:cs typeface="Calibri"/>
              </a:rPr>
              <a:t>LOGOPEDICKÁ INTERVENCE</a:t>
            </a:r>
            <a:r>
              <a:rPr lang="cs-CZ">
                <a:latin typeface="Calibri"/>
                <a:cs typeface="Calibri"/>
              </a:rPr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9EC12-4328-434B-B9AA-0B0BC070F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655" y="731119"/>
            <a:ext cx="10352926" cy="5617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Calibri"/>
              </a:rPr>
              <a:t>Péče je dělena na předoperační a pooperační</a:t>
            </a:r>
            <a:endParaRPr lang="cs-CZ" dirty="0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b="1" dirty="0">
                <a:latin typeface="Calibri"/>
                <a:ea typeface="+mn-lt"/>
                <a:cs typeface="+mn-lt"/>
              </a:rPr>
              <a:t>Předoperační péče 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Calibri"/>
              </a:rPr>
              <a:t>Chápána jako poradenství poskytované rodičům dítěte</a:t>
            </a:r>
          </a:p>
          <a:p>
            <a:r>
              <a:rPr lang="cs-CZ" dirty="0">
                <a:latin typeface="Calibri"/>
                <a:ea typeface="+mn-lt"/>
                <a:cs typeface="+mn-lt"/>
              </a:rPr>
              <a:t>Nácvik </a:t>
            </a:r>
            <a:r>
              <a:rPr lang="cs-CZ">
                <a:latin typeface="Calibri"/>
                <a:ea typeface="+mn-lt"/>
                <a:cs typeface="+mn-lt"/>
              </a:rPr>
              <a:t>řeči </a:t>
            </a:r>
            <a:r>
              <a:rPr lang="cs-CZ" dirty="0">
                <a:latin typeface="Calibri"/>
                <a:ea typeface="+mn-lt"/>
                <a:cs typeface="+mn-lt"/>
              </a:rPr>
              <a:t>hrou začíná v 15 měsících věku dítěte, od 2,5 let logopedická péče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Nutnost rané logopedické péče – směřována na rodiče dětí s touto vrozenou vývojovou vadou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Úkolem logopeda je naučit rodiče vše, co budou s dítětem provádět, cvičit, rozvíjet jednotlivé oblasti apod.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V průběhu konzultací se logoped věnuje následujícím problémovým okruhům:</a:t>
            </a:r>
            <a:endParaRPr lang="cs-CZ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dirty="0">
                <a:latin typeface="Calibri"/>
                <a:cs typeface="Calibri"/>
              </a:rPr>
              <a:t>Vysvětlit rodičům, že jsou řečovým vzorem pro své dítě</a:t>
            </a:r>
          </a:p>
          <a:p>
            <a:pPr lvl="1">
              <a:buFont typeface="Arial" panose="02020502050305020303" pitchFamily="18" charset="0"/>
              <a:buChar char="•"/>
            </a:pPr>
            <a:r>
              <a:rPr lang="cs-CZ" dirty="0">
                <a:latin typeface="Calibri"/>
                <a:ea typeface="+mn-lt"/>
                <a:cs typeface="+mn-lt"/>
              </a:rPr>
              <a:t>Upozornit na odlišnosti ve stádiu žvatlání jejich dítěte</a:t>
            </a:r>
            <a:endParaRPr lang="cs-CZ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dirty="0">
                <a:latin typeface="Calibri"/>
                <a:ea typeface="+mn-lt"/>
                <a:cs typeface="+mn-lt"/>
              </a:rPr>
              <a:t>Naučit rodiče, jak rozvíjet komunikační schopnosti dítěte</a:t>
            </a:r>
            <a:endParaRPr lang="cs-CZ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dirty="0">
                <a:latin typeface="Calibri"/>
                <a:ea typeface="+mn-lt"/>
                <a:cs typeface="+mn-lt"/>
              </a:rPr>
              <a:t>Rozvíjení zrakové a sluchové percepce dítěte</a:t>
            </a:r>
            <a:endParaRPr lang="cs-CZ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dirty="0">
                <a:latin typeface="Calibri"/>
                <a:ea typeface="+mn-lt"/>
                <a:cs typeface="+mn-lt"/>
              </a:rPr>
              <a:t>Rozvíjení slovní zásoby, zpívání dětem, rytmizace říkanek</a:t>
            </a:r>
            <a:endParaRPr lang="cs-CZ" dirty="0"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99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C9FF9F-82C4-45D9-BD3A-D57E05940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024" y="1232257"/>
            <a:ext cx="10600329" cy="49607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Calibri"/>
                <a:ea typeface="+mn-lt"/>
                <a:cs typeface="+mn-lt"/>
              </a:rPr>
              <a:t>Doporučení logopeda </a:t>
            </a:r>
            <a:r>
              <a:rPr lang="cs-CZ">
                <a:latin typeface="Calibri"/>
                <a:ea typeface="+mn-lt"/>
                <a:cs typeface="+mn-lt"/>
              </a:rPr>
              <a:t>po operaci rtu</a:t>
            </a:r>
            <a:endParaRPr lang="cs-CZ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sz="2000" dirty="0">
                <a:latin typeface="Calibri"/>
                <a:ea typeface="+mn-lt"/>
                <a:cs typeface="+mn-lt"/>
              </a:rPr>
              <a:t>Jak prokrvovat horní ret – krémy, masáž rtu od středu ke koutkům</a:t>
            </a:r>
            <a:endParaRPr lang="cs-CZ" sz="2000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sz="2000" dirty="0">
                <a:latin typeface="Calibri"/>
                <a:ea typeface="+mn-lt"/>
                <a:cs typeface="+mn-lt"/>
              </a:rPr>
              <a:t>Podávat dítěti pevnější, hustší a tvrdší stravu</a:t>
            </a:r>
            <a:endParaRPr lang="cs-CZ" sz="2000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sz="2000" dirty="0">
                <a:latin typeface="Calibri"/>
                <a:ea typeface="+mn-lt"/>
                <a:cs typeface="+mn-lt"/>
              </a:rPr>
              <a:t>Aktivizace rtů a svalstva jazyka</a:t>
            </a:r>
            <a:endParaRPr lang="cs-CZ" sz="2000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sz="2000" dirty="0">
                <a:latin typeface="Calibri"/>
                <a:ea typeface="+mn-lt"/>
                <a:cs typeface="+mn-lt"/>
              </a:rPr>
              <a:t>Hra se rty a s jazykem </a:t>
            </a:r>
            <a:endParaRPr lang="cs-CZ" sz="2000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Doporučení logopeda po operaci </a:t>
            </a:r>
            <a:r>
              <a:rPr lang="cs-CZ">
                <a:latin typeface="Calibri"/>
                <a:ea typeface="+mn-lt"/>
                <a:cs typeface="+mn-lt"/>
              </a:rPr>
              <a:t>patra</a:t>
            </a:r>
            <a:endParaRPr lang="cs-CZ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sz="2000" dirty="0">
                <a:latin typeface="Calibri"/>
                <a:ea typeface="+mn-lt"/>
                <a:cs typeface="+mn-lt"/>
              </a:rPr>
              <a:t>Aktivizace měkkého patra, zabrání to jizvám na patru</a:t>
            </a:r>
            <a:endParaRPr lang="cs-CZ" sz="2000" dirty="0">
              <a:latin typeface="Calibri"/>
              <a:cs typeface="Calibri"/>
            </a:endParaRPr>
          </a:p>
          <a:p>
            <a:pPr lvl="1">
              <a:buFont typeface="Arial" panose="02020502050305020303" pitchFamily="18" charset="0"/>
              <a:buChar char="•"/>
            </a:pPr>
            <a:r>
              <a:rPr lang="cs-CZ" sz="2000" dirty="0">
                <a:latin typeface="Calibri"/>
                <a:ea typeface="+mn-lt"/>
                <a:cs typeface="+mn-lt"/>
              </a:rPr>
              <a:t>Masáže patra</a:t>
            </a:r>
            <a:endParaRPr lang="cs-CZ" sz="2000" dirty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ea typeface="+mn-lt"/>
                <a:cs typeface="+mn-lt"/>
              </a:rPr>
              <a:t>Před zahájením předoperační a pooperační masáže je důležité konzultovat vše s ošetřujícím lékařem (chirurg, foniatr)</a:t>
            </a:r>
            <a:endParaRPr lang="cs-CZ" dirty="0"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13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638AD-FAF5-43EB-A186-43745CD64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436" y="1570901"/>
            <a:ext cx="10300445" cy="3716197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buNone/>
            </a:pPr>
            <a:r>
              <a:rPr lang="cs-CZ" sz="8000" b="1" dirty="0">
                <a:latin typeface="Calibri"/>
                <a:ea typeface="+mn-lt"/>
                <a:cs typeface="Calibri"/>
              </a:rPr>
              <a:t>Pooperační péče</a:t>
            </a:r>
          </a:p>
          <a:p>
            <a:r>
              <a:rPr lang="cs-CZ" sz="8000" dirty="0">
                <a:latin typeface="Calibri"/>
                <a:ea typeface="+mn-lt"/>
                <a:cs typeface="Calibri"/>
              </a:rPr>
              <a:t>Po operaci patra je zahájena přímá logopedická terapie – teprve poté, co je dítě schopno spolupracovat</a:t>
            </a:r>
            <a:endParaRPr lang="cs-CZ" sz="8000" dirty="0">
              <a:latin typeface="Calibri"/>
              <a:cs typeface="Calibri"/>
            </a:endParaRPr>
          </a:p>
          <a:p>
            <a:r>
              <a:rPr lang="cs-CZ" sz="8000" dirty="0">
                <a:latin typeface="Calibri"/>
                <a:ea typeface="+mn-lt"/>
                <a:cs typeface="Calibri"/>
              </a:rPr>
              <a:t>Ne vždy je logopedická intervence nutná: v 50-80% případů se vyskytuje narušená komunikační schopnost a nutnost zařazení v rámci poskytování komplexní péče i péče logopeda</a:t>
            </a:r>
            <a:endParaRPr lang="cs-CZ" sz="8000" dirty="0">
              <a:latin typeface="Calibri"/>
              <a:cs typeface="Calibri"/>
            </a:endParaRPr>
          </a:p>
          <a:p>
            <a:r>
              <a:rPr lang="cs-CZ" sz="8000" dirty="0">
                <a:latin typeface="Calibri"/>
                <a:ea typeface="+mn-lt"/>
                <a:cs typeface="Calibri"/>
              </a:rPr>
              <a:t>Individuální přístup</a:t>
            </a:r>
            <a:r>
              <a:rPr lang="cs-CZ" sz="8000" dirty="0">
                <a:latin typeface="Calibri"/>
                <a:cs typeface="Calibri"/>
              </a:rPr>
              <a:t> – LT m</a:t>
            </a:r>
            <a:r>
              <a:rPr lang="cs-CZ" sz="8000" dirty="0">
                <a:latin typeface="Calibri"/>
                <a:ea typeface="+mn-lt"/>
                <a:cs typeface="Calibri"/>
              </a:rPr>
              <a:t>ůže být individuální nebo skupinová (kolektivní)</a:t>
            </a:r>
            <a:endParaRPr lang="cs-CZ" sz="8000" dirty="0">
              <a:latin typeface="Calibri"/>
              <a:cs typeface="Calibri"/>
            </a:endParaRPr>
          </a:p>
          <a:p>
            <a:pPr lvl="2"/>
            <a:r>
              <a:rPr lang="cs-CZ" sz="8000" dirty="0">
                <a:latin typeface="Calibri"/>
                <a:ea typeface="+mn-lt"/>
                <a:cs typeface="Calibri"/>
              </a:rPr>
              <a:t>Skupinová je vhodnější u dětí v předškolním věku a na začátku školní docházky</a:t>
            </a:r>
            <a:endParaRPr lang="cs-CZ" sz="8000" dirty="0">
              <a:latin typeface="Calibri"/>
              <a:cs typeface="Calibri"/>
            </a:endParaRPr>
          </a:p>
          <a:p>
            <a:pPr lvl="2"/>
            <a:r>
              <a:rPr lang="cs-CZ" sz="8000" dirty="0">
                <a:latin typeface="Calibri"/>
                <a:ea typeface="+mn-lt"/>
                <a:cs typeface="Calibri"/>
              </a:rPr>
              <a:t>Skupinová terapie se daří realizovat hlavně v mateřských školách logopedických</a:t>
            </a:r>
            <a:endParaRPr lang="cs-CZ" sz="8000" dirty="0">
              <a:latin typeface="Calibri"/>
              <a:cs typeface="Calibri"/>
            </a:endParaRPr>
          </a:p>
          <a:p>
            <a:r>
              <a:rPr lang="cs-CZ" sz="8000" dirty="0">
                <a:latin typeface="Calibri"/>
                <a:ea typeface="+mn-lt"/>
                <a:cs typeface="Calibri"/>
              </a:rPr>
              <a:t>Význam terapie: psychologický (zvýšená motivace), fyziologický (nižší unavitelnost), ekonomický (šetří se a využívá čas)</a:t>
            </a:r>
            <a:endParaRPr lang="cs-CZ" sz="8000" dirty="0">
              <a:latin typeface="Calibri"/>
              <a:cs typeface="Calibri"/>
            </a:endParaRPr>
          </a:p>
          <a:p>
            <a:r>
              <a:rPr lang="cs-CZ" sz="8000" dirty="0">
                <a:latin typeface="Calibri"/>
                <a:ea typeface="+mn-lt"/>
                <a:cs typeface="Calibri"/>
              </a:rPr>
              <a:t>Logopedická terapie u rozštěpových dětí vyžaduje cvičení ke zlepšení rezonance a artikulace</a:t>
            </a:r>
            <a:endParaRPr lang="cs-CZ" sz="8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cs-CZ" sz="8000" u="sng" dirty="0">
              <a:latin typeface="Calibri"/>
              <a:cs typeface="Calibri"/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E085B42-A92B-BD42-9B6E-CD77067D92E2}"/>
              </a:ext>
            </a:extLst>
          </p:cNvPr>
          <p:cNvSpPr txBox="1"/>
          <p:nvPr/>
        </p:nvSpPr>
        <p:spPr>
          <a:xfrm>
            <a:off x="905436" y="863015"/>
            <a:ext cx="571948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4000" b="1" dirty="0">
                <a:solidFill>
                  <a:schemeClr val="tx2"/>
                </a:solidFill>
                <a:latin typeface="Calibri"/>
                <a:cs typeface="Calibri"/>
              </a:rPr>
              <a:t>LOGOPEDICKÁ TERAPIE</a:t>
            </a:r>
          </a:p>
        </p:txBody>
      </p:sp>
    </p:spTree>
    <p:extLst>
      <p:ext uri="{BB962C8B-B14F-4D97-AF65-F5344CB8AC3E}">
        <p14:creationId xmlns:p14="http://schemas.microsoft.com/office/powerpoint/2010/main" val="55217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2A07C-63FA-AF45-B79D-B10E1273E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675107"/>
            <a:ext cx="9076329" cy="1064277"/>
          </a:xfrm>
        </p:spPr>
        <p:txBody>
          <a:bodyPr/>
          <a:lstStyle/>
          <a:p>
            <a:r>
              <a:rPr lang="cs-CZ" b="1" dirty="0">
                <a:latin typeface="Calibri"/>
                <a:cs typeface="Calibri"/>
              </a:rPr>
              <a:t>CVIČENÍ KE ZLEPŠENÍ REZONANCE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67FCA-4AAC-714B-8CDF-EA3B70A8C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624" y="1577697"/>
            <a:ext cx="10214249" cy="459503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cs-CZ" u="sng" dirty="0">
              <a:latin typeface="Calibri"/>
              <a:ea typeface="+mn-lt"/>
              <a:cs typeface="Calibri"/>
            </a:endParaRPr>
          </a:p>
          <a:p>
            <a:pPr lvl="2"/>
            <a:r>
              <a:rPr lang="cs-CZ" sz="2000" dirty="0">
                <a:latin typeface="Calibri"/>
                <a:cs typeface="Calibri"/>
              </a:rPr>
              <a:t>Provádí se ke zkvalitnění funkce </a:t>
            </a:r>
            <a:r>
              <a:rPr lang="cs-CZ" sz="2000" dirty="0" err="1">
                <a:latin typeface="Calibri"/>
                <a:cs typeface="Calibri"/>
              </a:rPr>
              <a:t>velofaryngeálního</a:t>
            </a:r>
            <a:r>
              <a:rPr lang="cs-CZ" sz="2000" dirty="0">
                <a:latin typeface="Calibri"/>
                <a:cs typeface="Calibri"/>
              </a:rPr>
              <a:t> mechanizmu (zadní část měkkého patra)</a:t>
            </a:r>
            <a:endParaRPr lang="en-US" sz="2000" dirty="0">
              <a:ea typeface="+mn-lt"/>
              <a:cs typeface="+mn-lt"/>
            </a:endParaRPr>
          </a:p>
          <a:p>
            <a:pPr lvl="2"/>
            <a:r>
              <a:rPr lang="cs-CZ" sz="2000" dirty="0">
                <a:latin typeface="Calibri"/>
                <a:cs typeface="Calibri"/>
              </a:rPr>
              <a:t>Odstraňujeme </a:t>
            </a:r>
            <a:r>
              <a:rPr lang="cs-CZ" sz="2000" dirty="0" err="1">
                <a:latin typeface="Calibri"/>
                <a:cs typeface="Calibri"/>
              </a:rPr>
              <a:t>hypernazalitu</a:t>
            </a:r>
            <a:r>
              <a:rPr lang="cs-CZ" sz="2000" dirty="0">
                <a:latin typeface="Calibri"/>
                <a:cs typeface="Calibri"/>
              </a:rPr>
              <a:t> a zlepšujeme rezonanci - dojde ke snížení úniku výdechového proudu vzduchu nosem a výdechový proud postupuje do dutiny ústní, a tak se zvýší oralita na úkor nazality</a:t>
            </a:r>
            <a:endParaRPr lang="en-US" sz="2000" dirty="0">
              <a:ea typeface="+mn-lt"/>
              <a:cs typeface="+mn-lt"/>
            </a:endParaRPr>
          </a:p>
          <a:p>
            <a:pPr lvl="2"/>
            <a:r>
              <a:rPr lang="cs-CZ" sz="2000" dirty="0">
                <a:latin typeface="Calibri"/>
                <a:cs typeface="Calibri"/>
              </a:rPr>
              <a:t>Po operativním uzavření patra musí být trénována pohyblivost měkkého patra, a tím se zvyšuje funkčnost </a:t>
            </a:r>
            <a:r>
              <a:rPr lang="cs-CZ" sz="2000" dirty="0" err="1">
                <a:latin typeface="Calibri"/>
                <a:cs typeface="Calibri"/>
              </a:rPr>
              <a:t>velofaryngeálního</a:t>
            </a:r>
            <a:r>
              <a:rPr lang="cs-CZ" sz="2000" dirty="0">
                <a:latin typeface="Calibri"/>
                <a:cs typeface="Calibri"/>
              </a:rPr>
              <a:t> mechanizmu – vzduch neuniká do dutiny nosní při mluvení</a:t>
            </a:r>
            <a:endParaRPr lang="cs-CZ" sz="2000" dirty="0">
              <a:ea typeface="+mn-lt"/>
              <a:cs typeface="+mn-lt"/>
            </a:endParaRPr>
          </a:p>
          <a:p>
            <a:pPr lvl="2"/>
            <a:r>
              <a:rPr lang="cs-CZ" sz="2000" dirty="0">
                <a:latin typeface="Calibri"/>
                <a:cs typeface="Calibri"/>
              </a:rPr>
              <a:t>Na základě celistvosti lze využít různá </a:t>
            </a:r>
            <a:r>
              <a:rPr lang="cs-CZ" sz="2000" dirty="0" err="1">
                <a:latin typeface="Calibri"/>
                <a:cs typeface="Calibri"/>
              </a:rPr>
              <a:t>myofunkční</a:t>
            </a:r>
            <a:r>
              <a:rPr lang="cs-CZ" sz="2000" dirty="0">
                <a:latin typeface="Calibri"/>
                <a:cs typeface="Calibri"/>
              </a:rPr>
              <a:t> cvičení (řeší poruchu polykání, pohybů jazyka a rtů a nerovnováhu napětí svalů orofaciální oblasti)</a:t>
            </a:r>
            <a:endParaRPr lang="cs-CZ" sz="2000" dirty="0">
              <a:ea typeface="+mn-lt"/>
              <a:cs typeface="+mn-lt"/>
            </a:endParaRPr>
          </a:p>
          <a:p>
            <a:pPr lvl="2"/>
            <a:r>
              <a:rPr lang="cs-CZ" sz="2000" dirty="0">
                <a:latin typeface="Calibri"/>
                <a:cs typeface="Calibri"/>
              </a:rPr>
              <a:t>Využíváme pohyby celého těla</a:t>
            </a:r>
            <a:endParaRPr lang="cs-CZ" sz="2000" dirty="0">
              <a:ea typeface="+mn-lt"/>
              <a:cs typeface="+mn-lt"/>
            </a:endParaRPr>
          </a:p>
          <a:p>
            <a:pPr lvl="2"/>
            <a:r>
              <a:rPr lang="cs-CZ" sz="2000" dirty="0">
                <a:latin typeface="Calibri"/>
                <a:cs typeface="Calibri"/>
              </a:rPr>
              <a:t>Pohyby, které naznačují pohyb směrem ven (tlačení rukama, rolování), napomáhají pozvednutí měkkého patra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763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5FFA6-F42B-BD48-A48F-0C4F33C6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</a:t>
            </a:r>
            <a:r>
              <a:rPr lang="cs-CZ" dirty="0" err="1"/>
              <a:t>rinolalie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5A5523-81C5-5041-A08F-8DB2CCC15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OTEVŘENÁ - RHINOLÁLIA APERTA – HYPERNAZALITA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UZAVŘENÁ – RHINOLÁLIA CLAUSA – HYPONAZALITA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SMÍŠENÁ – RHINOLÁLIA MIXTA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0748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6DF9D-B6B1-4040-B07B-3B14CA676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462046"/>
            <a:ext cx="9076329" cy="1064277"/>
          </a:xfrm>
        </p:spPr>
        <p:txBody>
          <a:bodyPr/>
          <a:lstStyle/>
          <a:p>
            <a:r>
              <a:rPr lang="cs-CZ" b="1" dirty="0">
                <a:latin typeface="Calibri"/>
                <a:cs typeface="Calibri"/>
              </a:rPr>
              <a:t>CVIČENÍ NA ROZVOJ ARTIKULACE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E6882-87DD-4FB7-BB07-96EE770E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464" y="1236032"/>
            <a:ext cx="10163449" cy="50448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sz="2300" dirty="0">
              <a:latin typeface="Calibri"/>
              <a:ea typeface="+mn-lt"/>
              <a:cs typeface="Calibri"/>
            </a:endParaRPr>
          </a:p>
          <a:p>
            <a:pPr marL="560070" lvl="1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Vychází z napodobování různých přírodních i technických zvuků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560070" lvl="1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Nacvičuje nové zvuky, nesprávné artikulační spoje nechá vyhasnout, tvoří hlásky nové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560070" lvl="1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Hlásky se procvičují ve slabikách, spojují se souhlásky se samohláskami na začátku, uprostřed, na konci slabiky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560070" lvl="1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Cvičení se provádí se vzpřímenou hlavou, případně skloněnou vpřed (aby se jazyk neposunul dozadu)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560070" lvl="1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Princip minimální akce</a:t>
            </a:r>
          </a:p>
          <a:p>
            <a:pPr marL="0" indent="0">
              <a:buNone/>
            </a:pPr>
            <a:r>
              <a:rPr lang="cs-CZ" dirty="0">
                <a:latin typeface="Calibri"/>
                <a:cs typeface="Calibri"/>
              </a:rPr>
              <a:t>Nácvik výslovnosti má 4 etapy</a:t>
            </a:r>
            <a:endParaRPr lang="cs-CZ" dirty="0">
              <a:latin typeface="Calibri"/>
              <a:ea typeface="+mn-lt"/>
              <a:cs typeface="Calibri"/>
            </a:endParaRPr>
          </a:p>
          <a:p>
            <a:pPr marL="880110" lvl="3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přípravná cvičení (dechová, motorika mluvidel)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880110" lvl="3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vyvození hlásky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880110" lvl="3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fixace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marL="880110" lvl="3" indent="-285750">
              <a:buFont typeface="Arial,Sans-Serif" panose="02020502050305020303" pitchFamily="18" charset="0"/>
              <a:buChar char="•"/>
            </a:pPr>
            <a:r>
              <a:rPr lang="cs-CZ" sz="2000" dirty="0">
                <a:latin typeface="Calibri"/>
                <a:cs typeface="Calibri"/>
              </a:rPr>
              <a:t>automatizace</a:t>
            </a:r>
            <a:endParaRPr lang="cs-CZ" sz="2000" dirty="0">
              <a:latin typeface="Calibri"/>
              <a:ea typeface="+mn-lt"/>
              <a:cs typeface="Calibri"/>
            </a:endParaRPr>
          </a:p>
          <a:p>
            <a:pPr lvl="1"/>
            <a:endParaRPr lang="cs-CZ" dirty="0">
              <a:latin typeface="Calibri"/>
              <a:ea typeface="+mn-lt"/>
              <a:cs typeface="Calibri"/>
            </a:endParaRPr>
          </a:p>
          <a:p>
            <a:pPr lvl="1"/>
            <a:endParaRPr lang="cs-CZ" dirty="0">
              <a:latin typeface="Calibri"/>
              <a:ea typeface="+mn-lt"/>
              <a:cs typeface="Calibri"/>
            </a:endParaRPr>
          </a:p>
          <a:p>
            <a:pPr>
              <a:buFont typeface="Arial,Sans-Serif" panose="02020502050305020303" pitchFamily="18" charset="0"/>
              <a:buChar char="•"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693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EF381-25D9-4CEF-80A7-1C3A86BE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/>
                <a:cs typeface="Calibri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4D386-94C7-4636-B0E9-FCD01692B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Calibri"/>
                <a:ea typeface="+mn-lt"/>
                <a:cs typeface="+mn-lt"/>
              </a:rPr>
              <a:t>Klenková, J. (2006). </a:t>
            </a:r>
            <a:r>
              <a:rPr lang="cs-CZ" i="1" dirty="0">
                <a:latin typeface="Calibri"/>
                <a:ea typeface="+mn-lt"/>
                <a:cs typeface="+mn-lt"/>
              </a:rPr>
              <a:t>Logopedie: Narušení komunikační schopnosti, logopedická prevence, logopedická intervence v ČR, příklady z praxe</a:t>
            </a:r>
            <a:r>
              <a:rPr lang="cs-CZ" dirty="0">
                <a:latin typeface="Calibri"/>
                <a:ea typeface="+mn-lt"/>
                <a:cs typeface="+mn-lt"/>
              </a:rPr>
              <a:t> (Vyd. 1.). Praha: </a:t>
            </a:r>
            <a:r>
              <a:rPr lang="cs-CZ" dirty="0" err="1">
                <a:latin typeface="Calibri"/>
                <a:ea typeface="+mn-lt"/>
                <a:cs typeface="+mn-lt"/>
              </a:rPr>
              <a:t>Grada</a:t>
            </a:r>
            <a:r>
              <a:rPr lang="cs-CZ" dirty="0">
                <a:latin typeface="Calibri"/>
                <a:ea typeface="+mn-lt"/>
                <a:cs typeface="+mn-lt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55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8C611-6641-4CED-8090-58D0EAF83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Rinolalie</a:t>
            </a:r>
            <a:r>
              <a:rPr lang="cs-CZ" dirty="0"/>
              <a:t>, Palatolalie </a:t>
            </a:r>
            <a:br>
              <a:rPr lang="cs-CZ" dirty="0"/>
            </a:br>
            <a:r>
              <a:rPr lang="cs-CZ" b="1" dirty="0"/>
              <a:t>Organizace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28E112-0926-4B7E-BE83-31C3F5593C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Babická, </a:t>
            </a:r>
            <a:r>
              <a:rPr lang="cs-CZ" dirty="0" err="1"/>
              <a:t>Welshová</a:t>
            </a:r>
            <a:r>
              <a:rPr lang="cs-CZ" dirty="0"/>
              <a:t>, Pecháčková, Neprašová, Hamplová, </a:t>
            </a:r>
            <a:r>
              <a:rPr lang="cs-CZ" dirty="0" err="1"/>
              <a:t>Strakoňová</a:t>
            </a:r>
            <a:r>
              <a:rPr lang="cs-CZ" dirty="0"/>
              <a:t>, </a:t>
            </a:r>
            <a:r>
              <a:rPr lang="cs-CZ" dirty="0" err="1"/>
              <a:t>Chlachulová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422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1F8DD-1D7F-4E48-898B-99A4AB979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71A0D-7C0E-466D-9247-4805A9CB2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Šťastný úsměv </a:t>
            </a:r>
            <a:r>
              <a:rPr lang="cs-CZ" dirty="0">
                <a:hlinkClick r:id="rId2"/>
              </a:rPr>
              <a:t>http://stastny-usmev.cz/</a:t>
            </a:r>
            <a:r>
              <a:rPr lang="cs-CZ" dirty="0"/>
              <a:t> </a:t>
            </a:r>
          </a:p>
          <a:p>
            <a:r>
              <a:rPr lang="cs-CZ" dirty="0"/>
              <a:t>,,Pomáháme dětem s rozštěpem obličeje projít léčbou s úsměvem“ </a:t>
            </a:r>
          </a:p>
          <a:p>
            <a:r>
              <a:rPr lang="cs-CZ" dirty="0"/>
              <a:t>nezisková organizace dobrovolníků, od roku 2005</a:t>
            </a:r>
          </a:p>
          <a:p>
            <a:r>
              <a:rPr lang="cs-CZ" dirty="0"/>
              <a:t>cílem je </a:t>
            </a:r>
            <a:r>
              <a:rPr lang="cs-CZ" dirty="0" err="1"/>
              <a:t>demýtizace</a:t>
            </a:r>
            <a:r>
              <a:rPr lang="cs-CZ" dirty="0"/>
              <a:t> a </a:t>
            </a:r>
            <a:r>
              <a:rPr lang="cs-CZ" dirty="0" err="1"/>
              <a:t>detabuizace</a:t>
            </a:r>
            <a:r>
              <a:rPr lang="cs-CZ" dirty="0"/>
              <a:t> rozštěpů ve společnosti </a:t>
            </a:r>
          </a:p>
          <a:p>
            <a:r>
              <a:rPr lang="cs-CZ" dirty="0"/>
              <a:t>hra Rozhýbej svůj jazýček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Rozštěpové centrum při klinice plastické a estetické chirurgie FNUSA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http://www.rozstep.cz/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8451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22965-110C-4499-BE31-99C26B84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8BC863-36ED-49EF-A82B-7FAF0E410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Šance dětem </a:t>
            </a:r>
            <a:r>
              <a:rPr lang="cs-CZ" dirty="0">
                <a:hlinkClick r:id="rId2"/>
              </a:rPr>
              <a:t>https://sancedetem.cz/</a:t>
            </a:r>
            <a:r>
              <a:rPr lang="cs-CZ" dirty="0"/>
              <a:t> </a:t>
            </a:r>
          </a:p>
          <a:p>
            <a:r>
              <a:rPr lang="cs-CZ" dirty="0"/>
              <a:t>Internetový portál, který nabízí kvalitní informace z oblasti zabývající se ohroženými dětmi v ČR </a:t>
            </a:r>
          </a:p>
          <a:p>
            <a:r>
              <a:rPr lang="cs-CZ" dirty="0">
                <a:hlinkClick r:id="rId3"/>
              </a:rPr>
              <a:t>https://sancedetem.cz/charakteristika-poruch-reci?fbclid=IwAR2QpZgNiQf2ZZZYU74IA9czhm1hfySN1GLR8Agj33URx2HQyA0P2C0uLSs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https://sancedetem.cz/vady-reci-prevence-jejich-vzniku?fbclid=IwAR2IHBOsiKPjcoiPmgvfFU3d0FHQcym7GnHv3nQeuKKV70bislGZMH6PQrc</a:t>
            </a:r>
            <a:r>
              <a:rPr lang="cs-CZ" dirty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1340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EAB93-F60A-4F1D-8123-A264E2CD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CA1B0F-0AB9-46E7-8622-2166AA5A1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z Listů klinické logopedie o adenoidní vegetaci  </a:t>
            </a:r>
            <a:r>
              <a:rPr lang="cs-CZ" dirty="0">
                <a:hlinkClick r:id="rId2"/>
              </a:rPr>
              <a:t>https://casopis.aklcr.cz/pdfs/lkl/2020/01/04.pdf</a:t>
            </a:r>
            <a:r>
              <a:rPr lang="cs-CZ" dirty="0"/>
              <a:t> </a:t>
            </a:r>
          </a:p>
          <a:p>
            <a:r>
              <a:rPr lang="cs-CZ" dirty="0"/>
              <a:t>Aurélia </a:t>
            </a:r>
            <a:r>
              <a:rPr lang="cs-CZ" dirty="0" err="1"/>
              <a:t>Kerekrétiová</a:t>
            </a:r>
            <a:r>
              <a:rPr lang="cs-CZ" dirty="0"/>
              <a:t> </a:t>
            </a:r>
          </a:p>
          <a:p>
            <a:r>
              <a:rPr lang="cs-CZ" dirty="0" err="1"/>
              <a:t>Bzoch</a:t>
            </a:r>
            <a:r>
              <a:rPr lang="cs-CZ" dirty="0"/>
              <a:t>, K.R.: </a:t>
            </a:r>
            <a:r>
              <a:rPr lang="cs-CZ" dirty="0" err="1"/>
              <a:t>Cleft</a:t>
            </a:r>
            <a:r>
              <a:rPr lang="cs-CZ" dirty="0"/>
              <a:t> Lip and </a:t>
            </a:r>
            <a:r>
              <a:rPr lang="cs-CZ" dirty="0" err="1"/>
              <a:t>Palate</a:t>
            </a:r>
            <a:r>
              <a:rPr lang="cs-CZ" dirty="0"/>
              <a:t>. Boston, 1971 </a:t>
            </a:r>
          </a:p>
        </p:txBody>
      </p:sp>
    </p:spTree>
    <p:extLst>
      <p:ext uri="{BB962C8B-B14F-4D97-AF65-F5344CB8AC3E}">
        <p14:creationId xmlns:p14="http://schemas.microsoft.com/office/powerpoint/2010/main" val="9365058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D0313-964B-4E7F-ACC5-37C291F75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6D378-2590-4B4B-910C-27E871B4A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Bakalářská práce Dítě s </a:t>
            </a:r>
            <a:r>
              <a:rPr lang="cs-CZ" dirty="0" err="1"/>
              <a:t>rinolálií</a:t>
            </a:r>
            <a:r>
              <a:rPr lang="cs-CZ" dirty="0"/>
              <a:t> v mateřské škole – Pavlína </a:t>
            </a:r>
            <a:r>
              <a:rPr lang="cs-CZ" dirty="0" err="1"/>
              <a:t>Gorelová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https://theses.cz/id/rrxera/88425-140225162.pdf?info</a:t>
            </a:r>
            <a:r>
              <a:rPr lang="cs-CZ" dirty="0"/>
              <a:t> </a:t>
            </a:r>
          </a:p>
          <a:p>
            <a:r>
              <a:rPr lang="cs-CZ" dirty="0"/>
              <a:t>Diplomová práce </a:t>
            </a:r>
            <a:r>
              <a:rPr lang="cs-CZ" b="0" i="0" dirty="0">
                <a:effectLst/>
              </a:rPr>
              <a:t>Analýza vlivu </a:t>
            </a:r>
            <a:r>
              <a:rPr lang="cs-CZ" b="0" i="0" dirty="0" err="1">
                <a:effectLst/>
              </a:rPr>
              <a:t>orofaciálních</a:t>
            </a:r>
            <a:r>
              <a:rPr lang="cs-CZ" b="0" i="0" dirty="0">
                <a:effectLst/>
              </a:rPr>
              <a:t> rozštěpů na pragmatickou jazykovou rovinu u dospělých osob – Kristýna </a:t>
            </a:r>
            <a:r>
              <a:rPr lang="cs-CZ" b="0" i="0" dirty="0" err="1">
                <a:effectLst/>
              </a:rPr>
              <a:t>Pipalová</a:t>
            </a:r>
            <a:r>
              <a:rPr lang="cs-CZ" b="0" i="0" dirty="0">
                <a:effectLst/>
              </a:rPr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https://is.muni.cz/th/ilpke/?vysl=21710;id=191796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3089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A989F-5BAB-4930-99F0-C0FE3E17C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2C59A-639A-4B22-A7F6-065EBEE71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Výstava fotografií Lenky Hatašové OD ROZŠTĚPŮ K ÚSMĚVU </a:t>
            </a:r>
          </a:p>
          <a:p>
            <a:r>
              <a:rPr lang="cs-CZ" dirty="0"/>
              <a:t>Mezinárodní den vrozených vad 3. března </a:t>
            </a:r>
          </a:p>
        </p:txBody>
      </p:sp>
    </p:spTree>
    <p:extLst>
      <p:ext uri="{BB962C8B-B14F-4D97-AF65-F5344CB8AC3E}">
        <p14:creationId xmlns:p14="http://schemas.microsoft.com/office/powerpoint/2010/main" val="21864870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EAD20-C023-4A98-95E5-F1EC7B8F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Osobnosti s rozštěpem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6C566-8A45-4B8D-9CA6-68DA88D3F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Americká zpěvačka – </a:t>
            </a:r>
            <a:r>
              <a:rPr lang="cs-CZ" dirty="0" err="1"/>
              <a:t>Carmit</a:t>
            </a:r>
            <a:r>
              <a:rPr lang="cs-CZ" dirty="0"/>
              <a:t> </a:t>
            </a:r>
            <a:r>
              <a:rPr lang="cs-CZ" dirty="0" err="1"/>
              <a:t>Bachar</a:t>
            </a:r>
            <a:r>
              <a:rPr lang="cs-CZ" dirty="0"/>
              <a:t> </a:t>
            </a:r>
          </a:p>
          <a:p>
            <a:r>
              <a:rPr lang="cs-CZ" dirty="0"/>
              <a:t>Kanadská herečka </a:t>
            </a:r>
            <a:r>
              <a:rPr lang="cs-CZ" dirty="0" err="1"/>
              <a:t>Nikki</a:t>
            </a:r>
            <a:r>
              <a:rPr lang="cs-CZ" dirty="0"/>
              <a:t> </a:t>
            </a:r>
            <a:r>
              <a:rPr lang="cs-CZ" dirty="0" err="1"/>
              <a:t>Payne</a:t>
            </a:r>
            <a:r>
              <a:rPr lang="cs-CZ" dirty="0"/>
              <a:t> </a:t>
            </a:r>
          </a:p>
          <a:p>
            <a:r>
              <a:rPr lang="cs-CZ" dirty="0" err="1"/>
              <a:t>Joaquín</a:t>
            </a:r>
            <a:r>
              <a:rPr lang="cs-CZ" dirty="0"/>
              <a:t> Rafael Phoenix </a:t>
            </a:r>
          </a:p>
          <a:p>
            <a:r>
              <a:rPr lang="cs-CZ" dirty="0"/>
              <a:t>syn Abrahama Lincolna </a:t>
            </a:r>
          </a:p>
        </p:txBody>
      </p:sp>
    </p:spTree>
    <p:extLst>
      <p:ext uri="{BB962C8B-B14F-4D97-AF65-F5344CB8AC3E}">
        <p14:creationId xmlns:p14="http://schemas.microsoft.com/office/powerpoint/2010/main" val="21002745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3BF17-2E56-4FDD-871A-BC54C3E64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7268D-ACD2-43EC-9AE3-5CD184441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https://www.youtube.com/watch?v=WheWArz84I0&amp;feature=youtu.be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167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C4836-A038-954A-9626-CBCC28CDA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</a:t>
            </a:r>
            <a:r>
              <a:rPr lang="cs-CZ" dirty="0" err="1"/>
              <a:t>rinolalie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4E0DFB-89C7-FE48-B136-2ACE8F49C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Hyponazalitu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Patologicky snížená nosovost -&gt; zavřená huhňavost</a:t>
            </a:r>
          </a:p>
          <a:p>
            <a:pPr lvl="1"/>
            <a:r>
              <a:rPr lang="cs-CZ" dirty="0"/>
              <a:t>Omezení nebo zmenšení prostornosti rezonančních dutin.</a:t>
            </a:r>
          </a:p>
          <a:p>
            <a:pPr lvl="1"/>
            <a:r>
              <a:rPr lang="cs-CZ" dirty="0"/>
              <a:t>Nosovky M, N, </a:t>
            </a:r>
            <a:r>
              <a:rPr lang="cs-CZ" dirty="0" err="1"/>
              <a:t>Ň</a:t>
            </a:r>
            <a:r>
              <a:rPr lang="cs-CZ" dirty="0"/>
              <a:t> ztrácí svou nosovost a zní jako B, D, </a:t>
            </a:r>
            <a:r>
              <a:rPr lang="cs-CZ" dirty="0" err="1"/>
              <a:t>Ď</a:t>
            </a:r>
            <a:endParaRPr lang="cs-CZ" dirty="0"/>
          </a:p>
          <a:p>
            <a:r>
              <a:rPr lang="cs-CZ" dirty="0" err="1"/>
              <a:t>Hypernazalitu</a:t>
            </a:r>
            <a:endParaRPr lang="cs-CZ" dirty="0"/>
          </a:p>
          <a:p>
            <a:pPr lvl="1"/>
            <a:r>
              <a:rPr lang="cs-CZ" dirty="0"/>
              <a:t>Patologicky zvýšená nosovost -&gt; otevřená huhňavost</a:t>
            </a:r>
          </a:p>
          <a:p>
            <a:pPr lvl="1"/>
            <a:r>
              <a:rPr lang="cs-CZ" dirty="0"/>
              <a:t>Objevuje se rezonance tam, kde nemá být.</a:t>
            </a:r>
          </a:p>
          <a:p>
            <a:pPr lvl="1"/>
            <a:r>
              <a:rPr lang="cs-CZ" dirty="0"/>
              <a:t>Podmíněna nedokonalým </a:t>
            </a:r>
            <a:r>
              <a:rPr lang="cs-CZ" dirty="0" err="1"/>
              <a:t>patrohltanovým</a:t>
            </a:r>
            <a:r>
              <a:rPr lang="cs-CZ" dirty="0"/>
              <a:t> uzávěrem.</a:t>
            </a:r>
          </a:p>
          <a:p>
            <a:pPr lvl="1"/>
            <a:r>
              <a:rPr lang="cs-CZ" dirty="0"/>
              <a:t>Změna kvality postihuje zejména frikativy a </a:t>
            </a:r>
            <a:r>
              <a:rPr lang="cs-CZ" dirty="0" err="1"/>
              <a:t>afrikaty</a:t>
            </a:r>
            <a:r>
              <a:rPr lang="cs-CZ" dirty="0"/>
              <a:t>, nosovky nedotčeny.</a:t>
            </a:r>
          </a:p>
          <a:p>
            <a:r>
              <a:rPr lang="cs-CZ" dirty="0"/>
              <a:t>Smíšená </a:t>
            </a:r>
            <a:r>
              <a:rPr lang="cs-CZ" dirty="0" err="1"/>
              <a:t>nazalita</a:t>
            </a:r>
            <a:endParaRPr lang="cs-CZ" dirty="0"/>
          </a:p>
          <a:p>
            <a:pPr lvl="1"/>
            <a:r>
              <a:rPr lang="cs-CZ" dirty="0"/>
              <a:t>Kombinace </a:t>
            </a:r>
            <a:r>
              <a:rPr lang="cs-CZ" dirty="0" err="1"/>
              <a:t>hypernazality</a:t>
            </a:r>
            <a:r>
              <a:rPr lang="cs-CZ" dirty="0"/>
              <a:t> s </a:t>
            </a:r>
            <a:r>
              <a:rPr lang="cs-CZ" dirty="0" err="1"/>
              <a:t>hyponazalitou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97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627A6-C162-7E4B-A988-70B5AF19B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</a:t>
            </a:r>
            <a:r>
              <a:rPr lang="cs-CZ" dirty="0" err="1"/>
              <a:t>hyponazality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804513-EF50-4A44-B262-A3FEF4B21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Příčiny organické – blokáda výdechového proudu (nosní překážky, nosní polypy)</a:t>
            </a:r>
          </a:p>
          <a:p>
            <a:r>
              <a:rPr lang="cs-CZ" dirty="0"/>
              <a:t>Funkční </a:t>
            </a:r>
            <a:r>
              <a:rPr lang="cs-CZ" dirty="0" err="1"/>
              <a:t>hyponazalita</a:t>
            </a:r>
            <a:r>
              <a:rPr lang="cs-CZ" dirty="0"/>
              <a:t> – dysfunkční svaly</a:t>
            </a:r>
          </a:p>
          <a:p>
            <a:r>
              <a:rPr lang="cs-CZ" dirty="0"/>
              <a:t>Zbytnělá nosní mandle (adenoidní vegetace)</a:t>
            </a:r>
          </a:p>
          <a:p>
            <a:pPr lvl="1"/>
            <a:r>
              <a:rPr lang="cs-CZ" dirty="0"/>
              <a:t>Nejčastější příčina vzniku </a:t>
            </a:r>
            <a:r>
              <a:rPr lang="cs-CZ" dirty="0" err="1"/>
              <a:t>hyponazality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Facies </a:t>
            </a:r>
            <a:r>
              <a:rPr lang="cs-CZ" dirty="0" err="1"/>
              <a:t>adenoidea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ipertrofia adenoidea: vegetaciones | Familia y Salud">
            <a:extLst>
              <a:ext uri="{FF2B5EF4-FFF2-40B4-BE49-F238E27FC236}">
                <a16:creationId xmlns:a16="http://schemas.microsoft.com/office/drawing/2014/main" id="{7A2806A7-840F-F64C-8A4D-35B13B585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830" y="3139466"/>
            <a:ext cx="3492500" cy="298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85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D90BF-3041-0741-A8EF-193216CA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</a:t>
            </a:r>
            <a:r>
              <a:rPr lang="cs-CZ" dirty="0" err="1"/>
              <a:t>hypernazality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23DC3-5B93-2F4D-9F77-895C55A7F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Vrozené </a:t>
            </a:r>
          </a:p>
          <a:p>
            <a:pPr lvl="1"/>
            <a:r>
              <a:rPr lang="cs-CZ" dirty="0"/>
              <a:t>Narušení vývoje měkkého patra -&gt; nedostatečnost </a:t>
            </a:r>
            <a:r>
              <a:rPr lang="cs-CZ" dirty="0" err="1"/>
              <a:t>patrohltanového</a:t>
            </a:r>
            <a:r>
              <a:rPr lang="cs-CZ" dirty="0"/>
              <a:t> uzávěru</a:t>
            </a:r>
          </a:p>
          <a:p>
            <a:pPr lvl="1"/>
            <a:r>
              <a:rPr lang="cs-CZ" dirty="0"/>
              <a:t>Zkrácené měkké patro (velum)</a:t>
            </a:r>
          </a:p>
          <a:p>
            <a:r>
              <a:rPr lang="cs-CZ" dirty="0"/>
              <a:t>Získané</a:t>
            </a:r>
          </a:p>
          <a:p>
            <a:pPr lvl="1"/>
            <a:r>
              <a:rPr lang="cs-CZ" dirty="0"/>
              <a:t>Následky organického onemocnění nebo úrazu</a:t>
            </a:r>
          </a:p>
          <a:p>
            <a:pPr lvl="1"/>
            <a:r>
              <a:rPr lang="cs-CZ" dirty="0"/>
              <a:t>Obrna měkkého patra (velární paréza)</a:t>
            </a:r>
          </a:p>
          <a:p>
            <a:pPr lvl="1"/>
            <a:r>
              <a:rPr lang="cs-CZ" dirty="0"/>
              <a:t>Operační zásahy</a:t>
            </a:r>
          </a:p>
          <a:p>
            <a:pPr lvl="1"/>
            <a:r>
              <a:rPr lang="cs-CZ" dirty="0"/>
              <a:t>Perforace vela </a:t>
            </a:r>
          </a:p>
        </p:txBody>
      </p:sp>
    </p:spTree>
    <p:extLst>
      <p:ext uri="{BB962C8B-B14F-4D97-AF65-F5344CB8AC3E}">
        <p14:creationId xmlns:p14="http://schemas.microsoft.com/office/powerpoint/2010/main" val="336434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DCDE6-3294-3B4C-BB88-C573A5F3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C2483-17D8-EC4F-913B-044BCD331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Klenková, J. (2006). </a:t>
            </a:r>
            <a:r>
              <a:rPr lang="cs-CZ" i="1" dirty="0"/>
              <a:t>Logopedie: Narušení komunikační schopnosti, logopedická prevence, logopedická intervence v ČR, příklady z praxe</a:t>
            </a:r>
            <a:r>
              <a:rPr lang="cs-CZ" dirty="0"/>
              <a:t> (Vyd. 1.).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35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966F4-711E-4BF8-BF7D-BA356CA953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Rhinolalie</a:t>
            </a:r>
            <a:r>
              <a:rPr lang="cs-CZ" dirty="0"/>
              <a:t> - symptomatologie</a:t>
            </a:r>
          </a:p>
        </p:txBody>
      </p:sp>
    </p:spTree>
    <p:extLst>
      <p:ext uri="{BB962C8B-B14F-4D97-AF65-F5344CB8AC3E}">
        <p14:creationId xmlns:p14="http://schemas.microsoft.com/office/powerpoint/2010/main" val="1061604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{1BFC1006-BD69-3243-B987-8ACAC0E5AB6F}tf10001067</Template>
  <TotalTime>48</TotalTime>
  <Words>1317</Words>
  <Application>Microsoft Office PowerPoint</Application>
  <PresentationFormat>Širokoúhlá obrazovka</PresentationFormat>
  <Paragraphs>260</Paragraphs>
  <Slides>49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Arial</vt:lpstr>
      <vt:lpstr>Arial,Sans-Serif</vt:lpstr>
      <vt:lpstr>Calibri</vt:lpstr>
      <vt:lpstr>Century Gothic</vt:lpstr>
      <vt:lpstr>Garamond</vt:lpstr>
      <vt:lpstr>Times New Roman</vt:lpstr>
      <vt:lpstr>Wingdings</vt:lpstr>
      <vt:lpstr>Savon</vt:lpstr>
      <vt:lpstr>Rinolalie - klasifikace, etiologie</vt:lpstr>
      <vt:lpstr>Definice</vt:lpstr>
      <vt:lpstr>Velofaryngeální mechanizmus (patrohltanový uzávěr)</vt:lpstr>
      <vt:lpstr>Klasifikace rinolalie</vt:lpstr>
      <vt:lpstr>Klasifikace rinolalie</vt:lpstr>
      <vt:lpstr>Etiologie hyponazality</vt:lpstr>
      <vt:lpstr>Etiologie hypernazality</vt:lpstr>
      <vt:lpstr>Zdroje</vt:lpstr>
      <vt:lpstr>Rhinolalie - symptomatologie</vt:lpstr>
      <vt:lpstr>Symptomatologie </vt:lpstr>
      <vt:lpstr>Otevřená rhinolalie - hypernazalita</vt:lpstr>
      <vt:lpstr>Uzavřená rhinolalie - hyponazalita</vt:lpstr>
      <vt:lpstr>SYMPTOMATOLOGIE</vt:lpstr>
      <vt:lpstr>Zdroje</vt:lpstr>
      <vt:lpstr>TERAPIE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PALATOLALIE – ETIOLOGIE, KLASIFIKACE</vt:lpstr>
      <vt:lpstr>Prezentace aplikace PowerPoint</vt:lpstr>
      <vt:lpstr>ETIOLOGIE</vt:lpstr>
      <vt:lpstr>Prezentace aplikace PowerPoint</vt:lpstr>
      <vt:lpstr>Klasifikace</vt:lpstr>
      <vt:lpstr>Prezentace aplikace PowerPoint</vt:lpstr>
      <vt:lpstr>ZDROJE</vt:lpstr>
      <vt:lpstr>Symptomatologie Palatolalie</vt:lpstr>
      <vt:lpstr>Jazykové roviny</vt:lpstr>
      <vt:lpstr>Projevy</vt:lpstr>
      <vt:lpstr>Porušena artikulace vokálů a konsonantů</vt:lpstr>
      <vt:lpstr>Ukázky</vt:lpstr>
      <vt:lpstr>Zdroje</vt:lpstr>
      <vt:lpstr>Terapie Palatolalie</vt:lpstr>
      <vt:lpstr>KOMPLEXNÍ REHABILITAČNÍ PÉČE    </vt:lpstr>
      <vt:lpstr>LOGOPEDICKÁ INTERVENCE </vt:lpstr>
      <vt:lpstr>Prezentace aplikace PowerPoint</vt:lpstr>
      <vt:lpstr>Prezentace aplikace PowerPoint</vt:lpstr>
      <vt:lpstr>CVIČENÍ KE ZLEPŠENÍ REZONANCE</vt:lpstr>
      <vt:lpstr>CVIČENÍ NA ROZVOJ ARTIKULACE</vt:lpstr>
      <vt:lpstr>ZDROJE</vt:lpstr>
      <vt:lpstr>Rinolalie, Palatolalie  Organizace </vt:lpstr>
      <vt:lpstr>Prezentace aplikace PowerPoint</vt:lpstr>
      <vt:lpstr>Prezentace aplikace PowerPoint</vt:lpstr>
      <vt:lpstr>Literatura</vt:lpstr>
      <vt:lpstr>Práce </vt:lpstr>
      <vt:lpstr>Zajímavosti </vt:lpstr>
      <vt:lpstr>Osobnosti s rozštěpem </vt:lpstr>
      <vt:lpstr>Video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Rinolalie - klasifikace, etiologie</dc:title>
  <dc:creator>Eliška Kotzianová</dc:creator>
  <cp:lastModifiedBy>Lektor</cp:lastModifiedBy>
  <cp:revision>3</cp:revision>
  <dcterms:created xsi:type="dcterms:W3CDTF">2022-02-28T12:21:20Z</dcterms:created>
  <dcterms:modified xsi:type="dcterms:W3CDTF">2022-03-07T13:18:50Z</dcterms:modified>
</cp:coreProperties>
</file>