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2EA0FC0-7E11-45C9-B37E-28B8F8744DAE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B0562B6-B94D-4DC9-91EE-2117DB72B9E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71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64C0F-8243-49E6-B534-545B417A7D32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B48F-7E05-4063-A633-650AA41276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E35B3-5FD2-483B-9E31-A3DCF1D4F327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5E95-F1A9-4728-9394-4A5130BDD6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550D-B874-4375-A353-B9706113439D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100BC-A8F7-4D40-99E0-B91E604CE9C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C1CB-6924-4043-B225-5B85C02CEAFD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C880-C044-4238-953F-AFFE425B62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65263-A48E-49C9-9E0C-13AD52E7B11C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9AF4-B7D4-4190-8A0D-9A3A3DF593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BB13-5AFD-4165-B2B5-0C3D3DBC74E7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807B-78D2-4122-B12E-CEE92BB2FF0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0A86-34CA-4C71-AB17-07F8CC980AA3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F30B-3392-4809-92E0-0A0DBAC4E96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42CAB-3DD2-445A-8FA5-E14102E9B8B4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B5931-DC25-488F-A49F-2253DC6451C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E91F-A9FA-44BB-A996-8741A6336A02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11F1-CE57-4E90-95CF-67BB3F85E7F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8240-9676-496C-A95C-2771AFDB0F07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9EEA-E94A-4E2B-97FB-CF7474D350C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18DC-B50A-4C74-845D-2CDCD59A3D57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2FC6A-6C00-49AC-87CB-9802ABC3CE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63BEF4-12FA-4453-9F26-90CCE2A70DC5}" type="datetimeFigureOut">
              <a:rPr lang="fr-FR"/>
              <a:pPr>
                <a:defRPr/>
              </a:pPr>
              <a:t>08/03/2022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C4464-8E99-4E3D-8E67-290B1D22F65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216024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VZDĚLÁVÁNÍ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dětí  s Downovým  syndromem</a:t>
            </a:r>
            <a:endParaRPr lang="fr-CA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9792" y="2348881"/>
            <a:ext cx="3672408" cy="108011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CA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204864"/>
            <a:ext cx="4104456" cy="16973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896545"/>
          </a:xfrm>
        </p:spPr>
        <p:txBody>
          <a:bodyPr rtlCol="0">
            <a:normAutofit fontScale="92500" lnSpcReduction="10000"/>
          </a:bodyPr>
          <a:lstStyle/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relaxační koutek, není klasické uspořádání lavic, hodně názorných pomůcek, speciální metody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čtení, psaní, počty, věcné učení, smyslová výchova, pracovní a výtvarná výchova, tělesná výchova, hudební výchova, řečová výchova, zdravotní tělesná výchova,dramatická výchova, práce s počítačem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Dle RVP pro obor vzdělání ZŠ Speciální (RVP ZŠS – I. a II. díl dle stupně MP)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Má tzv.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přípravný stupeň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3 roky, pro žáky s těžkým postižením)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69269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VLIV VZDĚLÁNÍ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620688"/>
            <a:ext cx="6948264" cy="60486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vývoj, komunikaci, sociální rozvoj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), motivaci k učení,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rozumové schopnosti, sebevědomí,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sebehodnocení, seberealizaci,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emocionalitu, orientaci v sociálních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vztazích (role…), trávení volného času,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okruh přátel, budoucí zaměstnání a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sociální začlenění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5229200"/>
            <a:ext cx="3923928" cy="1628800"/>
          </a:xfrm>
          <a:prstGeom prst="rect">
            <a:avLst/>
          </a:prstGeom>
        </p:spPr>
      </p:pic>
      <p:pic>
        <p:nvPicPr>
          <p:cNvPr id="5" name="Obrázek 4" descr="dh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016224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278688" cy="792087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MOŽNOSTI VZDĚLÁVÁNÍ</a:t>
            </a:r>
            <a:b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CA" sz="3600" dirty="0">
              <a:solidFill>
                <a:srgbClr val="C0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627784" y="764704"/>
            <a:ext cx="6516216" cy="6093296"/>
          </a:xfrm>
        </p:spPr>
        <p:txBody>
          <a:bodyPr/>
          <a:lstStyle/>
          <a:p>
            <a:pPr algn="l"/>
            <a:r>
              <a:rPr lang="cs-CZ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INKLUZE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(PODPŮRNÁ OPATŘENÍ: IVP, Asistent pedagoga, hodiny </a:t>
            </a:r>
            <a:r>
              <a:rPr lang="cs-CZ" sz="23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spec.ped</a:t>
            </a: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péče…)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individuální - skupinová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SPECIÁLNÍ ŠKOLSTVÍ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MŠ speciální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ZŠ dle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16 odst. 9 </a:t>
            </a:r>
            <a:r>
              <a:rPr lang="cs-CZ" sz="2000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šk.zákona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(dříve ZŠ praktická)</a:t>
            </a:r>
            <a:endParaRPr lang="cs-CZ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Základní škola speciální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Odborné učiliště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Praktická škola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Večerní kurzy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Kurzy k doplnění vzdělání</a:t>
            </a:r>
          </a:p>
          <a:p>
            <a:endParaRPr lang="cs-CZ" sz="2300" dirty="0"/>
          </a:p>
        </p:txBody>
      </p:sp>
      <p:pic>
        <p:nvPicPr>
          <p:cNvPr id="4" name="Zástupný symbol pro obsah 3" descr="365_richard_bailey_2005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1844675"/>
            <a:ext cx="2483768" cy="30972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90872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PŘEDŠKOLNÍ VZDĚLÁVÁNÍ </a:t>
            </a:r>
            <a:endParaRPr lang="fr-C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896544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Rodina x dětský domov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Poradenství: SRP, SPC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Mateřská škola speciální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Mateřská škola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RVP PV </a:t>
            </a:r>
          </a:p>
          <a:p>
            <a:pPr marL="0" lv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------------------</a:t>
            </a:r>
          </a:p>
          <a:p>
            <a:pPr lvl="0">
              <a:buFontTx/>
              <a:buChar char="-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 podpůrnými opatřeními </a:t>
            </a:r>
          </a:p>
          <a:p>
            <a:pPr marL="0" lv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od 3. stupně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donation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356992"/>
            <a:ext cx="4067944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90872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RODINA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0" y="0"/>
            <a:ext cx="601216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Základní a prvotní sociální prostředí dítěte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Bezprostředně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ovlivňuje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vývoj a dovednosti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Pro děti s postižením má ještě </a:t>
            </a:r>
            <a:r>
              <a:rPr lang="cs-CZ" sz="3300" b="1" dirty="0" err="1">
                <a:latin typeface="Times New Roman" pitchFamily="18" charset="0"/>
                <a:cs typeface="Times New Roman" pitchFamily="18" charset="0"/>
              </a:rPr>
              <a:t>zásadnější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 vliv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než u dětí intaktních, ale klade velké požadavky na rodinu (čas, trpělivost, psychika, metody…)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Funkce: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Sociálně-ekonomická, reprodukční, emocionální a kulturně výchovná</a:t>
            </a:r>
            <a:endParaRPr lang="fr-CA" sz="3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imageszbt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3203848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26876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MATEŘSKÁ ŠKOLA , MATEŘSKÁ ŠKOLA SPECIÁLNÍ</a:t>
            </a:r>
            <a:endParaRPr lang="fr-CA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43924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Děti od 3 do 6 let (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7 let)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Dle RVP pro předškolní vzdělávání (RVP PV)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Žák se SVP má podpůrná opatření dle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vyhl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27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Cíle: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Rozvíjení dítěte, jeho učení a poznání, Osvojení hodnot, Získání osobnostních postojů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Rozvoj: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Socializace, komunikace,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fyzických schopností, motoriky, kognitivních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fcí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2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(dříve </a:t>
            </a:r>
            <a:r>
              <a:rPr lang="cs-CZ" sz="3200" b="1" u="sng" cap="all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zš</a:t>
            </a:r>
            <a:r>
              <a:rPr lang="cs-CZ" sz="32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praktická)</a:t>
            </a:r>
            <a:br>
              <a:rPr lang="cs-CZ" sz="2800" dirty="0"/>
            </a:b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4968551"/>
          </a:xfrm>
        </p:spPr>
        <p:txBody>
          <a:bodyPr rtlCol="0"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itchFamily="18" charset="0"/>
              </a:rPr>
              <a:t>Dnes ZŠ pro žáky s LMP řídící se dle § 16 odst. 9 školského zákona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Žák získá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vzdělání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9letá (často až do škol roku kdy žák dosáhne 17 let)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Max. 14 žáků, většinou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6-8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 nebo známkami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Dle RVP ZV (žák s LMP plní minimální výstupy)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764704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br>
              <a:rPr lang="cs-CZ" sz="2800" b="1" u="sng" cap="all" dirty="0"/>
            </a:br>
            <a:r>
              <a:rPr lang="cs-CZ" sz="40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br>
              <a:rPr lang="cs-CZ" sz="2800" dirty="0"/>
            </a:b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32859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10letá docházka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Dělí se na dva stupně v RVP, ale je 4 stupňová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nižší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(3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(3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vyšší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(2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(2 roky)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zvládnutí trivia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(čtení, psaní, počty),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osobní hygieny, osvojení si pracovních dovedností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učí se v 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blocích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85740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Hodnocení hlavně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slovní, doplňkově známkami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středně těžké MP,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těžké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hluboké MP 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vědomosti, dovednosti a návyky, potřebné k orientaci v okolním světě, k dosažení maximální možné míry samostatnosti a nezávislosti na péči druhých osob a k zapojení do společenského života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215</TotalTime>
  <Words>528</Words>
  <Application>Microsoft Office PowerPoint</Application>
  <PresentationFormat>Předvádění na obrazovce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80</vt:lpstr>
      <vt:lpstr>VZDĚLÁVÁNÍ   dětí  s Downovým  syndromem</vt:lpstr>
      <vt:lpstr>VLIV VZDĚLÁNÍ</vt:lpstr>
      <vt:lpstr>MOŽNOSTI VZDĚLÁVÁNÍ </vt:lpstr>
      <vt:lpstr>PŘEDŠKOLNÍ VZDĚLÁVÁNÍ </vt:lpstr>
      <vt:lpstr>RODINA</vt:lpstr>
      <vt:lpstr>MATEŘSKÁ ŠKOLA , MATEŘSKÁ ŠKOLA SPECIÁLNÍ</vt:lpstr>
      <vt:lpstr>Základní škola (dříve zš praktická) </vt:lpstr>
      <vt:lpstr> Základní škola speciální </vt:lpstr>
      <vt:lpstr>Základní škola speciální</vt:lpstr>
      <vt:lpstr>Základní škola speciální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  dětí  s Downovým  syndromem</dc:title>
  <dc:creator>Katka</dc:creator>
  <cp:lastModifiedBy>Kateřina Heislerová</cp:lastModifiedBy>
  <cp:revision>27</cp:revision>
  <dcterms:created xsi:type="dcterms:W3CDTF">2012-03-18T21:50:59Z</dcterms:created>
  <dcterms:modified xsi:type="dcterms:W3CDTF">2022-03-08T21:34:59Z</dcterms:modified>
</cp:coreProperties>
</file>