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8" r:id="rId3"/>
    <p:sldId id="259" r:id="rId4"/>
    <p:sldId id="289" r:id="rId5"/>
    <p:sldId id="290" r:id="rId6"/>
    <p:sldId id="297" r:id="rId7"/>
    <p:sldId id="274" r:id="rId8"/>
    <p:sldId id="295" r:id="rId9"/>
    <p:sldId id="296" r:id="rId10"/>
    <p:sldId id="294" r:id="rId11"/>
    <p:sldId id="293" r:id="rId12"/>
    <p:sldId id="286" r:id="rId13"/>
    <p:sldId id="304" r:id="rId14"/>
    <p:sldId id="305" r:id="rId15"/>
    <p:sldId id="303" r:id="rId16"/>
    <p:sldId id="306" r:id="rId17"/>
    <p:sldId id="298" r:id="rId18"/>
    <p:sldId id="275" r:id="rId19"/>
    <p:sldId id="291" r:id="rId20"/>
    <p:sldId id="276" r:id="rId21"/>
    <p:sldId id="267" r:id="rId22"/>
    <p:sldId id="277" r:id="rId23"/>
    <p:sldId id="268" r:id="rId24"/>
    <p:sldId id="266" r:id="rId25"/>
    <p:sldId id="280" r:id="rId26"/>
    <p:sldId id="299" r:id="rId27"/>
    <p:sldId id="282" r:id="rId28"/>
    <p:sldId id="273" r:id="rId29"/>
    <p:sldId id="281" r:id="rId30"/>
    <p:sldId id="283" r:id="rId31"/>
    <p:sldId id="272" r:id="rId32"/>
    <p:sldId id="279" r:id="rId33"/>
    <p:sldId id="260" r:id="rId34"/>
    <p:sldId id="265" r:id="rId35"/>
    <p:sldId id="285" r:id="rId36"/>
    <p:sldId id="269" r:id="rId37"/>
    <p:sldId id="287" r:id="rId38"/>
    <p:sldId id="261" r:id="rId39"/>
    <p:sldId id="284" r:id="rId40"/>
    <p:sldId id="264" r:id="rId41"/>
    <p:sldId id="278" r:id="rId42"/>
    <p:sldId id="262" r:id="rId43"/>
    <p:sldId id="307" r:id="rId44"/>
    <p:sldId id="310" r:id="rId45"/>
    <p:sldId id="308" r:id="rId46"/>
    <p:sldId id="311" r:id="rId47"/>
    <p:sldId id="309" r:id="rId48"/>
    <p:sldId id="312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0" autoAdjust="0"/>
    <p:restoredTop sz="94660"/>
  </p:normalViewPr>
  <p:slideViewPr>
    <p:cSldViewPr>
      <p:cViewPr varScale="1">
        <p:scale>
          <a:sx n="60" d="100"/>
          <a:sy n="60" d="100"/>
        </p:scale>
        <p:origin x="16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9B5545-D9F0-418B-A674-156B2D918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BD5D25-0F99-4390-A726-B0DDB49DE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40DDC7-038A-416A-86D6-1F1D1B9D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A1076-C606-473B-A8ED-17D3A97515C1}" type="datetimeFigureOut">
              <a:rPr lang="fr-FR" smtClean="0"/>
              <a:pPr>
                <a:defRPr/>
              </a:pPr>
              <a:t>02/12/2021</a:t>
            </a:fld>
            <a:endParaRPr lang="fr-CA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3F510A-4E57-4C68-AE68-105E3C9BD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476C6B-7122-4F81-8FF1-D03375A4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F7393-21ED-45FA-AC3A-15C9DB0D114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938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BCC1F2-AA83-4089-9F11-A8D6E181A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1F7FFF-F92E-41FF-BBF7-58CE54B5A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9D2C5C-6E87-49BA-8569-3372653D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A1076-C606-473B-A8ED-17D3A97515C1}" type="datetimeFigureOut">
              <a:rPr lang="fr-FR" smtClean="0"/>
              <a:pPr>
                <a:defRPr/>
              </a:pPr>
              <a:t>02/12/2021</a:t>
            </a:fld>
            <a:endParaRPr lang="fr-CA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1BFF37-2C2D-43AC-BE16-59A819E33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BB359A-245F-44A7-BEE3-4A7401F3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F7393-21ED-45FA-AC3A-15C9DB0D114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227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7485F1A-CC68-4812-A95B-0EBC5716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E0C203-8231-4614-96E4-A3E9A42FF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AE0D93-2EDC-4D38-8F30-444D9A151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A1076-C606-473B-A8ED-17D3A97515C1}" type="datetimeFigureOut">
              <a:rPr lang="fr-FR" smtClean="0"/>
              <a:pPr>
                <a:defRPr/>
              </a:pPr>
              <a:t>02/12/2021</a:t>
            </a:fld>
            <a:endParaRPr lang="fr-CA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C3C9CB-A9D9-4BDA-A984-2ECCC3F0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162484-4802-466C-B56D-7E7D2C39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F7393-21ED-45FA-AC3A-15C9DB0D114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1513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69A11-AA13-407D-A4B9-42B06D134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06A05F-4B52-48E3-85EC-84C74FB7D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8A6D47-993D-4DA1-BB90-F521F9C0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A1076-C606-473B-A8ED-17D3A97515C1}" type="datetimeFigureOut">
              <a:rPr lang="fr-FR" smtClean="0"/>
              <a:pPr>
                <a:defRPr/>
              </a:pPr>
              <a:t>02/12/2021</a:t>
            </a:fld>
            <a:endParaRPr lang="fr-CA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D314C9-22F9-451C-AA0D-AF067C4E4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62052B-B5C8-41E3-8E8E-EACB7B098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F7393-21ED-45FA-AC3A-15C9DB0D114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562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7E97C-3235-4D94-BAA1-B39631198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603121-C2B7-4790-906B-FD96EAEFB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B6EF50-5854-4F4B-91AA-D3969012F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A1076-C606-473B-A8ED-17D3A97515C1}" type="datetimeFigureOut">
              <a:rPr lang="fr-FR" smtClean="0"/>
              <a:pPr>
                <a:defRPr/>
              </a:pPr>
              <a:t>02/12/2021</a:t>
            </a:fld>
            <a:endParaRPr lang="fr-CA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77EFF0-DA60-4C3D-83C2-67CFAA8D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EF0B28-A099-4ACD-9AAD-AA6747835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F7393-21ED-45FA-AC3A-15C9DB0D114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309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A42E02-8614-490B-9285-A1CB81255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9536B3-5C2E-4B97-B790-06DC2ED3B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118A1-4AB5-4A4E-A29C-6A6991C4D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B7C978-3A48-4981-B629-7DE79D90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A1076-C606-473B-A8ED-17D3A97515C1}" type="datetimeFigureOut">
              <a:rPr lang="fr-FR" smtClean="0"/>
              <a:pPr>
                <a:defRPr/>
              </a:pPr>
              <a:t>02/12/2021</a:t>
            </a:fld>
            <a:endParaRPr lang="fr-CA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5CD7F8-ADFE-4BAF-B908-231C4905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13CBCD-E629-48D4-B8FA-61338806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F7393-21ED-45FA-AC3A-15C9DB0D114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621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054236-35D5-4939-A9F3-6154DAFE9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FF87D6-2C7D-435A-8473-6B05FC2E4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3AE5774-24AF-40D0-A028-BB2090E8E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11A6AC-985D-499D-A834-C8997358C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ECB32E7-174D-4AE7-B0C7-A34B18EBC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9D84834-DEE1-4EA4-B181-57406B6B7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A1076-C606-473B-A8ED-17D3A97515C1}" type="datetimeFigureOut">
              <a:rPr lang="fr-FR" smtClean="0"/>
              <a:pPr>
                <a:defRPr/>
              </a:pPr>
              <a:t>02/12/2021</a:t>
            </a:fld>
            <a:endParaRPr lang="fr-CA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BA7EDBE-E4A5-45D6-B0F9-0BF128870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EADA4A3-AA5E-4A95-89EC-FA36B8AD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F7393-21ED-45FA-AC3A-15C9DB0D114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081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16BB8-1A3A-4EC4-96F5-445FD692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A3EAC76-2E90-4BAA-8470-BE546AF0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A1076-C606-473B-A8ED-17D3A97515C1}" type="datetimeFigureOut">
              <a:rPr lang="fr-FR" smtClean="0"/>
              <a:pPr>
                <a:defRPr/>
              </a:pPr>
              <a:t>02/12/2021</a:t>
            </a:fld>
            <a:endParaRPr lang="fr-CA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201DF8-3EEC-4380-8E3C-CFB9D2B9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DF9C89A-14A9-499D-8126-3430248A5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F7393-21ED-45FA-AC3A-15C9DB0D114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442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144E823-E271-476F-858A-C6D8349E8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A1076-C606-473B-A8ED-17D3A97515C1}" type="datetimeFigureOut">
              <a:rPr lang="fr-FR" smtClean="0"/>
              <a:pPr>
                <a:defRPr/>
              </a:pPr>
              <a:t>02/12/2021</a:t>
            </a:fld>
            <a:endParaRPr lang="fr-CA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B187360-9FF3-4E99-8C06-F18BE32C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DCCC021-C8B7-46ED-B9D1-02F2DCE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F7393-21ED-45FA-AC3A-15C9DB0D114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900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BE5BE-7D8F-4128-B67E-ADB79EC0F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197964-6B98-4923-8FFB-B48B84D4F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D2C4B0B-3DE3-4C2F-95C9-87CF9B6C5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E29734-29E6-4181-879F-6EDAF598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A1076-C606-473B-A8ED-17D3A97515C1}" type="datetimeFigureOut">
              <a:rPr lang="fr-FR" smtClean="0"/>
              <a:pPr>
                <a:defRPr/>
              </a:pPr>
              <a:t>02/12/2021</a:t>
            </a:fld>
            <a:endParaRPr lang="fr-CA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985D2B-4C2F-4E39-B56D-C258693F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40A972-89AC-42C2-BEAC-2602FE29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F7393-21ED-45FA-AC3A-15C9DB0D114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870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C9557-9FF3-4540-9F09-857CFDA07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6DE8C60-E4F7-40AE-B9DB-5D8493D32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088FF2D-DDBE-4571-8F74-81DE3AB64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965773-6930-419B-9F48-27250B381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A1076-C606-473B-A8ED-17D3A97515C1}" type="datetimeFigureOut">
              <a:rPr lang="fr-FR" smtClean="0"/>
              <a:pPr>
                <a:defRPr/>
              </a:pPr>
              <a:t>02/12/2021</a:t>
            </a:fld>
            <a:endParaRPr lang="fr-CA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5F1938-D8A6-469B-AC19-02C17C6C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F38382-00D6-4757-8C13-B3AD55391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F7393-21ED-45FA-AC3A-15C9DB0D114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569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A34E2EC-1B6C-413A-95F8-8CD2D1580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EDDA65-ADDD-4D94-8D23-3B4ED5C3D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05FCF8-7BA3-4226-8AD5-6F1047F96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3A1076-C606-473B-A8ED-17D3A97515C1}" type="datetimeFigureOut">
              <a:rPr lang="fr-FR" smtClean="0"/>
              <a:pPr>
                <a:defRPr/>
              </a:pPr>
              <a:t>02/12/2021</a:t>
            </a:fld>
            <a:endParaRPr lang="fr-CA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512D36-F220-45A0-96F3-F7E8AD129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2625FD-321D-40F3-9923-2C153B55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AF7393-21ED-45FA-AC3A-15C9DB0D114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156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Br%C3%A1nic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wikipedia.org/wiki/D%C3%BDch%C3%A1n%C3%AD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fi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bublina, barevné&#10;&#10;Popis byl vytvořen automaticky">
            <a:extLst>
              <a:ext uri="{FF2B5EF4-FFF2-40B4-BE49-F238E27FC236}">
                <a16:creationId xmlns:a16="http://schemas.microsoft.com/office/drawing/2014/main" id="{A2A206A4-4A10-449D-A21D-C34ED9912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2"/>
          <a:stretch/>
        </p:blipFill>
        <p:spPr>
          <a:xfrm>
            <a:off x="20" y="10"/>
            <a:ext cx="9143751" cy="6857990"/>
          </a:xfrm>
          <a:prstGeom prst="rect">
            <a:avLst/>
          </a:prstGeom>
        </p:spPr>
      </p:pic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251520" y="4731477"/>
            <a:ext cx="8712968" cy="1464450"/>
          </a:xfrm>
        </p:spPr>
        <p:txBody>
          <a:bodyPr vert="horz" lIns="91440" tIns="45720" rIns="91440" bIns="0" rtlCol="0" anchor="t">
            <a:normAutofit fontScale="90000"/>
          </a:bodyPr>
          <a:lstStyle/>
          <a:p>
            <a:pPr defTabSz="914400"/>
            <a:r>
              <a:rPr lang="en-US" sz="31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TERAPIE</a:t>
            </a:r>
            <a:br>
              <a:rPr lang="en-US" sz="31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SPECIÁLNÍ PEDAGOGICE</a:t>
            </a:r>
            <a:br>
              <a:rPr lang="en-US" sz="31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3100" b="1" dirty="0" err="1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zaměřením</a:t>
            </a:r>
            <a:r>
              <a:rPr lang="en-US" sz="31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1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1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OSOBY</a:t>
            </a:r>
            <a:r>
              <a:rPr lang="en-US" sz="31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SMP, </a:t>
            </a:r>
            <a:r>
              <a:rPr lang="cs-CZ" sz="31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TMP, </a:t>
            </a:r>
            <a:r>
              <a:rPr lang="cs-CZ" sz="31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HMP</a:t>
            </a:r>
            <a:br>
              <a:rPr lang="en-US" sz="2500" dirty="0">
                <a:solidFill>
                  <a:srgbClr val="FFFFFE"/>
                </a:solidFill>
              </a:rPr>
            </a:br>
            <a:endParaRPr lang="en-US" sz="2500" dirty="0">
              <a:solidFill>
                <a:srgbClr val="FFFFF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/>
          <a:lstStyle/>
          <a:p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TERAPIE HROU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12568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způsob práce s dětmi, při které jsou využívány prvky hry </a:t>
            </a: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(řízeným způsobem zaměřeným na prožitek)</a:t>
            </a:r>
          </a:p>
          <a:p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Herní specialista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provádí tuto terapii např. na dětských odděleních v nemocnicích, využívá se i v psychoterapii, psychiatrii a dalších odvětvích</a:t>
            </a:r>
          </a:p>
          <a:p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využívá loutky, figurky, panenky, hračky povzbuzující sebevyjádření</a:t>
            </a:r>
          </a:p>
          <a:p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Prostředí herny (bezpečí, stimulace, klid)</a:t>
            </a:r>
          </a:p>
          <a:p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 nebo pasivní</a:t>
            </a:r>
          </a:p>
        </p:txBody>
      </p:sp>
    </p:spTree>
    <p:extLst>
      <p:ext uri="{BB962C8B-B14F-4D97-AF65-F5344CB8AC3E}">
        <p14:creationId xmlns:p14="http://schemas.microsoft.com/office/powerpoint/2010/main" val="272014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TERAPIE HROU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256584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Pomáhá se zlepšením psychického stavu, zvyšuje orientaci a pochopení lékařských zákroků, slouží pro popis situací, které lidé s MP obtížně popisují pomocí slov (abstraktní pojmy…), slouží k diagnostice, uvolnění, nácviku situací... </a:t>
            </a:r>
            <a:endParaRPr lang="cs-CZ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Díky hře dítě přirozeně vyjádří potlačené myšlenky a emoce a profesionál mu může pomoci, aniž by si dítě všimlo, že je vyšetřováno</a:t>
            </a:r>
          </a:p>
          <a:p>
            <a:pPr algn="l" fontAlgn="base"/>
            <a:r>
              <a:rPr lang="cs-CZ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pomáhá dětem</a:t>
            </a:r>
            <a:r>
              <a:rPr lang="cs-CZ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se sociálním nebo emocionálním deficitem naučit se </a:t>
            </a:r>
            <a:r>
              <a:rPr lang="cs-CZ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lépe komunikovat, měnit své chování, rozvíjet dovednosti pro řešení problémů a pozitivně komunikovat s ostatními</a:t>
            </a:r>
            <a:r>
              <a:rPr lang="cs-CZ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fontAlgn="base"/>
            <a:r>
              <a:rPr lang="cs-CZ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vhodná také při</a:t>
            </a:r>
            <a:r>
              <a:rPr lang="cs-CZ" sz="2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řešení stresových situací</a:t>
            </a:r>
            <a:endParaRPr lang="cs-CZ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22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21043536464bda7825ea47a_-var-www-vhosts-ceskydomov-cz-httpdocs-uploads-temp-20453160214bda7825e8ac6-terapie-web-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908720"/>
            <a:ext cx="7296149" cy="547211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/>
          <a:lstStyle/>
          <a:p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Senzorická integrační terapie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328592"/>
          </a:xfrm>
        </p:spPr>
        <p:txBody>
          <a:bodyPr>
            <a:normAutofit/>
          </a:bodyPr>
          <a:lstStyle/>
          <a:p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východiskem této metody je </a:t>
            </a:r>
            <a:r>
              <a:rPr lang="cs-CZ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cílené poskytování smyslových stimulů </a:t>
            </a:r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tak, aby si dítě mohlo spontánně formovat přiměřené reakce na přicházející podněty</a:t>
            </a:r>
          </a:p>
          <a:p>
            <a:r>
              <a:rPr lang="cs-CZ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Nové smyslové zkušenosti </a:t>
            </a:r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přiměřené formě by měly dítěti pomoci organizovat a uspořádat přicházející podněty, a tedy je přiměřeně zpracovat a přiměřeně na ně reagovat, a podpořit tak další učení.</a:t>
            </a:r>
          </a:p>
          <a:p>
            <a:r>
              <a:rPr lang="cs-CZ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proces, díky němuž dokážeme přijímat informace prostřednictvím našich smyslů, zpracovat je a používat v každodenním životě</a:t>
            </a:r>
          </a:p>
          <a:p>
            <a:endParaRPr lang="cs-CZ" sz="20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Pokud senzorická integrace nefunguje správně</a:t>
            </a:r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dítě je nepřiměřeně aktivní, nedokáže sedět za stolem, nebo je naopak ,,zasněné“. Má problémy s jemnou motorikou, obratností, vyhýbá se pohybovým aktivitám. Má těžkosti s artikulací, nebo je jeho vývoj řeči opožděný. Reaguje na některé situace příliš impulzivně. Nesoustředí se, má problémy se čtením, psaním nebo počítáním. Tyto projevy a mnohé jiné často spadají pod některé diagnózy nebo je dítě pouze označené za ,problémové“ nebo ,,rizikové“. Za těmito projevy se však může skrývat i jiná příčina a tou je problém v oblasti senzorické integrace.</a:t>
            </a:r>
          </a:p>
          <a:p>
            <a:endParaRPr lang="cs-CZ" sz="2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848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/>
          <a:lstStyle/>
          <a:p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Senzorická integrační terapie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5328592"/>
          </a:xfrm>
        </p:spPr>
        <p:txBody>
          <a:bodyPr/>
          <a:lstStyle/>
          <a:p>
            <a:r>
              <a:rPr lang="cs-CZ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Terapie senzorické integrace se uskutečňuje v upraveném prostředí, které dítě stimuluje k pohybu a k aktivitě. </a:t>
            </a:r>
          </a:p>
          <a:p>
            <a:r>
              <a:rPr lang="cs-CZ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 tomto prostředí (místnost pro senzorickou integraci) se nacházejí různé typy houpaček, závěsných sítí nebo vaků, </a:t>
            </a:r>
          </a:p>
          <a:p>
            <a:r>
              <a:rPr lang="cs-CZ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různé překážky, nakloněné roviny, duté válce, pojízdné desky, zátěžové pomůcky, předměty s různými texturami a jiné.</a:t>
            </a:r>
          </a:p>
          <a:p>
            <a:r>
              <a:rPr lang="cs-CZ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Probíhá prostřednictvím hry a senzomotorických aktivit, kde se dítě setkává s ,,těmi správnými“ výzvami a zažívá pocit úspěchu při aktivitách. Důležitý je akceptující přístup terapeuta a to, aby dítě bylo motivované a samo bylo aktivní. Je dobré, když iniciativa vychází ze strany dítěte</a:t>
            </a:r>
          </a:p>
          <a:p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71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Senzorická integrační terapie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256584"/>
          </a:xfrm>
        </p:spPr>
        <p:txBody>
          <a:bodyPr/>
          <a:lstStyle/>
          <a:p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 descr="Obsah obrázku osoba, interiér, dítě&#10;&#10;Popis byl vytvořen automaticky">
            <a:extLst>
              <a:ext uri="{FF2B5EF4-FFF2-40B4-BE49-F238E27FC236}">
                <a16:creationId xmlns:a16="http://schemas.microsoft.com/office/drawing/2014/main" id="{A78C6CAF-FC55-402F-A8D0-2F6BEAFF1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571625"/>
            <a:ext cx="5298926" cy="2649463"/>
          </a:xfrm>
          <a:prstGeom prst="rect">
            <a:avLst/>
          </a:prstGeom>
        </p:spPr>
      </p:pic>
      <p:pic>
        <p:nvPicPr>
          <p:cNvPr id="5" name="Obrázek 4" descr="Obsah obrázku interiér, barevné, zdobené, přeplněné&#10;&#10;Popis byl vytvořen automaticky">
            <a:extLst>
              <a:ext uri="{FF2B5EF4-FFF2-40B4-BE49-F238E27FC236}">
                <a16:creationId xmlns:a16="http://schemas.microsoft.com/office/drawing/2014/main" id="{DF4A4A72-F4D1-4298-80F9-E7FCD43CE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409946"/>
            <a:ext cx="6228184" cy="241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42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PORTAGE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256584"/>
          </a:xfrm>
        </p:spPr>
        <p:txBody>
          <a:bodyPr/>
          <a:lstStyle/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stimulační program, který vychází z behaviorální terapie a využívá princip učení</a:t>
            </a:r>
          </a:p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snaží se systematicky podporovat psychomotorický vývoj dítěte</a:t>
            </a:r>
          </a:p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Jádro tohoto programu je v pravidelných návštěvách tzv. konzultanta (v praxi poradce rané péče, nebo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spc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 rodině dítěte s postižením či s ohroženým vývojem, kde rodičům poskytuje metodické vedení při práci s dítětem. </a:t>
            </a:r>
          </a:p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první návštěvě konzultant zapíše do </a:t>
            </a:r>
            <a:r>
              <a:rPr lang="cs-CZ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Portage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seznamu dovedností schopnosti a dovednosti, které dítě zvládá. Tyto seznamy jsou zaměřeny na oblast řeči, myšlení, hrubé a jemné motoriky, sebeobsluhy a socializace a stávají se součástí dokumentace dítěte. </a:t>
            </a:r>
          </a:p>
          <a:p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Společně s rodiči se poté domluví na cílech učení, kterých chtějí u svého dítěte dosáhnout, tyto cíle učení se zaznamenají do dlouhodobého plánu. </a:t>
            </a:r>
            <a:endParaRPr lang="fr-C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79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/>
          <a:lstStyle/>
          <a:p>
            <a:br>
              <a:rPr lang="cs-CZ" dirty="0"/>
            </a:br>
            <a:r>
              <a:rPr lang="cs-C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ANIMOTERAPIE</a:t>
            </a:r>
            <a:endParaRPr lang="fr-C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094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DĚLENÍ ANIMOTERAPIÍ:</a:t>
            </a:r>
            <a:br>
              <a:rPr lang="cs-CZ" dirty="0"/>
            </a:b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1916832"/>
            <a:ext cx="8820472" cy="4941168"/>
          </a:xfrm>
        </p:spPr>
        <p:txBody>
          <a:bodyPr>
            <a:normAutofit/>
          </a:bodyPr>
          <a:lstStyle/>
          <a:p>
            <a:pPr lvl="0"/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asistent </a:t>
            </a:r>
            <a:r>
              <a:rPr lang="cs-C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aktivity za přítomnosti zvířete – lechtání, házení míčku, krmení…</a:t>
            </a:r>
          </a:p>
          <a:p>
            <a:pPr lvl="0"/>
            <a:endParaRPr lang="cs-C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AAT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asisted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terapie za přítomnosti zvířete – hl. u těžce postižených, </a:t>
            </a: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polohování…</a:t>
            </a:r>
          </a:p>
          <a:p>
            <a:pPr lvl="0"/>
            <a:endParaRPr lang="cs-C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AAE 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animal </a:t>
            </a:r>
            <a:r>
              <a:rPr lang="cs-C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asisted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vzdělávání za přítomnosti zvířete, dítě se naučí kde má pes oči, uši, kolik má zubů</a:t>
            </a:r>
            <a:endParaRPr lang="fr-C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CANISTERAPIE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184576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terapie za pomoci psa</a:t>
            </a: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abývá se uplatněním psů v psychoterapii dospělých, dětí, seniorů, lidí s postižením, epileptiků, vězňů…</a:t>
            </a: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dochází k působení psa na člověka</a:t>
            </a:r>
          </a:p>
          <a:p>
            <a:pPr lvl="0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 pes- člověk : 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pozitivní sociální a emocionální terapeutické efekty- zlepšení stavu</a:t>
            </a:r>
          </a:p>
          <a:p>
            <a:pPr lvl="0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oblast socializačních kompetencí, emocí, komunikace, empatie, uspokojování potřeby bezpečí </a:t>
            </a:r>
          </a:p>
          <a:p>
            <a:pPr lvl="0"/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působí na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somatickou oblast (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polohy, uvolnění) i na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psychiku</a:t>
            </a:r>
          </a:p>
          <a:p>
            <a:pPr lvl="0"/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 :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vodící, asistenční, terapeutičtí</a:t>
            </a: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 musí být speciálně vycvičen</a:t>
            </a:r>
          </a:p>
          <a:p>
            <a:endParaRPr lang="fr-C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78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3779300" y="188640"/>
            <a:ext cx="5195253" cy="6480720"/>
          </a:xfrm>
        </p:spPr>
        <p:txBody>
          <a:bodyPr vert="horz" lIns="91440" tIns="45720" rIns="91440" bIns="0" rtlCol="0" anchor="ctr">
            <a:normAutofit fontScale="90000"/>
          </a:bodyPr>
          <a:lstStyle/>
          <a:p>
            <a:pPr defTabSz="914400"/>
            <a:br>
              <a:rPr lang="en-US" sz="2100" dirty="0"/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ERGOTERAPIE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DRAMATERAPIE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CANISTERAPIE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HIPOTERAPIE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ARTETERAPIE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MUZIKOTERAPIE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HERNÍ TERAPIE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TANEČNÍ TERAPIE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PORTAGE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BAZÁLNÍ STIMULACE</a:t>
            </a:r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SNOEZELLEN</a:t>
            </a:r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VOJTOVA METODA</a:t>
            </a:r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BOBATH KONCEPT</a:t>
            </a:r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STRASSMEIEROVA KONCEPCE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 descr="Obsah obrázku zubní kartáček, zeď, osoba, zuby&#10;&#10;Popis byl vytvořen automaticky">
            <a:extLst>
              <a:ext uri="{FF2B5EF4-FFF2-40B4-BE49-F238E27FC236}">
                <a16:creationId xmlns:a16="http://schemas.microsoft.com/office/drawing/2014/main" id="{6CD398DD-901D-4192-BB8E-D5D6B3FE3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2" y="2444050"/>
            <a:ext cx="3151839" cy="19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97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Podmínky </a:t>
            </a:r>
            <a:r>
              <a:rPr lang="cs-CZ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animoterapií</a:t>
            </a:r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(canisterapie, felinoterapie, </a:t>
            </a:r>
            <a:r>
              <a:rPr lang="cs-CZ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delfinoterapie</a:t>
            </a:r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hipoterapie…) </a:t>
            </a:r>
            <a:br>
              <a:rPr lang="cs-CZ" dirty="0"/>
            </a:b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2780928"/>
            <a:ext cx="8363272" cy="3816424"/>
          </a:xfrm>
        </p:spPr>
        <p:txBody>
          <a:bodyPr/>
          <a:lstStyle/>
          <a:p>
            <a:pPr lvl="0"/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Dítě nesmí být alergické</a:t>
            </a:r>
          </a:p>
          <a:p>
            <a:pPr lvl="0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Souhlas rodičů</a:t>
            </a:r>
          </a:p>
          <a:p>
            <a:pPr lvl="0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dítě nechce, nemusí</a:t>
            </a:r>
          </a:p>
          <a:p>
            <a:pPr lvl="0"/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Zvíře musí mít terapeutické zkoušky (pes 2x do roka přes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canist.společnost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fr-C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538736" cy="1012974"/>
          </a:xfrm>
        </p:spPr>
        <p:txBody>
          <a:bodyPr/>
          <a:lstStyle/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canisterapie-a-geriatri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874963"/>
            <a:ext cx="2985457" cy="3983037"/>
          </a:xfrm>
        </p:spPr>
      </p:pic>
      <p:pic>
        <p:nvPicPr>
          <p:cNvPr id="5" name="Obrázek 4" descr="canisterapie-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3905250" cy="2600325"/>
          </a:xfrm>
          <a:prstGeom prst="rect">
            <a:avLst/>
          </a:prstGeom>
        </p:spPr>
      </p:pic>
      <p:pic>
        <p:nvPicPr>
          <p:cNvPr id="6" name="Obrázek 5" descr="canisterapie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88640"/>
            <a:ext cx="3905250" cy="2933700"/>
          </a:xfrm>
          <a:prstGeom prst="rect">
            <a:avLst/>
          </a:prstGeom>
        </p:spPr>
      </p:pic>
      <p:pic>
        <p:nvPicPr>
          <p:cNvPr id="7" name="Obrázek 6" descr="1b3721acaf886af6ba0d1d8efc4116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3284984"/>
            <a:ext cx="5220072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42814" y="340417"/>
            <a:ext cx="39174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HIPOTERAPIE</a:t>
            </a:r>
            <a:endParaRPr kumimoji="0" lang="cs-CZ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5040560"/>
          </a:xfrm>
        </p:spPr>
        <p:txBody>
          <a:bodyPr>
            <a:normAutofit/>
          </a:bodyPr>
          <a:lstStyle/>
          <a:p>
            <a:r>
              <a:rPr lang="cs-CZ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terapie pomocí koně</a:t>
            </a:r>
            <a:endParaRPr lang="cs-CZ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nejčastěji kombinované vady, MP, TP, nevidomí, neslyšící, ADHD</a:t>
            </a:r>
          </a:p>
          <a:p>
            <a:pPr lvl="0"/>
            <a:r>
              <a:rPr lang="cs-CZ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Kůň - terapeutický prostředek </a:t>
            </a:r>
            <a:r>
              <a:rPr lang="cs-CZ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díky trojrozměrnému pohybu těla</a:t>
            </a:r>
            <a:r>
              <a:rPr lang="cs-CZ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(frontální, sagitální, horizontální) - dochází </a:t>
            </a:r>
            <a:r>
              <a:rPr lang="cs-CZ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neustálému střídání napětí a uvolňování těla pacienta, který je tak nucen se neustále přizpůsobovat pohybové sinusoidě koňského hřbetu a to i při své naprosté pasivitě. </a:t>
            </a:r>
          </a:p>
          <a:p>
            <a:pPr lvl="0"/>
            <a:r>
              <a:rPr lang="cs-CZ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dochází k pokusu o soulad pohybu koně a klienta</a:t>
            </a:r>
            <a:endParaRPr lang="cs-CZ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jediná možnost umožňující postiženému jedinci „projít se“ ve vzpřímené poloze </a:t>
            </a:r>
            <a:endParaRPr lang="cs-CZ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DĚLENÍ: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Hiporehabilitace</a:t>
            </a:r>
            <a:r>
              <a:rPr lang="cs-CZ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jde o rehabilitaci, působící na tělo – MO, těl. </a:t>
            </a:r>
            <a:r>
              <a:rPr lang="cs-C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postiž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speciálně vycvičený kůň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 sedla, na koni jen deka, dítě nejčastěji položeno tak,  aby vnímalo celým tělem změny polohy těla koně a jeho pohyby</a:t>
            </a:r>
          </a:p>
          <a:p>
            <a:pPr>
              <a:buNone/>
            </a:pP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cs-CZ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Pedagogicko-psychologické ježdění</a:t>
            </a:r>
            <a:r>
              <a:rPr lang="cs-CZ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vliv koně na psychiku člověka, edukace, komunikace, vztah se zvířetem - mentálně postižení, psychicky nemocní (deprese, neurózy)</a:t>
            </a:r>
          </a:p>
          <a:p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cs-CZ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 pro handicapované</a:t>
            </a:r>
            <a:r>
              <a:rPr lang="cs-CZ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sport, ježdění</a:t>
            </a:r>
          </a:p>
          <a:p>
            <a:endParaRPr lang="fr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/>
          <a:lstStyle/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hipoterapie-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35896" y="188640"/>
            <a:ext cx="5315679" cy="3983037"/>
          </a:xfrm>
        </p:spPr>
      </p:pic>
      <p:pic>
        <p:nvPicPr>
          <p:cNvPr id="6" name="Obrázek 5" descr="Hippo-Thera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861048"/>
            <a:ext cx="3657600" cy="2743200"/>
          </a:xfrm>
          <a:prstGeom prst="rect">
            <a:avLst/>
          </a:prstGeom>
        </p:spPr>
      </p:pic>
      <p:pic>
        <p:nvPicPr>
          <p:cNvPr id="7" name="Obrázek 6" descr="hippo_therapy_200_wi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908720"/>
            <a:ext cx="3240360" cy="254766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3287A7-6A10-41DB-A611-A984AF04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/>
          <a:lstStyle/>
          <a:p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EXPRESIVNÍ TERAPIE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cs-CZ" sz="4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ARTETERAPIE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terapie spojená s výtvarným uměním a VV</a:t>
            </a:r>
            <a:endParaRPr lang="cs-C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 </a:t>
            </a: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usnadnit vyjádření pocitů klientů</a:t>
            </a:r>
            <a:endParaRPr lang="cs-C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uvolnění a proces tvorby 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(léčba uměním)</a:t>
            </a:r>
          </a:p>
          <a:p>
            <a:pPr lvl="0"/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slouží k zjištění : </a:t>
            </a: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mentální úrovně, prožívání a psychického stavu, pozornosti,                    abstrakce, fantazie, představivosti, motoriky, koordinace, relaxace, JM a HM, vzpomínek, </a:t>
            </a:r>
            <a:r>
              <a:rPr lang="cs-CZ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senzomotoriky</a:t>
            </a: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laterality, zkušeností		</a:t>
            </a:r>
            <a:endParaRPr lang="cs-C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aktivity: </a:t>
            </a: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malířské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(kresebné, grafické), </a:t>
            </a: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sochařské 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(modelování) a </a:t>
            </a: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užité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(keramika, fotografie, ruční práce…)</a:t>
            </a:r>
          </a:p>
          <a:p>
            <a:endParaRPr lang="fr-CA" sz="2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35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 A TECHNIKY ARTETERAPIE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19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cs-CZ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Volný výtvarný projev</a:t>
            </a:r>
            <a:r>
              <a:rPr lang="cs-CZ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0"/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volné čmárání</a:t>
            </a:r>
          </a:p>
          <a:p>
            <a:pPr lvl="0"/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volná kresba</a:t>
            </a:r>
          </a:p>
          <a:p>
            <a:pPr lvl="0"/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volná malba</a:t>
            </a:r>
          </a:p>
          <a:p>
            <a:pPr lvl="0">
              <a:buNone/>
            </a:pP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Tématický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výtvarný projev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dítě tvoří na nějaké zadané téma (začarovaná rodina, autoportrét…)</a:t>
            </a:r>
          </a:p>
          <a:p>
            <a:pPr lvl="0">
              <a:buNone/>
            </a:pP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Výtvarný projev při hudbě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–volná tvorba nebo přepis zvukových rytmů</a:t>
            </a:r>
          </a:p>
          <a:p>
            <a:pPr lvl="0">
              <a:buNone/>
            </a:pP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Skupinové výtvarné činnosti </a:t>
            </a: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„Štafetová“ kresba a malba</a:t>
            </a: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Společné tvoření terapeuta s klientem</a:t>
            </a:r>
            <a:endParaRPr lang="cs-C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/>
          <a:lstStyle/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cinnosti_arteterapie_web_sma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1"/>
            <a:ext cx="4032448" cy="2016224"/>
          </a:xfrm>
        </p:spPr>
      </p:pic>
      <p:pic>
        <p:nvPicPr>
          <p:cNvPr id="5" name="Obrázek 4" descr="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88640"/>
            <a:ext cx="4139952" cy="2831192"/>
          </a:xfrm>
          <a:prstGeom prst="rect">
            <a:avLst/>
          </a:prstGeom>
        </p:spPr>
      </p:pic>
      <p:pic>
        <p:nvPicPr>
          <p:cNvPr id="6" name="Obrázek 5" descr="akryl 100x1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573016"/>
            <a:ext cx="4064000" cy="2717800"/>
          </a:xfrm>
          <a:prstGeom prst="rect">
            <a:avLst/>
          </a:prstGeom>
        </p:spPr>
      </p:pic>
      <p:pic>
        <p:nvPicPr>
          <p:cNvPr id="7" name="Obrázek 6" descr="arteterap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420888"/>
            <a:ext cx="3672408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MUZIKOTERAPIE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599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terapie pomocí hudby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prvky se mohu používat i ve VV a </a:t>
            </a:r>
            <a:r>
              <a:rPr lang="cs-CZ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arteterapii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specifická forma psychoterapie </a:t>
            </a:r>
          </a:p>
          <a:p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cs-CZ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dělení: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Receptivní 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poslouchání hudby, pasivně přijímá</a:t>
            </a:r>
          </a:p>
          <a:p>
            <a:pPr lvl="0"/>
            <a:r>
              <a:rPr lang="cs-C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 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vlastní tvorba hudby (dítě hraje, zpívá, vyťukává rytmus, podle vlastní fantazie a citu, podle předlohy, paměti…)</a:t>
            </a:r>
          </a:p>
          <a:p>
            <a:endParaRPr lang="cs-CZ" dirty="0"/>
          </a:p>
          <a:p>
            <a:endParaRPr lang="cs-CZ" dirty="0"/>
          </a:p>
          <a:p>
            <a:endParaRPr lang="fr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628650" y="345810"/>
            <a:ext cx="3840421" cy="1325563"/>
          </a:xfrm>
        </p:spPr>
        <p:txBody>
          <a:bodyPr>
            <a:normAutofit/>
          </a:bodyPr>
          <a:lstStyle/>
          <a:p>
            <a:pPr lvl="0"/>
            <a:br>
              <a:rPr lang="cs-CZ"/>
            </a:br>
            <a:endParaRPr lang="fr-CA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07505" y="548680"/>
            <a:ext cx="4464495" cy="6192687"/>
          </a:xfrm>
        </p:spPr>
        <p:txBody>
          <a:bodyPr>
            <a:normAutofit/>
          </a:bodyPr>
          <a:lstStyle/>
          <a:p>
            <a:pPr lvl="0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terapie = léčba</a:t>
            </a:r>
          </a:p>
          <a:p>
            <a:pPr lvl="0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Pozitivní působení na jedince, s komplexním zaměřením na osobnost (tělesná, psychologická a sociální sféra)</a:t>
            </a:r>
          </a:p>
          <a:p>
            <a:pPr lvl="0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rozdíl mezi terapií a výchovou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u obojího se jedná o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záměrné působení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avšak u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výchovy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nejdůležitější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výsledek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zatímco u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směrodatný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průběh</a:t>
            </a:r>
          </a:p>
          <a:p>
            <a:pPr lvl="0"/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výtvarná výchova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arteterapie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u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hodnotím výsledek práce, u arteterapie nás zajímá průběh (prožívání…)</a:t>
            </a:r>
          </a:p>
          <a:p>
            <a:endParaRPr lang="fr-CA" sz="1600" dirty="0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5426" y="1364732"/>
            <a:ext cx="710616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interiér, dítě, osoba, modrá&#10;&#10;Popis byl vytvořen automaticky">
            <a:extLst>
              <a:ext uri="{FF2B5EF4-FFF2-40B4-BE49-F238E27FC236}">
                <a16:creationId xmlns:a16="http://schemas.microsoft.com/office/drawing/2014/main" id="{AD019C5E-2CD2-4939-A7F2-1E9D3D08B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4331"/>
          <a:stretch/>
        </p:blipFill>
        <p:spPr>
          <a:xfrm>
            <a:off x="5925944" y="2727729"/>
            <a:ext cx="3218056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94" name="Arc 19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4022954" y="-170491"/>
            <a:ext cx="4021193" cy="3015895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ázek 2" descr="Obsah obrázku osoba&#10;&#10;Popis byl vytvořen automaticky">
            <a:extLst>
              <a:ext uri="{FF2B5EF4-FFF2-40B4-BE49-F238E27FC236}">
                <a16:creationId xmlns:a16="http://schemas.microsoft.com/office/drawing/2014/main" id="{92151101-37B1-4C56-AFAA-A3D4BF0C87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9" r="17517" b="-1"/>
          <a:stretch/>
        </p:blipFill>
        <p:spPr>
          <a:xfrm>
            <a:off x="4696205" y="1"/>
            <a:ext cx="2639484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944216"/>
          </a:xfrm>
        </p:spPr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PROSTŘEDKY AKTIVNÍ MUZIKOTERAPIE :</a:t>
            </a:r>
            <a:br>
              <a:rPr lang="cs-CZ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lidské tělo 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dechové techniky, hra na tělo</a:t>
            </a:r>
            <a:b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hlas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hlasová improvizace, melodizace říkadel, zpěv písní a melodií</a:t>
            </a:r>
            <a:b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hudební nástroje 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klavír, kytara, </a:t>
            </a:r>
            <a:r>
              <a:rPr lang="cs-C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Orffův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instrumentář, vyrobené </a:t>
            </a:r>
            <a:r>
              <a:rPr lang="cs-CZ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</a:t>
            </a:r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nástroje, etnické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C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95536" y="4797152"/>
            <a:ext cx="8291264" cy="1800200"/>
          </a:xfrm>
        </p:spPr>
        <p:txBody>
          <a:bodyPr/>
          <a:lstStyle/>
          <a:p>
            <a:pPr lvl="0"/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rozvíjí: smyslové vnímání, estetické cítění, pohybovou činnost, pozornost, paměť a fantazii, sebevyjádření, seberealizaci, komunikaci, vztahy</a:t>
            </a:r>
          </a:p>
          <a:p>
            <a:endParaRPr lang="fr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1143000"/>
          </a:xfrm>
        </p:spPr>
        <p:txBody>
          <a:bodyPr/>
          <a:lstStyle/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muzikoterapie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3600400" cy="2790055"/>
          </a:xfrm>
        </p:spPr>
      </p:pic>
      <p:pic>
        <p:nvPicPr>
          <p:cNvPr id="5" name="Obrázek 4" descr="muzikoterap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924944"/>
            <a:ext cx="4752528" cy="3717032"/>
          </a:xfrm>
          <a:prstGeom prst="rect">
            <a:avLst/>
          </a:prstGeom>
        </p:spPr>
      </p:pic>
      <p:pic>
        <p:nvPicPr>
          <p:cNvPr id="6" name="Obrázek 5" descr="clip_image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260648"/>
            <a:ext cx="4032473" cy="2376264"/>
          </a:xfrm>
          <a:prstGeom prst="rect">
            <a:avLst/>
          </a:prstGeom>
        </p:spPr>
      </p:pic>
      <p:pic>
        <p:nvPicPr>
          <p:cNvPr id="7" name="Obrázek 6" descr="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3789040"/>
            <a:ext cx="3491880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u="sng" dirty="0">
                <a:solidFill>
                  <a:schemeClr val="bg1"/>
                </a:solidFill>
              </a:rPr>
              <a:t>ERGOTERAPIE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terapie prací</a:t>
            </a:r>
            <a:endParaRPr lang="cs-CZ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spolupracuje s fyzioterapií </a:t>
            </a:r>
          </a:p>
          <a:p>
            <a:pPr lvl="0"/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individuálně - ve skupinách</a:t>
            </a:r>
          </a:p>
          <a:p>
            <a:pPr lvl="0"/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cílené činnosti a postupy, které zvyšují svalovou funkci, koordinaci a rozsah pohybu, nácvik denních činností, </a:t>
            </a:r>
            <a:r>
              <a:rPr lang="cs-CZ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sebeobsluhy</a:t>
            </a: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radosti z fyzické aktivity, relaxace</a:t>
            </a:r>
          </a:p>
          <a:p>
            <a:pPr lvl="0"/>
            <a:r>
              <a:rPr lang="cs-C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Ergoterapeut </a:t>
            </a: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odborně vzdělaný pracovník, který pracuje na základě lékařské indikace, stanovuje plán ergoterapie v návaznosti na komplexní rehabilitaci, poskytuje poradenské služby, dokumentuje průběh, spolupracuje při navrhování kompenzačních pomůcek </a:t>
            </a:r>
          </a:p>
          <a:p>
            <a:pPr>
              <a:buNone/>
            </a:pPr>
            <a:endParaRPr lang="cs-CZ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pravidla </a:t>
            </a:r>
            <a:endParaRPr lang="cs-CZ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Každá zadaná práce musí mít smysl.</a:t>
            </a:r>
          </a:p>
          <a:p>
            <a:pPr lvl="0"/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Práce musí být rozvržena tak, aby ji klient mohl dokončit.</a:t>
            </a:r>
          </a:p>
          <a:p>
            <a:pPr lvl="0"/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Práce musí klienta bavit.</a:t>
            </a:r>
          </a:p>
          <a:p>
            <a:endParaRPr lang="fr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719064"/>
          </a:xfrm>
        </p:spPr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br>
              <a:rPr lang="cs-CZ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cs-CZ" sz="28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32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Prostředky ergoterapie:</a:t>
            </a:r>
            <a:b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Diagnostické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Terapeutické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Preventivní </a:t>
            </a:r>
            <a:br>
              <a:rPr lang="cs-CZ" dirty="0"/>
            </a:br>
            <a:r>
              <a:rPr lang="cs-CZ" dirty="0"/>
              <a:t> </a:t>
            </a:r>
            <a:br>
              <a:rPr lang="cs-CZ" dirty="0"/>
            </a:br>
            <a:r>
              <a:rPr lang="cs-CZ" b="1" dirty="0"/>
              <a:t> </a:t>
            </a:r>
            <a:br>
              <a:rPr lang="cs-CZ" dirty="0"/>
            </a:br>
            <a:r>
              <a:rPr lang="cs-CZ" b="1" dirty="0"/>
              <a:t> </a:t>
            </a:r>
            <a:br>
              <a:rPr lang="cs-CZ" dirty="0"/>
            </a:br>
            <a:r>
              <a:rPr lang="cs-CZ" b="1" dirty="0"/>
              <a:t> </a:t>
            </a:r>
            <a:br>
              <a:rPr lang="cs-CZ" dirty="0"/>
            </a:br>
            <a:br>
              <a:rPr lang="cs-CZ" dirty="0"/>
            </a:br>
            <a:r>
              <a:rPr lang="cs-CZ" dirty="0"/>
              <a:t>	</a:t>
            </a:r>
            <a:br>
              <a:rPr lang="cs-CZ" dirty="0"/>
            </a:br>
            <a:r>
              <a:rPr lang="cs-CZ" b="1" dirty="0"/>
              <a:t> 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44825"/>
            <a:ext cx="8435280" cy="4441676"/>
          </a:xfrm>
        </p:spPr>
        <p:txBody>
          <a:bodyPr>
            <a:normAutofit/>
          </a:bodyPr>
          <a:lstStyle/>
          <a:p>
            <a:endParaRPr lang="cs-CZ" b="1" u="sng" dirty="0"/>
          </a:p>
          <a:p>
            <a:pPr>
              <a:buNone/>
            </a:pPr>
            <a:r>
              <a:rPr lang="cs-CZ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Hlavní oblasti ergoterapie :</a:t>
            </a:r>
            <a:b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Kondiční ergoterapie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(k naplnění volného času a zlepšení celkové kondice)</a:t>
            </a:r>
            <a:b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b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Ergoterapie cílená na postiženou oblast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Ergoterapie zaměřená na pracovní začlenění 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předpracovní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rehabilitace)</a:t>
            </a:r>
            <a:b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b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Ergoterapie zaměřená na výchovu k soběstačnosti</a:t>
            </a:r>
            <a:endParaRPr lang="fr-C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/>
          <a:lstStyle/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11" name="Zástupný symbol pro obsah 10" descr="1251956179-bi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3861048"/>
            <a:ext cx="3312368" cy="2697163"/>
          </a:xfrm>
        </p:spPr>
      </p:pic>
      <p:pic>
        <p:nvPicPr>
          <p:cNvPr id="5" name="Obrázek 4" descr="home_ergoterapie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4746104" cy="3392984"/>
          </a:xfrm>
          <a:prstGeom prst="rect">
            <a:avLst/>
          </a:prstGeom>
        </p:spPr>
      </p:pic>
      <p:pic>
        <p:nvPicPr>
          <p:cNvPr id="6" name="Obrázek 5" descr="erg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3284984"/>
            <a:ext cx="2743969" cy="3573016"/>
          </a:xfrm>
          <a:prstGeom prst="rect">
            <a:avLst/>
          </a:prstGeom>
        </p:spPr>
      </p:pic>
      <p:pic>
        <p:nvPicPr>
          <p:cNvPr id="7" name="Obrázek 6" descr="000744_05_0036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188640"/>
            <a:ext cx="3620120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DRAMATERAPIE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5"/>
          </a:xfrm>
        </p:spPr>
        <p:txBody>
          <a:bodyPr>
            <a:normAutofit/>
          </a:bodyPr>
          <a:lstStyle/>
          <a:p>
            <a:pPr lvl="0"/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spojení s dramatickou výchovou</a:t>
            </a:r>
            <a:endParaRPr lang="cs-CZ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pomocí dramatu se snažím klienta někam dovést  (cvičení rolí, rozvoj paměti, seberealizace a vyjadřování se, komunikace, uvolnění, improvizace, emocí, prožívání, vnímání, myšlení, tvořivosti)...</a:t>
            </a:r>
          </a:p>
          <a:p>
            <a:endParaRPr lang="cs-CZ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Druhy </a:t>
            </a:r>
            <a:r>
              <a:rPr lang="cs-CZ" sz="2400" b="1" u="sng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dramaterapie</a:t>
            </a:r>
            <a:r>
              <a:rPr lang="cs-CZ" sz="24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plánovaná 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předem ví jakou roli, v jaké situaci…</a:t>
            </a:r>
          </a:p>
          <a:p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neplánovaná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zná příběh, rozhoduje se, zda do role vstoupí či ne a jak</a:t>
            </a:r>
          </a:p>
          <a:p>
            <a:r>
              <a:rPr lang="cs-CZ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nepřipravená 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je vtáhnut nečekaně do příběhu, nemusí zpočátku vědět že jde o terapii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endParaRPr lang="fr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/>
          <a:lstStyle/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15_dramaterapi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3" y="188641"/>
            <a:ext cx="5184575" cy="3456384"/>
          </a:xfrm>
        </p:spPr>
      </p:pic>
      <p:pic>
        <p:nvPicPr>
          <p:cNvPr id="5" name="Obrázek 4" descr="dramaterapie-486x4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573016"/>
            <a:ext cx="4211960" cy="3068960"/>
          </a:xfrm>
          <a:prstGeom prst="rect">
            <a:avLst/>
          </a:prstGeom>
        </p:spPr>
      </p:pic>
      <p:pic>
        <p:nvPicPr>
          <p:cNvPr id="6" name="Obrázek 5" descr="pic 2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888896"/>
            <a:ext cx="3960440" cy="2969104"/>
          </a:xfrm>
          <a:prstGeom prst="rect">
            <a:avLst/>
          </a:prstGeom>
        </p:spPr>
      </p:pic>
      <p:pic>
        <p:nvPicPr>
          <p:cNvPr id="7" name="Obrázek 6" descr="default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764704"/>
            <a:ext cx="2762250" cy="164782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178363" y="270626"/>
            <a:ext cx="47872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TANEČNÍ TERAPIE</a:t>
            </a:r>
            <a:endParaRPr kumimoji="0" lang="cs-CZ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 </a:t>
            </a:r>
            <a:r>
              <a:rPr lang="cs-CZ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terapie tancem a pohybem</a:t>
            </a:r>
            <a:endParaRPr lang="cs-CZ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taneční terapie je </a:t>
            </a:r>
            <a:r>
              <a:rPr lang="cs-CZ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formou psychoterapie</a:t>
            </a:r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lidé vyjadřují smutek, radost, hněv a jiné silné emoce pohyby těla za podpory hudby, rytmu</a:t>
            </a:r>
          </a:p>
          <a:p>
            <a:pPr lvl="0"/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především </a:t>
            </a:r>
            <a:r>
              <a:rPr lang="cs-CZ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 jedince s lehkou a středně těžkou mentální retardací</a:t>
            </a:r>
            <a:endParaRPr lang="cs-CZ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propojení s </a:t>
            </a:r>
            <a:r>
              <a:rPr lang="cs-CZ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dramaterapií</a:t>
            </a:r>
            <a:endParaRPr lang="cs-CZ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gesto na základě vlastního prožitku</a:t>
            </a:r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nebo volné zrcadlení projevu protějšku</a:t>
            </a:r>
          </a:p>
          <a:p>
            <a:pPr lvl="0"/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 prvním místě - kvalita prožitku, ne estetičnost tance</a:t>
            </a:r>
          </a:p>
          <a:p>
            <a:pPr>
              <a:buNone/>
            </a:pPr>
            <a:r>
              <a:rPr lang="cs-CZ" b="1" dirty="0"/>
              <a:t>	</a:t>
            </a:r>
            <a:endParaRPr lang="cs-CZ" dirty="0"/>
          </a:p>
          <a:p>
            <a:endParaRPr lang="fr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2650306"/>
          </a:xfrm>
        </p:spPr>
        <p:txBody>
          <a:bodyPr/>
          <a:lstStyle/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pt_cviceni101311_denik_clanek_sol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05125" y="2748756"/>
            <a:ext cx="3333750" cy="2505075"/>
          </a:xfrm>
        </p:spPr>
      </p:pic>
      <p:pic>
        <p:nvPicPr>
          <p:cNvPr id="5" name="Obrázek 4" descr="f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88640"/>
            <a:ext cx="3960440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SNOEZELEN</a:t>
            </a:r>
            <a:br>
              <a:rPr lang="cs-CZ" b="1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1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PSYCHORELAXAČNÍ MÍSTNOST</a:t>
            </a:r>
          </a:p>
          <a:p>
            <a:endParaRPr lang="cs-CZ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uklidnění, stimulace, vnímání, sebepojetí </a:t>
            </a:r>
          </a:p>
          <a:p>
            <a:pPr lvl="0"/>
            <a:r>
              <a:rPr lang="cs-CZ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spojit s bazální stimulací</a:t>
            </a:r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cs-CZ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podněty pro všechny smysly</a:t>
            </a:r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doteky, barvy, zvuky, vůně, čich	</a:t>
            </a:r>
          </a:p>
          <a:p>
            <a:pPr lvl="0"/>
            <a:r>
              <a:rPr lang="cs-CZ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nutné prostředí, v němž nejsou zaměstnávány smysly společně i samostatně (na rozdíl od běž.života)</a:t>
            </a:r>
          </a:p>
          <a:p>
            <a:pPr>
              <a:buNone/>
            </a:pPr>
            <a:endParaRPr lang="cs-CZ" dirty="0"/>
          </a:p>
          <a:p>
            <a:endParaRPr lang="fr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 lvl="0"/>
            <a:br>
              <a:rPr lang="cs-CZ" sz="4700"/>
            </a:br>
            <a:endParaRPr lang="fr-CA" sz="4700"/>
          </a:p>
        </p:txBody>
      </p:sp>
      <p:sp>
        <p:nvSpPr>
          <p:cNvPr id="7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07504" y="2060848"/>
            <a:ext cx="3875129" cy="4471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Terapie: </a:t>
            </a:r>
          </a:p>
          <a:p>
            <a:pPr marL="0" indent="0">
              <a:buNone/>
            </a:pPr>
            <a:endParaRPr lang="cs-CZ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Individuální nebo skupinová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Vedená odborníkem, který zná základní principy terapie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Respektující individuální specifika spojená s typem postižení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Realizovány: v rámci škol, SPC, NNO, DOSZP, …</a:t>
            </a:r>
            <a:endParaRPr lang="fr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 descr="Obsah obrázku interiér, osoba&#10;&#10;Popis byl vytvořen automaticky">
            <a:extLst>
              <a:ext uri="{FF2B5EF4-FFF2-40B4-BE49-F238E27FC236}">
                <a16:creationId xmlns:a16="http://schemas.microsoft.com/office/drawing/2014/main" id="{9C7BD424-05FD-4FD2-9F96-862FC7D243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r="21040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17470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3394720" cy="1008112"/>
          </a:xfrm>
        </p:spPr>
        <p:txBody>
          <a:bodyPr/>
          <a:lstStyle/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snoezele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810000" cy="2857500"/>
          </a:xfrm>
        </p:spPr>
      </p:pic>
      <p:pic>
        <p:nvPicPr>
          <p:cNvPr id="6" name="Obrázek 5" descr="orangeGrov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645024"/>
            <a:ext cx="3810000" cy="2857500"/>
          </a:xfrm>
          <a:prstGeom prst="rect">
            <a:avLst/>
          </a:prstGeom>
        </p:spPr>
      </p:pic>
      <p:pic>
        <p:nvPicPr>
          <p:cNvPr id="7" name="Obrázek 6" descr="DSCN11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1628800"/>
            <a:ext cx="4716016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cs-CZ" sz="4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BAZÁLNÍ STIMULACE</a:t>
            </a:r>
            <a:br>
              <a:rPr lang="cs-CZ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5305772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komunikační, interakční a vývoj podporující stimulační technika, která se orientuje na všechny oblasti lidských potřeb</a:t>
            </a:r>
            <a:endParaRPr lang="cs-CZ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uvedení jedince do reality zprostředkováním zkušeností a vjemů pomocí těla </a:t>
            </a:r>
          </a:p>
          <a:p>
            <a:pPr lvl="0">
              <a:buNone/>
            </a:pPr>
            <a:endParaRPr lang="cs-CZ" sz="20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cs-CZ" sz="2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oblasti podnětů :</a:t>
            </a:r>
            <a:endParaRPr lang="cs-CZ" sz="20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somatické - </a:t>
            </a: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tělo, kůže, kontakt se světem, dotyk, </a:t>
            </a:r>
          </a:p>
          <a:p>
            <a:pPr lvl="0"/>
            <a:r>
              <a:rPr lang="cs-C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čichové (aromaterapie)</a:t>
            </a:r>
            <a:endParaRPr lang="cs-CZ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chuťové</a:t>
            </a:r>
            <a:endParaRPr lang="cs-CZ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sluchové</a:t>
            </a:r>
            <a:endParaRPr lang="cs-CZ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zrakové</a:t>
            </a:r>
            <a:endParaRPr lang="cs-CZ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emocionální	</a:t>
            </a:r>
            <a:endParaRPr lang="cs-CZ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vibrační - </a:t>
            </a: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pocit v nosných částech (klouby, kosti) jako při běhu, chůzi</a:t>
            </a:r>
          </a:p>
          <a:p>
            <a:pPr lvl="0"/>
            <a:r>
              <a:rPr lang="cs-C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vestibulární - </a:t>
            </a:r>
            <a:r>
              <a:rPr lang="cs-C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tělo v prostoru, držení těla, kolébání, na míči, houpání, ..</a:t>
            </a:r>
          </a:p>
          <a:p>
            <a:r>
              <a:rPr lang="cs-CZ" sz="2000" b="1" dirty="0"/>
              <a:t> </a:t>
            </a:r>
            <a:endParaRPr lang="cs-CZ" sz="2000" dirty="0"/>
          </a:p>
          <a:p>
            <a:r>
              <a:rPr lang="cs-CZ" sz="2000" dirty="0"/>
              <a:t> </a:t>
            </a:r>
          </a:p>
          <a:p>
            <a:endParaRPr lang="fr-CA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/>
          <a:lstStyle/>
          <a:p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snoezel_0_bi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5080000" cy="3810000"/>
          </a:xfrm>
        </p:spPr>
      </p:pic>
      <p:pic>
        <p:nvPicPr>
          <p:cNvPr id="5" name="Obrázek 4" descr="masaze_deti_a_kojencu_norm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21088"/>
            <a:ext cx="3456384" cy="2376264"/>
          </a:xfrm>
          <a:prstGeom prst="rect">
            <a:avLst/>
          </a:prstGeom>
        </p:spPr>
      </p:pic>
      <p:pic>
        <p:nvPicPr>
          <p:cNvPr id="6" name="Obrázek 5" descr="747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76672"/>
            <a:ext cx="3575720" cy="2520280"/>
          </a:xfrm>
          <a:prstGeom prst="rect">
            <a:avLst/>
          </a:prstGeom>
        </p:spPr>
      </p:pic>
      <p:pic>
        <p:nvPicPr>
          <p:cNvPr id="7" name="Obrázek 6" descr="foto_jaro010_00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2608" y="3805064"/>
            <a:ext cx="4471392" cy="305293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cs-CZ" sz="4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VOJTOVA METODA REFLEXNÍ LOKOMOCE</a:t>
            </a:r>
            <a:br>
              <a:rPr lang="cs-CZ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6048671"/>
          </a:xfrm>
        </p:spPr>
        <p:txBody>
          <a:bodyPr>
            <a:normAutofit/>
          </a:bodyPr>
          <a:lstStyle/>
          <a:p>
            <a:endParaRPr lang="cs-CZ" sz="2000" b="1" dirty="0">
              <a:solidFill>
                <a:schemeClr val="bg1"/>
              </a:solidFill>
            </a:endParaRPr>
          </a:p>
          <a:p>
            <a:r>
              <a:rPr lang="cs-CZ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 MUDr Václav Vojta</a:t>
            </a:r>
          </a:p>
          <a:p>
            <a:r>
              <a:rPr lang="cs-CZ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soubor cvičebních technik používaných k </a:t>
            </a:r>
            <a:r>
              <a:rPr lang="cs-CZ" sz="1800" b="0" i="0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léčbě </a:t>
            </a:r>
            <a:r>
              <a:rPr lang="cs-CZ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hybných poruch</a:t>
            </a:r>
          </a:p>
          <a:p>
            <a:r>
              <a:rPr lang="cs-CZ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základním principem je fakt, že v centrálním nervovém systému člověka jsou geneticky zakódované vrozené pohybové vzory</a:t>
            </a:r>
            <a:endParaRPr lang="cs-CZ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základě studií léčby dětí s </a:t>
            </a:r>
            <a:r>
              <a:rPr lang="cs-CZ" sz="1800" b="0" i="0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MO, </a:t>
            </a:r>
            <a:r>
              <a:rPr lang="cs-CZ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byly identifikovány specifické body, díky nimž je možné stimulovat tělo k určitým vrozeným pohybům, a to hlavně tlakem na příslušná citlivá místa Kromě samovolné pohybové aktivity dochází současně k fyziologické aktivaci </a:t>
            </a:r>
            <a:r>
              <a:rPr lang="cs-CZ" sz="1800" b="0" i="0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Bráni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bránice</a:t>
            </a:r>
            <a:r>
              <a:rPr lang="cs-CZ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 svalů břišní stěny, k pravidelnému hlubokému </a:t>
            </a:r>
            <a:r>
              <a:rPr lang="cs-CZ" sz="1800" b="0" i="0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Dýchán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dýchání</a:t>
            </a:r>
            <a:r>
              <a:rPr lang="cs-CZ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 upravení tepové frekvence, pozitivní stimulaci nervových center a celkovému zlepšení mentální aktivity</a:t>
            </a:r>
          </a:p>
          <a:p>
            <a:pPr algn="l"/>
            <a:r>
              <a:rPr lang="cs-CZ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Prostřednictvím terapeutických modelů reflexního plazení, reflexního otáčení a stimulace odpovídajících bodů (aktivačních zón) vyvolává terapeut u pacienta svalové souhry. Tyto svalové souhry jsou identické se svalovými souhrami, které pozorujeme u dětí během jejich motorického vývoje ve věku do jednoho roku.</a:t>
            </a:r>
          </a:p>
          <a:p>
            <a:pPr algn="l"/>
            <a:r>
              <a:rPr lang="cs-CZ" sz="1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Cílem není pouhé naučení pacienta otáčení či plazení, ale vyvolání, případně obnovení vrozených svalových vzorců, které jedinci umožňují kvalitní motoriku, sebeobsluhu a lokomoci </a:t>
            </a:r>
          </a:p>
        </p:txBody>
      </p:sp>
    </p:spTree>
    <p:extLst>
      <p:ext uri="{BB962C8B-B14F-4D97-AF65-F5344CB8AC3E}">
        <p14:creationId xmlns:p14="http://schemas.microsoft.com/office/powerpoint/2010/main" val="21563660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55ED186-8A2C-4A1C-9F58-0118B8BA21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9" r="1487" b="-2"/>
          <a:stretch/>
        </p:blipFill>
        <p:spPr>
          <a:xfrm flipH="1">
            <a:off x="4064448" y="3265080"/>
            <a:ext cx="4596951" cy="3592925"/>
          </a:xfrm>
          <a:prstGeom prst="rect">
            <a:avLst/>
          </a:prstGeom>
        </p:spPr>
      </p:pic>
      <p:pic>
        <p:nvPicPr>
          <p:cNvPr id="5" name="Obrázek 4" descr="Obsah obrázku osoba, oranžová&#10;&#10;Popis byl vytvořen automaticky">
            <a:extLst>
              <a:ext uri="{FF2B5EF4-FFF2-40B4-BE49-F238E27FC236}">
                <a16:creationId xmlns:a16="http://schemas.microsoft.com/office/drawing/2014/main" id="{BF38F272-482B-4F71-844D-95EBC4A04D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 r="11174"/>
          <a:stretch/>
        </p:blipFill>
        <p:spPr>
          <a:xfrm>
            <a:off x="482600" y="-5"/>
            <a:ext cx="4562033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65283" y="643467"/>
            <a:ext cx="3496116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1" y="4080063"/>
            <a:ext cx="3461197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170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96144"/>
          </a:xfrm>
        </p:spPr>
        <p:txBody>
          <a:bodyPr>
            <a:normAutofit/>
          </a:bodyPr>
          <a:lstStyle/>
          <a:p>
            <a:r>
              <a:rPr lang="cs-CZ" sz="4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BOBATH KONCEPT</a:t>
            </a:r>
            <a:br>
              <a:rPr lang="cs-CZ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544616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koncept manželů </a:t>
            </a:r>
            <a:r>
              <a:rPr lang="cs-CZ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Bobathových</a:t>
            </a: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neurovývojová</a:t>
            </a:r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terapie, hl. pro </a:t>
            </a:r>
            <a:r>
              <a:rPr lang="cs-CZ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léčbu</a:t>
            </a:r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MO</a:t>
            </a:r>
            <a:b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Začátkem dvacátého století převládal názor, že lidé s poruchou centrální nervové soustavy nemohou žádným přístupem zlepšit ovládání svých pohybových dovednost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Bobathovi</a:t>
            </a:r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však svými </a:t>
            </a:r>
            <a:r>
              <a:rPr lang="cs-CZ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revolučními myšlenkami ukázali, že zlepšení stavu postižené oblasti je možné</a:t>
            </a:r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Základem je velmi podrobné vyšetření, během kterého se fyzioterapeut zaměřuje na denní aktivity, sleduje kvalitu svalového napětí a kvalitu provedení pohybu</a:t>
            </a: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práce v týmu: práce rodičů, fyzioterapeuta, logopeda a ergoterapeuta</a:t>
            </a:r>
          </a:p>
          <a:p>
            <a:pPr algn="l"/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základě výsledků z vyšetření stanovuje terapeut své cíle a léčebný plán jak těchto cílů dosáhnout. Dle reakcí klienta terapeut přizpůsobuje svou terapii. Jedním ze zásadních prvků terapie je </a:t>
            </a:r>
            <a:r>
              <a:rPr lang="cs-CZ" sz="20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handling</a:t>
            </a:r>
            <a:r>
              <a:rPr lang="cs-CZ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(manipulace s dítětem) a</a:t>
            </a:r>
            <a:r>
              <a:rPr lang="cs-CZ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senzorická stimulace</a:t>
            </a:r>
            <a:br>
              <a:rPr lang="cs-CZ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000" dirty="0">
              <a:solidFill>
                <a:schemeClr val="bg1"/>
              </a:solidFill>
            </a:endParaRPr>
          </a:p>
          <a:p>
            <a:endParaRPr lang="fr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425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osoba, interiér, zeď, dívka&#10;&#10;Popis byl vytvořen automaticky">
            <a:extLst>
              <a:ext uri="{FF2B5EF4-FFF2-40B4-BE49-F238E27FC236}">
                <a16:creationId xmlns:a16="http://schemas.microsoft.com/office/drawing/2014/main" id="{40EDA784-6B30-4C93-A04E-BE1EB4F05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"/>
          <a:stretch/>
        </p:blipFill>
        <p:spPr>
          <a:xfrm>
            <a:off x="241300" y="557189"/>
            <a:ext cx="3207717" cy="5743616"/>
          </a:xfrm>
          <a:prstGeom prst="rect">
            <a:avLst/>
          </a:prstGeom>
        </p:spPr>
      </p:pic>
      <p:pic>
        <p:nvPicPr>
          <p:cNvPr id="5" name="Obrázek 4" descr="Obsah obrázku osoba, zeď, interiér&#10;&#10;Popis byl vytvořen automaticky">
            <a:extLst>
              <a:ext uri="{FF2B5EF4-FFF2-40B4-BE49-F238E27FC236}">
                <a16:creationId xmlns:a16="http://schemas.microsoft.com/office/drawing/2014/main" id="{D0DE640E-DD3F-4FCB-A239-2A1B356A56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8" r="7828" b="2"/>
          <a:stretch/>
        </p:blipFill>
        <p:spPr>
          <a:xfrm>
            <a:off x="3579393" y="557189"/>
            <a:ext cx="5323307" cy="5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093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cs-CZ" sz="4000" b="0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STRASSMEIEROVA KONCEPCE ROZVOJE DĚTÍ SE ZDRAVOTNÍM POSTIŽENÍM A NEROVNOMĚRNÝM VÝVOJEM</a:t>
            </a:r>
            <a:br>
              <a:rPr lang="cs-CZ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248472"/>
          </a:xfrm>
        </p:spPr>
        <p:txBody>
          <a:bodyPr>
            <a:normAutofit/>
          </a:bodyPr>
          <a:lstStyle/>
          <a:p>
            <a:r>
              <a:rPr lang="cs-CZ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Walter </a:t>
            </a:r>
            <a:r>
              <a:rPr lang="cs-CZ" sz="28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Strassmeier</a:t>
            </a:r>
            <a:r>
              <a:rPr lang="cs-CZ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autor publikace 260 cvičení pro děti raného věku</a:t>
            </a:r>
            <a:endParaRPr lang="cs-C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zaměřena na vývojové období raného až předškolního věku a pro děti se zdravotním postižením a nerovnoměrným vývojem</a:t>
            </a:r>
          </a:p>
          <a:p>
            <a:r>
              <a:rPr lang="cs-CZ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Soubor diagnostických a reedukačních cvičení</a:t>
            </a:r>
          </a:p>
          <a:p>
            <a:r>
              <a:rPr lang="cs-CZ" sz="28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Hry a cvičení umožňují také zjišťovat vývojovou úroveň dítěte v nejrůznějších oblastech, jako je jemná a hrubá motorika, vnímání, řeč, myšlení, sociální vývoj</a:t>
            </a:r>
            <a:endParaRPr lang="fr-C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0205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260 cvičení pro děti raného věku - Walter Strassmeier | Databáze knih">
            <a:extLst>
              <a:ext uri="{FF2B5EF4-FFF2-40B4-BE49-F238E27FC236}">
                <a16:creationId xmlns:a16="http://schemas.microsoft.com/office/drawing/2014/main" id="{4C68742B-767D-4BE5-BD7E-341292738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339" y="643466"/>
            <a:ext cx="391355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996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F933EB25-7063-4EF0-A1DB-0201F1B32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42" y="643467"/>
            <a:ext cx="383607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27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osoba, dítě, okno&#10;&#10;Popis byl vytvořen automaticky">
            <a:extLst>
              <a:ext uri="{FF2B5EF4-FFF2-40B4-BE49-F238E27FC236}">
                <a16:creationId xmlns:a16="http://schemas.microsoft.com/office/drawing/2014/main" id="{3CC7DC85-AA72-49DB-AF79-FBDE9B3F13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7" r="14705" b="-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pPr lvl="0"/>
            <a:br>
              <a:rPr lang="cs-CZ" sz="3500"/>
            </a:br>
            <a:endParaRPr lang="fr-CA" sz="350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648706" y="476672"/>
            <a:ext cx="3315781" cy="6192688"/>
          </a:xfrm>
        </p:spPr>
        <p:txBody>
          <a:bodyPr>
            <a:normAutofit fontScale="92500"/>
          </a:bodyPr>
          <a:lstStyle/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činnostní a pracovní terapie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(ergoterapie, terapie hrou…)</a:t>
            </a: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zooterapie, </a:t>
            </a: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animoterapie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(canisterapie,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hyporehabilitace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expresivní terapie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(arteterapie, muzikoterapie…) </a:t>
            </a: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fyzioterapeutické či edukační přístupy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orofaciální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regulační terapie, bazální stimulace, Vojtova metoda</a:t>
            </a:r>
            <a:endParaRPr lang="fr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6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858218"/>
          </a:xfrm>
        </p:spPr>
        <p:txBody>
          <a:bodyPr/>
          <a:lstStyle/>
          <a:p>
            <a:pPr lvl="0" algn="l"/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336703"/>
          </a:xfrm>
        </p:spPr>
        <p:txBody>
          <a:bodyPr/>
          <a:lstStyle/>
          <a:p>
            <a:pPr marL="0" indent="0" algn="ctr">
              <a:buNone/>
            </a:pPr>
            <a:endParaRPr lang="cs-CZ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FYZIOTERAPEUTICKÉ </a:t>
            </a:r>
          </a:p>
          <a:p>
            <a:pPr marL="0" indent="0" algn="ctr">
              <a:buNone/>
            </a:pPr>
            <a:r>
              <a:rPr lang="cs-CZ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  <a:p>
            <a:pPr marL="0" indent="0" algn="ctr">
              <a:buNone/>
            </a:pPr>
            <a:r>
              <a:rPr lang="cs-CZ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EDUKAČNÍ PŘÍSTUPY </a:t>
            </a:r>
            <a:endParaRPr lang="fr-CA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1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216024"/>
          </a:xfrm>
        </p:spPr>
        <p:txBody>
          <a:bodyPr>
            <a:normAutofit fontScale="90000"/>
          </a:bodyPr>
          <a:lstStyle/>
          <a:p>
            <a:r>
              <a:rPr lang="cs-CZ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OROFACIÁLNÍ REGULAČNÍ TERAPIE</a:t>
            </a:r>
            <a:br>
              <a:rPr lang="cs-CZ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-ORT-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72816"/>
            <a:ext cx="8363272" cy="4824536"/>
          </a:xfrm>
        </p:spPr>
        <p:txBody>
          <a:bodyPr/>
          <a:lstStyle/>
          <a:p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 podporu rozvoje verbálních komunikačních dovedností </a:t>
            </a:r>
          </a:p>
          <a:p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Zakladatel: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argentinský lékař </a:t>
            </a:r>
            <a:r>
              <a:rPr lang="cs-CZ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Rodolfo</a:t>
            </a:r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Castillo</a:t>
            </a:r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Morales</a:t>
            </a:r>
            <a:endParaRPr lang="cs-CZ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orofaciální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týkající se dutiny ústní a tváří (v širším pojetí obličeje)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základními funkce zajišťují fonaci, respiraci, artikulaci, mimiku a příjem potravy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uvědomit si propojení </a:t>
            </a:r>
            <a:r>
              <a:rPr lang="cs-CZ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orofaciální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oblasti a motoriky těla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Příprava na logopedii, realizují se v rámci LI, </a:t>
            </a:r>
            <a:r>
              <a:rPr lang="cs-CZ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snoezellenu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ve školách, nemocnicích, SPC, NO…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OROFACIÁLNÍ REGULAČNÍ TERAPIE</a:t>
            </a:r>
            <a:br>
              <a:rPr lang="cs-CZ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-ORT-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184576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Cíl: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snaha navodit co nejpřirozenější a správné pohybové vzorce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hl. </a:t>
            </a:r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správnou polohu a pohyby čelistního kloubu a správnou polohu hlavy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postavena na </a:t>
            </a:r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dotycích, vibracích, nebo tlaku na určité body </a:t>
            </a:r>
            <a:r>
              <a:rPr lang="cs-CZ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orofaciální</a:t>
            </a:r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oblasti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aktivujeme vnímání a následnou muskulární či vegetativní reakci organizmu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doteky stimulují svalstvo </a:t>
            </a:r>
            <a:r>
              <a:rPr lang="cs-CZ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orofaciální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oblasti, podporují rozvoj řeči i senzomotorických schopností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napomáhá </a:t>
            </a:r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redukci hypotonie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podporuje </a:t>
            </a:r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sání, žvýkání, polykání, správnou salivaci, mimiku i artikulaci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výborná </a:t>
            </a:r>
            <a:r>
              <a:rPr lang="cs-C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příprava pro navazující logopedickou péči 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(příznivý terén pro další péči, maximalizace vlivu)</a:t>
            </a:r>
            <a:endParaRPr lang="fr-CA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73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216024"/>
          </a:xfrm>
        </p:spPr>
        <p:txBody>
          <a:bodyPr>
            <a:normAutofit fontScale="90000"/>
          </a:bodyPr>
          <a:lstStyle/>
          <a:p>
            <a:r>
              <a:rPr lang="cs-CZ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OROFACIÁLNÍ REGULAČNÍ TERAPIE</a:t>
            </a:r>
            <a:br>
              <a:rPr lang="cs-CZ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-ORT-</a:t>
            </a:r>
            <a:br>
              <a:rPr lang="cs-CZ" dirty="0"/>
            </a:b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3" name="Zástupný obsah 2" descr="Obsah obrázku osoba, interiér, zeď&#10;&#10;Popis byl vytvořen automaticky">
            <a:extLst>
              <a:ext uri="{FF2B5EF4-FFF2-40B4-BE49-F238E27FC236}">
                <a16:creationId xmlns:a16="http://schemas.microsoft.com/office/drawing/2014/main" id="{B2887C4B-FCA8-46C1-BA2F-92D9CD310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00200"/>
            <a:ext cx="5256584" cy="3942438"/>
          </a:xfrm>
        </p:spPr>
      </p:pic>
      <p:pic>
        <p:nvPicPr>
          <p:cNvPr id="7" name="Obrázek 6" descr="Obsah obrázku osoba, interiér, zeď, zelená&#10;&#10;Popis byl vytvořen automaticky">
            <a:extLst>
              <a:ext uri="{FF2B5EF4-FFF2-40B4-BE49-F238E27FC236}">
                <a16:creationId xmlns:a16="http://schemas.microsoft.com/office/drawing/2014/main" id="{D3A72928-4088-4478-9839-5ACE7BFA1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86822"/>
            <a:ext cx="3583285" cy="26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556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2461</Words>
  <Application>Microsoft Office PowerPoint</Application>
  <PresentationFormat>Předvádění na obrazovce (4:3)</PresentationFormat>
  <Paragraphs>216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Motiv Office</vt:lpstr>
      <vt:lpstr>TERAPIE VE SPECIÁLNÍ PEDAGOGICE se zaměřením na OSOBY se SMP,  TMP,  HMP </vt:lpstr>
      <vt:lpstr> ORT ERGOTERAPIE DRAMATERAPIE CANISTERAPIE HIPOTERAPIE ARTETERAPIE MUZIKOTERAPIE HERNÍ TERAPIE TANEČNÍ TERAPIE PORTAGE BAZÁLNÍ STIMULACE SNOEZELLEN VOJTOVA METODA BOBATH KONCEPT STRASSMEIEROVA KONCEPCE </vt:lpstr>
      <vt:lpstr> </vt:lpstr>
      <vt:lpstr> </vt:lpstr>
      <vt:lpstr> </vt:lpstr>
      <vt:lpstr> </vt:lpstr>
      <vt:lpstr>OROFACIÁLNÍ REGULAČNÍ TERAPIE -ORT- </vt:lpstr>
      <vt:lpstr>OROFACIÁLNÍ REGULAČNÍ TERAPIE -ORT- </vt:lpstr>
      <vt:lpstr>OROFACIÁLNÍ REGULAČNÍ TERAPIE -ORT- </vt:lpstr>
      <vt:lpstr>TERAPIE HROU </vt:lpstr>
      <vt:lpstr>TERAPIE HROU </vt:lpstr>
      <vt:lpstr> </vt:lpstr>
      <vt:lpstr>Senzorická integrační terapie </vt:lpstr>
      <vt:lpstr>Senzorická integrační terapie </vt:lpstr>
      <vt:lpstr>Senzorická integrační terapie </vt:lpstr>
      <vt:lpstr>PORTAGE </vt:lpstr>
      <vt:lpstr> ANIMOTERAPIE</vt:lpstr>
      <vt:lpstr>DĚLENÍ ANIMOTERAPIÍ:  </vt:lpstr>
      <vt:lpstr>CANISTERAPIE </vt:lpstr>
      <vt:lpstr>Podmínky animoterapií (canisterapie, felinoterapie, delfinoterapie, hipoterapie…)   </vt:lpstr>
      <vt:lpstr>Prezentace aplikace PowerPoint</vt:lpstr>
      <vt:lpstr>HIPOTERAPIE</vt:lpstr>
      <vt:lpstr>ZÁKLADNÍ DĚLENÍ: </vt:lpstr>
      <vt:lpstr>Prezentace aplikace PowerPoint</vt:lpstr>
      <vt:lpstr>EXPRESIVNÍ TERAPIE</vt:lpstr>
      <vt:lpstr>ARTETERAPIE </vt:lpstr>
      <vt:lpstr>  METODY A TECHNIKY ARTETERAPIE </vt:lpstr>
      <vt:lpstr>Prezentace aplikace PowerPoint</vt:lpstr>
      <vt:lpstr>MUZIKOTERAPIE </vt:lpstr>
      <vt:lpstr>  PROSTŘEDKY AKTIVNÍ MUZIKOTERAPIE :  lidské tělo – dechové techniky, hra na tělo  hlas - hlasová improvizace, melodizace říkadel, zpěv písní a melodií  hudební nástroje – klavír, kytara, Orffův instrumentář, vyrobené hud. nástroje, etnické </vt:lpstr>
      <vt:lpstr>Prezentace aplikace PowerPoint</vt:lpstr>
      <vt:lpstr>ERGOTERAPIE </vt:lpstr>
      <vt:lpstr>             Prostředky ergoterapie:  - Diagnostické   - Terapeutické   - Preventivní               </vt:lpstr>
      <vt:lpstr>Prezentace aplikace PowerPoint</vt:lpstr>
      <vt:lpstr>DRAMATERAPIE </vt:lpstr>
      <vt:lpstr>Prezentace aplikace PowerPoint</vt:lpstr>
      <vt:lpstr>TANEČNÍ TERAPIE</vt:lpstr>
      <vt:lpstr>Prezentace aplikace PowerPoint</vt:lpstr>
      <vt:lpstr>SNOEZELEN </vt:lpstr>
      <vt:lpstr>Prezentace aplikace PowerPoint</vt:lpstr>
      <vt:lpstr>BAZÁLNÍ STIMULACE </vt:lpstr>
      <vt:lpstr>Prezentace aplikace PowerPoint</vt:lpstr>
      <vt:lpstr>VOJTOVA METODA REFLEXNÍ LOKOMOCE </vt:lpstr>
      <vt:lpstr>Prezentace aplikace PowerPoint</vt:lpstr>
      <vt:lpstr>BOBATH KONCEPT </vt:lpstr>
      <vt:lpstr>Prezentace aplikace PowerPoint</vt:lpstr>
      <vt:lpstr>STRASSMEIEROVA KONCEPCE ROZVOJE DĚTÍ SE ZDRAVOTNÍM POSTIŽENÍM A NEROVNOMĚRNÝM VÝVOJEM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TERAPIE VE SPECIÁLNÍ PEDAGOGICE</dc:title>
  <dc:creator>Katka</dc:creator>
  <cp:lastModifiedBy>Kateřina Heislerová</cp:lastModifiedBy>
  <cp:revision>23</cp:revision>
  <dcterms:created xsi:type="dcterms:W3CDTF">2011-12-04T20:52:13Z</dcterms:created>
  <dcterms:modified xsi:type="dcterms:W3CDTF">2021-12-02T23:36:27Z</dcterms:modified>
</cp:coreProperties>
</file>