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289" r:id="rId4"/>
    <p:sldId id="288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93" r:id="rId13"/>
    <p:sldId id="301" r:id="rId14"/>
    <p:sldId id="290" r:id="rId15"/>
    <p:sldId id="302" r:id="rId16"/>
    <p:sldId id="303" r:id="rId17"/>
    <p:sldId id="304" r:id="rId18"/>
    <p:sldId id="291" r:id="rId19"/>
    <p:sldId id="30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FD3F-0D44-4F61-AC0A-6CCD999421AE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EC5E-E3FD-4C10-A72A-D6E2AA21E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9E44-32E7-4EC9-8AE7-F802A1B5F81A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2F6E-90FB-4B71-907B-8CCB8DD11C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84AD-BD34-41AC-85B4-DF8E4AFF5B19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37E8-A096-4C24-B748-620F241A1E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D92A-8238-4405-BDAE-C83B15CCC65C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5E7A-230D-4F4A-B378-9B1FB996F1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2895-9B7D-426D-B39E-8A4533CD60E5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C6B4-0691-482A-8BC8-76040A1F81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59B3-B9D3-4EAB-955F-8E38098A351D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1837-3B2A-4F32-86D0-A52321F5FC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F056-80EB-4DF1-A9FE-6D78E8A6B2FB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220F-53CE-46DC-83BB-74FC9BF900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8708-7A66-467E-9A87-B581573ABFE0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DE52-DB8C-4727-A185-6A85DC5FC4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E578-4A46-4EBC-B508-BAC33E58264C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4A03-1F2E-46CD-B5AB-B74EABB4F7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F432-8569-44AF-A9DE-B4379B26E397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8E7B-DDB1-4B66-92D1-700DE6E960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362C-8069-4134-8FC4-195E43B39D85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7111-9609-4EE5-B337-FD3E0EF730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9BB1A-8987-4869-835D-83413B14673E}" type="datetimeFigureOut">
              <a:rPr lang="fr-FR"/>
              <a:pPr>
                <a:defRPr/>
              </a:pPr>
              <a:t>08/12/2021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9D611-0024-40BD-80C6-F94C6376BC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radenstv%C3%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cs.wikipedia.org/w/index.php?title=Terapeutick%C3%A1_podpora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tmu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47vBVnRMHA&amp;list=UUuofpg9BqGs1158VG8daPrA&amp;index=10" TargetMode="External"/><Relationship Id="rId4" Type="http://schemas.openxmlformats.org/officeDocument/2006/relationships/hyperlink" Target="https://www.youtube.com/watch?v=akDLHb0i8AU&amp;list=UUuofpg9BqGs1158VG8daP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2XwvdgLOk" TargetMode="External"/><Relationship Id="rId2" Type="http://schemas.openxmlformats.org/officeDocument/2006/relationships/hyperlink" Target="https://www.youtube.com/watch?v=Rjfj9YgyK_U&amp;t=22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fif"/><Relationship Id="rId4" Type="http://schemas.openxmlformats.org/officeDocument/2006/relationships/hyperlink" Target="https://www.youtube.com/watch?v=9nXEONMG0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2" y="260350"/>
            <a:ext cx="6794498" cy="659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DOSPĚLÝ ŽIVOT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OSOB SE SMP, TMP, HMP</a:t>
            </a:r>
            <a:endParaRPr lang="cs-CZ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osoba, zeď, interiér, košile&#10;&#10;Popis byl vytvořen automaticky">
            <a:extLst>
              <a:ext uri="{FF2B5EF4-FFF2-40B4-BE49-F238E27FC236}">
                <a16:creationId xmlns:a16="http://schemas.microsoft.com/office/drawing/2014/main" id="{E514B2F9-2938-4B7A-89A0-1D29A37F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9" y="1714501"/>
            <a:ext cx="3949625" cy="2216079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A432BF4F-9251-4020-BADB-23285E854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80193"/>
            <a:ext cx="2697411" cy="2697411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5155D7-CC5A-4A0B-86A6-C6ADDE961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89" y="4318567"/>
            <a:ext cx="3138882" cy="2482905"/>
          </a:xfrm>
          <a:prstGeom prst="rect">
            <a:avLst/>
          </a:prstGeom>
        </p:spPr>
      </p:pic>
      <p:pic>
        <p:nvPicPr>
          <p:cNvPr id="11" name="Obrázek 10" descr="Obsah obrázku osoba, exteriér&#10;&#10;Popis byl vytvořen automaticky">
            <a:extLst>
              <a:ext uri="{FF2B5EF4-FFF2-40B4-BE49-F238E27FC236}">
                <a16:creationId xmlns:a16="http://schemas.microsoft.com/office/drawing/2014/main" id="{B1A177CF-FB32-4494-B205-5DABC00B7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4" y="1570834"/>
            <a:ext cx="4048124" cy="2652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0" y="188913"/>
            <a:ext cx="6615112" cy="6669087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 </a:t>
            </a:r>
          </a:p>
          <a:p>
            <a:pPr marL="0" indent="0">
              <a:buNone/>
              <a:defRPr/>
            </a:pPr>
            <a:endParaRPr lang="cs-CZ" b="1" i="0" u="sng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Samostatné bydlení v bytě, nebo domě, který je v běžné zástavbě a patří poskytovateli služby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Zde žije zpravidla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více dospělých klientů s MP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kteří se podílejí na vedení domácnosti podle svých možností</a:t>
            </a:r>
          </a:p>
          <a:p>
            <a:pPr>
              <a:defRPr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Klienti jsou vedeni k částečné samostatnosti ve všech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oblatech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neusálé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dopomoci a dohledu pracovníků chráněného bydlení (asistenti, sociální pracovníci)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Převažující metodou práce s klientem je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oradens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poradenství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poskytnutí informací,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rapeutická podpor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terapeutická podpora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bezprostřední dopomoc a nácvik potřebných dovedností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itchFamily="18" charset="0"/>
              </a:rPr>
              <a:t>Ve CHB klienti žijí, tráví volný čas, dopoledne většinou dochází do stacionáře nebo pracují v rámci chráněného pracovního místa či podporovaného zaměstnání na otevřeném trhu práce (dle svých možností)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itchFamily="18" charset="0"/>
              </a:rPr>
              <a:t>Poskytuje např. Diecézní charita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itchFamily="18" charset="0"/>
              </a:rPr>
              <a:t>Další možnost: </a:t>
            </a:r>
            <a:r>
              <a:rPr lang="cs-CZ" sz="2000" b="1" dirty="0">
                <a:latin typeface="Times New Roman" panose="02020603050405020304" pitchFamily="18" charset="0"/>
                <a:cs typeface="Times New Roman" pitchFamily="18" charset="0"/>
              </a:rPr>
              <a:t>Chráněný byt</a:t>
            </a:r>
            <a:r>
              <a:rPr lang="cs-CZ" sz="2000" dirty="0">
                <a:latin typeface="Times New Roman" panose="02020603050405020304" pitchFamily="18" charset="0"/>
                <a:cs typeface="Times New Roman" pitchFamily="18" charset="0"/>
              </a:rPr>
              <a:t>, kde není nonstop dohled, spíše vhodný pro klienty s LMP</a:t>
            </a:r>
          </a:p>
        </p:txBody>
      </p:sp>
      <p:pic>
        <p:nvPicPr>
          <p:cNvPr id="3" name="Obrázek 2" descr="Obsah obrázku osoba, exteriér&#10;&#10;Popis byl vytvořen automaticky">
            <a:extLst>
              <a:ext uri="{FF2B5EF4-FFF2-40B4-BE49-F238E27FC236}">
                <a16:creationId xmlns:a16="http://schemas.microsoft.com/office/drawing/2014/main" id="{F340E862-04EB-47CB-B4ED-1A8FB32E4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92696"/>
            <a:ext cx="2175473" cy="1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kuchyně, skříňka, interiér, osoba&#10;&#10;Popis byl vytvořen automaticky">
            <a:extLst>
              <a:ext uri="{FF2B5EF4-FFF2-40B4-BE49-F238E27FC236}">
                <a16:creationId xmlns:a16="http://schemas.microsoft.com/office/drawing/2014/main" id="{B6194821-4DC4-49DF-8AD1-D9179C58B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72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kuchyně, patro, interiér, osoba&#10;&#10;Popis byl vytvořen automaticky">
            <a:extLst>
              <a:ext uri="{FF2B5EF4-FFF2-40B4-BE49-F238E27FC236}">
                <a16:creationId xmlns:a16="http://schemas.microsoft.com/office/drawing/2014/main" id="{4F239363-E8F4-4DB6-A51C-C541077B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-1" b="2552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4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08175" y="188914"/>
            <a:ext cx="7056438" cy="2735262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Zaměstnání</a:t>
            </a:r>
            <a:endParaRPr lang="cs-CZ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 (chráněné dílny)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stacionáře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4" name="Obrázek 5" descr="downsyndro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924175"/>
            <a:ext cx="3708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ek 6" descr="MOD-142600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924175"/>
            <a:ext cx="34559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99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495156" cy="63408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75855" y="1340769"/>
            <a:ext cx="5879729" cy="5476158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 Rytmus, Agapo…)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otevřeném trhu práce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podporou a dopomocí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dospělý život a uplatnění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(finanční nezávislost na soc. dávkách, kontakt s majoritou, rozvoj schopností, komunikace, samostatnosti, sebevědomí)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pracovního asistenta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(konzultace, praktická asistence v zaměstnání: zaškolení nebo průběžně či neustále)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tůl&#10;&#10;Popis byl vytvořen automaticky">
            <a:extLst>
              <a:ext uri="{FF2B5EF4-FFF2-40B4-BE49-F238E27FC236}">
                <a16:creationId xmlns:a16="http://schemas.microsoft.com/office/drawing/2014/main" id="{4C65F971-03A5-45B5-A9C2-5A829249F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0" y="41074"/>
            <a:ext cx="2752725" cy="1666875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6F208797-C107-48E0-827C-06351046B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55"/>
            <a:ext cx="3275856" cy="21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55777" y="260648"/>
            <a:ext cx="6408836" cy="659735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pro osoby s MP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Rytmus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www.rytmus.org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Agapo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Tovaryš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https://www.youtube.com/watch?v=akDLHb0i8AU&amp;list=UUuofpg9BqGs1158VG8daPrA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Tranzitní program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https://www.youtube.com/watch?v=747vBVnRMHA&amp;list=UUuofpg9BqGs1158VG8daPrA&amp;index=10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9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2587560" cy="193022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0" y="3140968"/>
            <a:ext cx="4583584" cy="367595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mimo otevřená trh práce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chráněném prostředí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pracují pouze osoby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postižením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dílny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6" name="Obrázek 5" descr="Obsah obrázku interiér, osoba, příprava&#10;&#10;Popis byl vytvořen automaticky">
            <a:extLst>
              <a:ext uri="{FF2B5EF4-FFF2-40B4-BE49-F238E27FC236}">
                <a16:creationId xmlns:a16="http://schemas.microsoft.com/office/drawing/2014/main" id="{DCEF20F2-6FDF-44E9-8AFE-32AFA6643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3788638"/>
            <a:ext cx="4544750" cy="3028288"/>
          </a:xfrm>
          <a:prstGeom prst="rect">
            <a:avLst/>
          </a:prstGeom>
        </p:spPr>
      </p:pic>
      <p:pic>
        <p:nvPicPr>
          <p:cNvPr id="9" name="Obrázek 8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6923C1C9-B7EC-456D-9148-6857D1E19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6" y="-6194"/>
            <a:ext cx="4720744" cy="314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3456384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V DOSPĚLOSTI</a:t>
            </a:r>
            <a:endParaRPr lang="fr-FR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39752" y="1556792"/>
            <a:ext cx="6815832" cy="5260135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uchovat vědomosti, znalosti a dovednosti ze školní docházky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(opakování, aby nedošlo ke ztrátě schopností)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rodiny v kombinaci se vzděláváním mimo rodinu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školy, volnočasové aktivity vzdělávacího charakteru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(nejčastěji organizují rodiče, neziskové organizace, nebo DOZP)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praktických dovedností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(internet, nakupování, tisk, televize, samostatnost, volný čas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 školních znalostí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čtení, psaní, počítání)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 vzdělávání a logopedická intervence je velmi žádoucí pro další rozvoj osobnosti a dospělý plnohodnotný život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Propojení s kvalitním a aktivním trávením volného času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(budování vůle a motivace k činnostem, prohlubování osobních zájmů, vedení k aktivitě v dospělosti,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eliminace pasivity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 názorně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sexuální a vztahová témata, nic není tabu!!!)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osoba, muž, pózování, trubka&#10;&#10;Popis byl vytvořen automaticky">
            <a:extLst>
              <a:ext uri="{FF2B5EF4-FFF2-40B4-BE49-F238E27FC236}">
                <a16:creationId xmlns:a16="http://schemas.microsoft.com/office/drawing/2014/main" id="{60D82DAE-B167-4179-9545-7B7EBE9A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918"/>
            <a:ext cx="2699792" cy="16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text, interiér, stůl, jídelní stůl&#10;&#10;Popis byl vytvořen automaticky">
            <a:extLst>
              <a:ext uri="{FF2B5EF4-FFF2-40B4-BE49-F238E27FC236}">
                <a16:creationId xmlns:a16="http://schemas.microsoft.com/office/drawing/2014/main" id="{B98BD6C8-68B1-4CF3-B686-555371154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157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vsedě, zeď, interiér, stůl&#10;&#10;Popis byl vytvořen automaticky">
            <a:extLst>
              <a:ext uri="{FF2B5EF4-FFF2-40B4-BE49-F238E27FC236}">
                <a16:creationId xmlns:a16="http://schemas.microsoft.com/office/drawing/2014/main" id="{A8A01453-97EC-4B01-9088-375410F3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-1" b="30010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09856" cy="1143000"/>
          </a:xfrm>
        </p:spPr>
        <p:txBody>
          <a:bodyPr/>
          <a:lstStyle/>
          <a:p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09856" cy="45259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YO, TAMBIÉN (Já taky)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Koukněte na ČSFD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pokud Vás zaujme, zkuste stáhnout a podívejte se – DOPORUČUJI !!!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6" y="332656"/>
            <a:ext cx="4067522" cy="58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8993-320C-4211-9438-06D618D2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INSTUKTÁŽNÍ VIDEO K SEXUALITĚ:</a:t>
            </a:r>
            <a:b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https://www.youtube.com/watch?v=Rjfj9YgyK_U&amp;t=22s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r>
              <a:rPr lang="cs-CZ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</a:t>
            </a: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INVENTURA: SEX A VZTAHY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https://www.youtube.com/watch?v=6B2XwvdgLOk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https://www.youtube.com/watch?v=9nXEONMG0CQ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55B932-7E91-49C5-AFDB-E598FF1CE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2857500" cy="1600200"/>
          </a:xfrm>
          <a:prstGeom prst="rect">
            <a:avLst/>
          </a:prstGeom>
        </p:spPr>
      </p:pic>
      <p:pic>
        <p:nvPicPr>
          <p:cNvPr id="6" name="Obrázek 5" descr="Obsah obrázku text, osoba, muž&#10;&#10;Popis byl vytvořen automaticky">
            <a:extLst>
              <a:ext uri="{FF2B5EF4-FFF2-40B4-BE49-F238E27FC236}">
                <a16:creationId xmlns:a16="http://schemas.microsoft.com/office/drawing/2014/main" id="{C575ECD2-5B89-40DE-8653-434FF5823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39979"/>
            <a:ext cx="3203848" cy="18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492500" y="260350"/>
            <a:ext cx="5651500" cy="352901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Rodina a NNO</a:t>
            </a:r>
          </a:p>
          <a:p>
            <a:pPr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Sociální sektor: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Domovy pro osoby se zdravotním postižením, Stacionáře, Osobní asistence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Chráněné bydlení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Podporované zaměstnání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Další vzdělávání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6" name="Obrázek 5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16338"/>
            <a:ext cx="32035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6" descr="downdocss062310c_rgb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2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7" descr="wylie da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789363"/>
            <a:ext cx="25209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7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975" cy="5761037"/>
          </a:xfrm>
        </p:spPr>
        <p:txBody>
          <a:bodyPr/>
          <a:lstStyle/>
          <a:p>
            <a:pPr algn="l"/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29699" name="Obrázek 2" descr="Pablo+Pineda+Yo+Tambien+Premiere+Madrid+tIamLKXyTS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ázek 4" descr="pablo-pineda-yo-tambi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284538"/>
            <a:ext cx="4546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7" descr="hffj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60350"/>
            <a:ext cx="23050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ázek 8" descr="strong lo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500438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88913"/>
            <a:ext cx="6892925" cy="6669087"/>
          </a:xfrm>
        </p:spPr>
        <p:txBody>
          <a:bodyPr rtlCol="0"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endParaRPr lang="cs-CZ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Primární sociální prostředí 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Velké rozdíly ve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schopnostech osob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vychovávaných v rodině a ústavním zařízení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Velký vliv podnětného milujícího zázemí na stupeň rozvoje osobnosti, samostatnost, osobnostní a emoční rozvoj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Nutnost pracovat se samostatností, osamostatněním od rodičů v dospělosti je přirozené a žádoucí pro vlastní rozvoj osobnosti u intaktní populace stejně jako u populace osob s MP 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Spolupráce rodiny s organizacemi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, které jim s osamostatněním dítěte s MP pomohou, odborně poradí, povedou je po stránce psychologické, sociální, právní i speciálně pedagogické (nejčastěji neziskové organizace)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ext, stůl, okno, pózování&#10;&#10;Popis byl vytvořen automaticky">
            <a:extLst>
              <a:ext uri="{FF2B5EF4-FFF2-40B4-BE49-F238E27FC236}">
                <a16:creationId xmlns:a16="http://schemas.microsoft.com/office/drawing/2014/main" id="{36CD202C-8FA3-476F-BEC3-363F9178C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52" y="-94198"/>
            <a:ext cx="3365048" cy="2163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Rodina by měla dítě od dětství vézt k samostatnosti a hovořit o tématu budoucího osamostatnění, řešit tuto otázku </a:t>
            </a:r>
            <a:r>
              <a:rPr lang="cs-CZ" sz="3200" b="1" dirty="0">
                <a:latin typeface="Times New Roman" panose="02020603050405020304" pitchFamily="18" charset="0"/>
                <a:cs typeface="Times New Roman" pitchFamily="18" charset="0"/>
              </a:rPr>
              <a:t>VČAS</a:t>
            </a: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, ne až rodiče nebudou fyzicky schopni se o dospělého člena rodiny s MP postarat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v rámci rodiny rozvíjet samostatnost, sebeobsluhu, komunikaci, sebevědomí, vědomí vlastní hodnoty 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uplanitelnosti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dospělosti, podporovat aktivní trávení volného času, řešit téma vztahů a sexuality jejich dítěte s MP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Odchod z rodiny není opuštěním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zbavením se dítěte (dospělého) s MP, ale přirozený pozitivní krok k samostatnému plnohodnotnému životu</a:t>
            </a:r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552455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v rodině by měla být velmi přímá, chápající, otevřená všem tématům (sexualita, limity v rámci volby vhodného zaměstnání, rodičovství, osobní hygiena…)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využít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Respitní (odlehčovací) služby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stacionáře nebo pobyty v chráněném bydlení v adaptační fázi ne každý den, postupně přidávat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osobní asistence i v domácím prostředí (vše nemusí dělat rodiče)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ráva, exteriér, osoba, obloha&#10;&#10;Popis byl vytvořen automaticky">
            <a:extLst>
              <a:ext uri="{FF2B5EF4-FFF2-40B4-BE49-F238E27FC236}">
                <a16:creationId xmlns:a16="http://schemas.microsoft.com/office/drawing/2014/main" id="{E5F31D22-66FD-4350-957B-ADB099D98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92500" lnSpcReduction="10000"/>
          </a:bodyPr>
          <a:lstStyle/>
          <a:p>
            <a:pPr algn="r"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 budoucího osamostatnění a přechod z rodiny včas např. do chráněného bydlení, nebo DOZP (nutná předešlá příprava, pochopení významu osamostatnění, vybudování částečné samostatnosti alespoň v rámci základních činností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Zachovat pravidelný kontakt s rodinou, oboustranné návštěvy, emoční podpora a zachování vazeb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je propojení samostatného bydlení s návštěvami stacionáře nebo chráněného pracovního místa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8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 algn="r"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buFont typeface="Arial" charset="0"/>
              <a:buNone/>
              <a:defRPr/>
            </a:pPr>
            <a:endParaRPr lang="cs-CZ" sz="2400" b="1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2400" b="1" u="sng" dirty="0">
                <a:latin typeface="Times New Roman" panose="02020603050405020304" pitchFamily="18" charset="0"/>
                <a:cs typeface="Times New Roman" pitchFamily="18" charset="0"/>
              </a:rPr>
              <a:t>TMP, HMP, KOMBI. POSTIŽENÍ, NÍZKOFUNKČNÍ PAS</a:t>
            </a: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Problematické osamostatnění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- vysoká závislost na péči a pomoci okolí, nedostatek organizací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Tito lidé </a:t>
            </a: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často zůstávají v rodinách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(nutnost respitní služby, osobní asistence, stacionáře, podpory spolupracujících organizací v domácím prostředí, nebo ambulantně – pokud je možné aby někam osoba s těžkým a kombi MP dojížděla)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Samostatný život mimo rodinu (DOZP) – zachovat pravidelný kontakt s rodinou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Nutnost terapií, práce s hygienou, příjmem potravy, polohování, specifika složitých projevů u PAS</a:t>
            </a: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9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SOCIÁLNÍ SEKTOR</a:t>
            </a:r>
          </a:p>
          <a:p>
            <a:pPr>
              <a:buNone/>
              <a:defRPr/>
            </a:pPr>
            <a:endParaRPr lang="cs-CZ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Zákon 108/2006 o Sociálních službách 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Viz prezentace „Sociální služby“</a:t>
            </a:r>
          </a:p>
          <a:p>
            <a:pPr marL="0" indent="0">
              <a:buNone/>
              <a:defRPr/>
            </a:pP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Možnosti pro osoby se SMP, TMP, HMP, KOMBI POSTIŽENÍM a PAS: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Domovy pro osoby se zdravotním postižením (DOZP) – Ambulantní nabídka aktivit pro ty, kteří žijí v rodinách, nebo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pobytově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Stacionáře (denní, týdenní)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Osobní asistence (podpora sebeobsluhy v rámci rodinného prostředí, pohybu, trávení volného času, doprava do jiných zařízení)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Chráněné bydlení (pobytová služba) – nejlépe pro osoby se SMP, PAS s určitou mírou samostatnosti</a:t>
            </a:r>
          </a:p>
          <a:p>
            <a:pPr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6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1083</Words>
  <Application>Microsoft Office PowerPoint</Application>
  <PresentationFormat>Předvádění na obrazovce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Meiryo</vt:lpstr>
      <vt:lpstr>Arial</vt:lpstr>
      <vt:lpstr>Calibri</vt:lpstr>
      <vt:lpstr>Times New Roman</vt:lpstr>
      <vt:lpstr>Thème Office</vt:lpstr>
      <vt:lpstr>  </vt:lpstr>
      <vt:lpstr>  </vt:lpstr>
      <vt:lpstr>Prezentace aplikace PowerPoint</vt:lpstr>
      <vt:lpstr>  </vt:lpstr>
      <vt:lpstr>  </vt:lpstr>
      <vt:lpstr>  </vt:lpstr>
      <vt:lpstr>  </vt:lpstr>
      <vt:lpstr>  </vt:lpstr>
      <vt:lpstr>  </vt:lpstr>
      <vt:lpstr>  </vt:lpstr>
      <vt:lpstr>Prezentace aplikace PowerPoint</vt:lpstr>
      <vt:lpstr>  </vt:lpstr>
      <vt:lpstr>  PODPOROVANÉ ZAMĚSTNÁVÁNÍ</vt:lpstr>
      <vt:lpstr>  </vt:lpstr>
      <vt:lpstr>  CHRÁNĚNÉ PRACOVNÍ MÍSTO</vt:lpstr>
      <vt:lpstr>VZDĚLÁVÁNÍ V DOSPĚLOSTI</vt:lpstr>
      <vt:lpstr>Prezentace aplikace PowerPoint</vt:lpstr>
      <vt:lpstr>Film</vt:lpstr>
      <vt:lpstr>INSTUKTÁŽNÍ VIDEO K SEXUALITĚ: https://www.youtube.com/watch?v=Rjfj9YgyK_U&amp;t=22s       DOKUMENT o.s. INVENTURA: SEX A VZTAHY https://www.youtube.com/watch?v=6B2XwvdgLOk https://www.youtube.com/watch?v=9nXEONMG0CQ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Kateřina Heislerová</cp:lastModifiedBy>
  <cp:revision>41</cp:revision>
  <dcterms:created xsi:type="dcterms:W3CDTF">2008-07-21T15:46:53Z</dcterms:created>
  <dcterms:modified xsi:type="dcterms:W3CDTF">2021-12-08T14:36:03Z</dcterms:modified>
</cp:coreProperties>
</file>