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73" r:id="rId4"/>
    <p:sldId id="276" r:id="rId5"/>
    <p:sldId id="277" r:id="rId6"/>
    <p:sldId id="275" r:id="rId7"/>
    <p:sldId id="27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60" d="100"/>
          <a:sy n="60" d="100"/>
        </p:scale>
        <p:origin x="156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10/03/2022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620712"/>
            <a:ext cx="8642350" cy="4824512"/>
          </a:xfrm>
        </p:spPr>
        <p:txBody>
          <a:bodyPr/>
          <a:lstStyle/>
          <a:p>
            <a:pPr eaLnBrk="1" hangingPunct="1"/>
            <a:r>
              <a:rPr lang="cs-CZ" sz="5400" b="1" u="sng" dirty="0">
                <a:latin typeface="Times New Roman" pitchFamily="18" charset="0"/>
                <a:cs typeface="Times New Roman" pitchFamily="18" charset="0"/>
              </a:rPr>
              <a:t>PŘEDŠKOLNÍ VZDĚLÁVÁNÍ </a:t>
            </a:r>
            <a:br>
              <a:rPr lang="cs-CZ" sz="54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jedinců s mentálním postižením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endParaRPr lang="fr-CA" dirty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 flipV="1">
            <a:off x="8893175" y="5805488"/>
            <a:ext cx="792163" cy="431800"/>
          </a:xfrm>
        </p:spPr>
        <p:txBody>
          <a:bodyPr/>
          <a:lstStyle/>
          <a:p>
            <a:pPr eaLnBrk="1" hangingPunct="1"/>
            <a:endParaRPr lang="fr-CA" sz="3000">
              <a:solidFill>
                <a:srgbClr val="D8601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792832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339752" y="836712"/>
            <a:ext cx="6624736" cy="5832377"/>
          </a:xfrm>
        </p:spPr>
        <p:txBody>
          <a:bodyPr/>
          <a:lstStyle/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od tří do šesti (sedmi) let</a:t>
            </a: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MŠ se dělí na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třídy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kde mohou být děti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věkově rozděleny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nebo mohou být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věkově smíšeny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(nejčastěji) </a:t>
            </a:r>
          </a:p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Přítomnost dítěte se SVP může vyžadovat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snížení počtu dětí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 ve třídě nebo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přítomnost dalšího pedagoga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, není to ale podmínkou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95736" y="1196753"/>
            <a:ext cx="6768752" cy="5472336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podle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Rámcového vzdělávacího programu pro předškolní vzdělávání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dirty="0" err="1">
                <a:latin typeface="Times New Roman" pitchFamily="18" charset="0"/>
                <a:cs typeface="Times New Roman" pitchFamily="18" charset="0"/>
              </a:rPr>
              <a:t>kurikulární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dokument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státní úrovně 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v souladu s ním MŠ vypracovávají a realizují své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školní vzdělávací programy </a:t>
            </a:r>
            <a:r>
              <a:rPr lang="cs-C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(školní úroveň)</a:t>
            </a:r>
          </a:p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vymezuje zejména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cíle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předškolního vzdělávání,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klíčové kompetence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, vzdělávací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obsah a podmínky vzdělávání 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zásady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pro tvorbu školních vzdělávacích programů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72816"/>
            <a:ext cx="6553200" cy="4896272"/>
          </a:xfrm>
        </p:spPr>
        <p:txBody>
          <a:bodyPr/>
          <a:lstStyle/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mateřská škola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79512" y="115888"/>
            <a:ext cx="8856538" cy="1301750"/>
          </a:xfrm>
        </p:spPr>
        <p:txBody>
          <a:bodyPr/>
          <a:lstStyle/>
          <a:p>
            <a:pPr algn="l" eaLnBrk="1" hangingPunct="1"/>
            <a:r>
              <a:rPr lang="cs-CZ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FUNKCE PŘEDŠKOLNÍHO VZDĚLÁVÁNÍ JEDINCŮ S MR</a:t>
            </a:r>
            <a:endParaRPr lang="fr-C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484313"/>
            <a:ext cx="6553200" cy="5184775"/>
          </a:xfrm>
        </p:spPr>
        <p:txBody>
          <a:bodyPr/>
          <a:lstStyle/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diagnostická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(vzhledem k zařazení dítěte do dalšího vzdělávání)</a:t>
            </a:r>
          </a:p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reedukační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(rozvoj postižených funkcí s ohledem na kognitivní procesy)</a:t>
            </a:r>
          </a:p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rehabilitační</a:t>
            </a:r>
          </a:p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léčebně výchovná</a:t>
            </a:r>
          </a:p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b="1" dirty="0" err="1">
                <a:latin typeface="Times New Roman" pitchFamily="18" charset="0"/>
                <a:cs typeface="Times New Roman" pitchFamily="18" charset="0"/>
              </a:rPr>
              <a:t>respitní</a:t>
            </a: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(úleva rodičům starajícím se o dítě s postižením)</a:t>
            </a:r>
          </a:p>
          <a:p>
            <a:pPr marL="0" indent="0"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 výchovná a vzdělávací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476672"/>
            <a:ext cx="8640762" cy="940966"/>
          </a:xfrm>
        </p:spPr>
        <p:txBody>
          <a:bodyPr/>
          <a:lstStyle/>
          <a:p>
            <a:pPr algn="l" eaLnBrk="1" hangingPunct="1"/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PODMÍNKY A SPECIFIKA PŘEDŠKOLNÍHO VZDĚLÁVÁNÍ DĚTÍ S MR</a:t>
            </a:r>
            <a:br>
              <a:rPr lang="cs-CZ" sz="4000" dirty="0"/>
            </a:b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7"/>
            <a:ext cx="6913438" cy="5328321"/>
          </a:xfrm>
        </p:spPr>
        <p:txBody>
          <a:bodyPr/>
          <a:lstStyle/>
          <a:p>
            <a:pPr marL="0" indent="0">
              <a:defRPr/>
            </a:pPr>
            <a:r>
              <a:rPr lang="cs-CZ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je zajištěno osvojení specifických dovedností zaměřených na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zvládnutí </a:t>
            </a:r>
            <a:r>
              <a:rPr lang="cs-CZ" sz="3600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základních hygienických návyků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v úrovni odpovídající věku dítěte a stupni  postižení</a:t>
            </a:r>
          </a:p>
          <a:p>
            <a:pPr lvl="0"/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jsou využívány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vhodné kompenzační (technické a didaktické) pomůcky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-459432"/>
            <a:ext cx="8640762" cy="72008"/>
          </a:xfrm>
        </p:spPr>
        <p:txBody>
          <a:bodyPr/>
          <a:lstStyle/>
          <a:p>
            <a:pPr algn="l" eaLnBrk="1" hangingPunct="1"/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88641"/>
            <a:ext cx="6336506" cy="6480448"/>
          </a:xfrm>
        </p:spPr>
        <p:txBody>
          <a:bodyPr/>
          <a:lstStyle/>
          <a:p>
            <a:pPr marL="0" lvl="0" indent="0"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 doplňovat rodinnou výchovu 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a v úzké vazbě na ni pomáhat zajistit dítěti prostředí s dostatkem mnohostranných a přiměřených </a:t>
            </a: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podnětů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k jeho rozvoji a učení</a:t>
            </a:r>
          </a:p>
          <a:p>
            <a:pPr marL="0" lvl="0" indent="0"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vychází z respektování </a:t>
            </a: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individuálních potřeb</a:t>
            </a: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a možností dítěte</a:t>
            </a:r>
          </a:p>
          <a:p>
            <a:pPr marL="0" lvl="0" indent="0">
              <a:defRPr/>
            </a:pPr>
            <a:endParaRPr lang="cs-CZ" dirty="0"/>
          </a:p>
          <a:p>
            <a:pPr marL="0" indent="0">
              <a:defRPr/>
            </a:pPr>
            <a:endParaRPr lang="cs-CZ" dirty="0"/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560</TotalTime>
  <Words>260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140</vt:lpstr>
      <vt:lpstr>PŘEDŠKOLNÍ VZDĚLÁVÁNÍ   jedinců s mentálním postižením </vt:lpstr>
      <vt:lpstr>PŘEDŠKOLNÍ VZDĚLÁVÁNÍ JEDINCŮ S MR</vt:lpstr>
      <vt:lpstr>PŘEDŠKOLNÍ VZDĚLÁVÁNÍ JEDINCŮ S MR</vt:lpstr>
      <vt:lpstr>PŘEDŠKOLNÍ VZDĚLÁVÁNÍ JEDINCŮ S MR</vt:lpstr>
      <vt:lpstr>FUNKCE PŘEDŠKOLNÍHO VZDĚLÁVÁNÍ JEDINCŮ S MR</vt:lpstr>
      <vt:lpstr>PODMÍNKY A SPECIFIKA PŘEDŠKOLNÍHO VZDĚLÁVÁNÍ DĚTÍ S MR 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59</cp:revision>
  <dcterms:created xsi:type="dcterms:W3CDTF">2012-10-17T20:18:39Z</dcterms:created>
  <dcterms:modified xsi:type="dcterms:W3CDTF">2022-03-10T08:51:26Z</dcterms:modified>
</cp:coreProperties>
</file>