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4"/>
  </p:notesMasterIdLst>
  <p:sldIdLst>
    <p:sldId id="256" r:id="rId2"/>
    <p:sldId id="266" r:id="rId3"/>
    <p:sldId id="270" r:id="rId4"/>
    <p:sldId id="269" r:id="rId5"/>
    <p:sldId id="279" r:id="rId6"/>
    <p:sldId id="264" r:id="rId7"/>
    <p:sldId id="258" r:id="rId8"/>
    <p:sldId id="311" r:id="rId9"/>
    <p:sldId id="267" r:id="rId10"/>
    <p:sldId id="259" r:id="rId11"/>
    <p:sldId id="261" r:id="rId12"/>
    <p:sldId id="260" r:id="rId13"/>
    <p:sldId id="305" r:id="rId14"/>
    <p:sldId id="277" r:id="rId15"/>
    <p:sldId id="275" r:id="rId16"/>
    <p:sldId id="281" r:id="rId17"/>
    <p:sldId id="278" r:id="rId18"/>
    <p:sldId id="282" r:id="rId19"/>
    <p:sldId id="302" r:id="rId20"/>
    <p:sldId id="271" r:id="rId21"/>
    <p:sldId id="268" r:id="rId22"/>
    <p:sldId id="286" r:id="rId23"/>
    <p:sldId id="310" r:id="rId24"/>
    <p:sldId id="285" r:id="rId25"/>
    <p:sldId id="309" r:id="rId26"/>
    <p:sldId id="276" r:id="rId27"/>
    <p:sldId id="288" r:id="rId28"/>
    <p:sldId id="290" r:id="rId29"/>
    <p:sldId id="291" r:id="rId30"/>
    <p:sldId id="304" r:id="rId31"/>
    <p:sldId id="289" r:id="rId32"/>
    <p:sldId id="293" r:id="rId33"/>
    <p:sldId id="294" r:id="rId34"/>
    <p:sldId id="295" r:id="rId35"/>
    <p:sldId id="296" r:id="rId36"/>
    <p:sldId id="297" r:id="rId37"/>
    <p:sldId id="308" r:id="rId38"/>
    <p:sldId id="299" r:id="rId39"/>
    <p:sldId id="306" r:id="rId40"/>
    <p:sldId id="307" r:id="rId41"/>
    <p:sldId id="272" r:id="rId42"/>
    <p:sldId id="265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E4CFC-51DE-469A-A97C-F0FC394F4568}" v="1" dt="2022-02-15T14:27:31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3" autoAdjust="0"/>
    <p:restoredTop sz="78796" autoAdjust="0"/>
  </p:normalViewPr>
  <p:slideViewPr>
    <p:cSldViewPr snapToGrid="0">
      <p:cViewPr varScale="1">
        <p:scale>
          <a:sx n="63" d="100"/>
          <a:sy n="63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Vlčková" userId="3c23eb9b-836d-48eb-9f0d-e748aa2273c8" providerId="ADAL" clId="{344E4CFC-51DE-469A-A97C-F0FC394F4568}"/>
    <pc:docChg chg="custSel addSld modSld">
      <pc:chgData name="Kateřina Vlčková" userId="3c23eb9b-836d-48eb-9f0d-e748aa2273c8" providerId="ADAL" clId="{344E4CFC-51DE-469A-A97C-F0FC394F4568}" dt="2022-02-16T09:47:37.587" v="431"/>
      <pc:docMkLst>
        <pc:docMk/>
      </pc:docMkLst>
      <pc:sldChg chg="modSp mod">
        <pc:chgData name="Kateřina Vlčková" userId="3c23eb9b-836d-48eb-9f0d-e748aa2273c8" providerId="ADAL" clId="{344E4CFC-51DE-469A-A97C-F0FC394F4568}" dt="2022-02-15T09:29:54.862" v="6" actId="207"/>
        <pc:sldMkLst>
          <pc:docMk/>
          <pc:sldMk cId="702912563" sldId="256"/>
        </pc:sldMkLst>
        <pc:spChg chg="mod">
          <ac:chgData name="Kateřina Vlčková" userId="3c23eb9b-836d-48eb-9f0d-e748aa2273c8" providerId="ADAL" clId="{344E4CFC-51DE-469A-A97C-F0FC394F4568}" dt="2022-02-15T09:29:54.862" v="6" actId="207"/>
          <ac:spMkLst>
            <pc:docMk/>
            <pc:sldMk cId="702912563" sldId="256"/>
            <ac:spMk id="2" creationId="{00000000-0000-0000-0000-000000000000}"/>
          </ac:spMkLst>
        </pc:spChg>
      </pc:sldChg>
      <pc:sldChg chg="modSp mod modNotesTx">
        <pc:chgData name="Kateřina Vlčková" userId="3c23eb9b-836d-48eb-9f0d-e748aa2273c8" providerId="ADAL" clId="{344E4CFC-51DE-469A-A97C-F0FC394F4568}" dt="2022-02-16T09:43:52.360" v="419" actId="20577"/>
        <pc:sldMkLst>
          <pc:docMk/>
          <pc:sldMk cId="3552094860" sldId="258"/>
        </pc:sldMkLst>
        <pc:spChg chg="mod">
          <ac:chgData name="Kateřina Vlčková" userId="3c23eb9b-836d-48eb-9f0d-e748aa2273c8" providerId="ADAL" clId="{344E4CFC-51DE-469A-A97C-F0FC394F4568}" dt="2022-02-16T09:43:52.360" v="419" actId="20577"/>
          <ac:spMkLst>
            <pc:docMk/>
            <pc:sldMk cId="3552094860" sldId="258"/>
            <ac:spMk id="5" creationId="{00000000-0000-0000-0000-000000000000}"/>
          </ac:spMkLst>
        </pc:spChg>
      </pc:sldChg>
      <pc:sldChg chg="delSp modSp mod">
        <pc:chgData name="Kateřina Vlčková" userId="3c23eb9b-836d-48eb-9f0d-e748aa2273c8" providerId="ADAL" clId="{344E4CFC-51DE-469A-A97C-F0FC394F4568}" dt="2022-02-16T09:45:16.864" v="424" actId="478"/>
        <pc:sldMkLst>
          <pc:docMk/>
          <pc:sldMk cId="3211516496" sldId="259"/>
        </pc:sldMkLst>
        <pc:spChg chg="mod">
          <ac:chgData name="Kateřina Vlčková" userId="3c23eb9b-836d-48eb-9f0d-e748aa2273c8" providerId="ADAL" clId="{344E4CFC-51DE-469A-A97C-F0FC394F4568}" dt="2022-02-16T09:45:07.253" v="422" actId="5793"/>
          <ac:spMkLst>
            <pc:docMk/>
            <pc:sldMk cId="3211516496" sldId="259"/>
            <ac:spMk id="3" creationId="{00000000-0000-0000-0000-000000000000}"/>
          </ac:spMkLst>
        </pc:spChg>
        <pc:spChg chg="del mod">
          <ac:chgData name="Kateřina Vlčková" userId="3c23eb9b-836d-48eb-9f0d-e748aa2273c8" providerId="ADAL" clId="{344E4CFC-51DE-469A-A97C-F0FC394F4568}" dt="2022-02-16T09:45:16.864" v="424" actId="478"/>
          <ac:spMkLst>
            <pc:docMk/>
            <pc:sldMk cId="3211516496" sldId="259"/>
            <ac:spMk id="8" creationId="{00000000-0000-0000-0000-000000000000}"/>
          </ac:spMkLst>
        </pc:spChg>
      </pc:sldChg>
      <pc:sldChg chg="modSp mod">
        <pc:chgData name="Kateřina Vlčková" userId="3c23eb9b-836d-48eb-9f0d-e748aa2273c8" providerId="ADAL" clId="{344E4CFC-51DE-469A-A97C-F0FC394F4568}" dt="2022-02-16T09:47:12.116" v="430" actId="27636"/>
        <pc:sldMkLst>
          <pc:docMk/>
          <pc:sldMk cId="2943315766" sldId="260"/>
        </pc:sldMkLst>
        <pc:spChg chg="mod">
          <ac:chgData name="Kateřina Vlčková" userId="3c23eb9b-836d-48eb-9f0d-e748aa2273c8" providerId="ADAL" clId="{344E4CFC-51DE-469A-A97C-F0FC394F4568}" dt="2022-02-16T09:47:12.116" v="430" actId="27636"/>
          <ac:spMkLst>
            <pc:docMk/>
            <pc:sldMk cId="2943315766" sldId="260"/>
            <ac:spMk id="3" creationId="{00000000-0000-0000-0000-000000000000}"/>
          </ac:spMkLst>
        </pc:spChg>
      </pc:sldChg>
      <pc:sldChg chg="addSp delSp modSp mod">
        <pc:chgData name="Kateřina Vlčková" userId="3c23eb9b-836d-48eb-9f0d-e748aa2273c8" providerId="ADAL" clId="{344E4CFC-51DE-469A-A97C-F0FC394F4568}" dt="2022-02-16T09:46:41.405" v="428" actId="20577"/>
        <pc:sldMkLst>
          <pc:docMk/>
          <pc:sldMk cId="4177360943" sldId="261"/>
        </pc:sldMkLst>
        <pc:spChg chg="del">
          <ac:chgData name="Kateřina Vlčková" userId="3c23eb9b-836d-48eb-9f0d-e748aa2273c8" providerId="ADAL" clId="{344E4CFC-51DE-469A-A97C-F0FC394F4568}" dt="2022-02-16T09:46:26.683" v="425" actId="478"/>
          <ac:spMkLst>
            <pc:docMk/>
            <pc:sldMk cId="4177360943" sldId="261"/>
            <ac:spMk id="3" creationId="{00000000-0000-0000-0000-000000000000}"/>
          </ac:spMkLst>
        </pc:spChg>
        <pc:spChg chg="mod">
          <ac:chgData name="Kateřina Vlčková" userId="3c23eb9b-836d-48eb-9f0d-e748aa2273c8" providerId="ADAL" clId="{344E4CFC-51DE-469A-A97C-F0FC394F4568}" dt="2022-02-16T09:46:41.405" v="428" actId="20577"/>
          <ac:spMkLst>
            <pc:docMk/>
            <pc:sldMk cId="4177360943" sldId="261"/>
            <ac:spMk id="5" creationId="{00000000-0000-0000-0000-000000000000}"/>
          </ac:spMkLst>
        </pc:spChg>
        <pc:spChg chg="add del mod">
          <ac:chgData name="Kateřina Vlčková" userId="3c23eb9b-836d-48eb-9f0d-e748aa2273c8" providerId="ADAL" clId="{344E4CFC-51DE-469A-A97C-F0FC394F4568}" dt="2022-02-16T09:46:30.982" v="426" actId="478"/>
          <ac:spMkLst>
            <pc:docMk/>
            <pc:sldMk cId="4177360943" sldId="261"/>
            <ac:spMk id="7" creationId="{F46FC5B2-5A7C-43DB-9BE7-48D07215DD6A}"/>
          </ac:spMkLst>
        </pc:spChg>
      </pc:sldChg>
      <pc:sldChg chg="modSp mod">
        <pc:chgData name="Kateřina Vlčková" userId="3c23eb9b-836d-48eb-9f0d-e748aa2273c8" providerId="ADAL" clId="{344E4CFC-51DE-469A-A97C-F0FC394F4568}" dt="2022-02-15T09:33:12.692" v="132" actId="6549"/>
        <pc:sldMkLst>
          <pc:docMk/>
          <pc:sldMk cId="328251373" sldId="267"/>
        </pc:sldMkLst>
        <pc:spChg chg="mod">
          <ac:chgData name="Kateřina Vlčková" userId="3c23eb9b-836d-48eb-9f0d-e748aa2273c8" providerId="ADAL" clId="{344E4CFC-51DE-469A-A97C-F0FC394F4568}" dt="2022-02-15T09:33:12.692" v="132" actId="6549"/>
          <ac:spMkLst>
            <pc:docMk/>
            <pc:sldMk cId="328251373" sldId="267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344E4CFC-51DE-469A-A97C-F0FC394F4568}" dt="2022-02-15T09:31:35.224" v="50" actId="27636"/>
        <pc:sldMkLst>
          <pc:docMk/>
          <pc:sldMk cId="2670386838" sldId="279"/>
        </pc:sldMkLst>
        <pc:spChg chg="mod">
          <ac:chgData name="Kateřina Vlčková" userId="3c23eb9b-836d-48eb-9f0d-e748aa2273c8" providerId="ADAL" clId="{344E4CFC-51DE-469A-A97C-F0FC394F4568}" dt="2022-02-15T09:31:35.224" v="50" actId="27636"/>
          <ac:spMkLst>
            <pc:docMk/>
            <pc:sldMk cId="2670386838" sldId="279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344E4CFC-51DE-469A-A97C-F0FC394F4568}" dt="2022-02-16T09:47:37.587" v="431"/>
        <pc:sldMkLst>
          <pc:docMk/>
          <pc:sldMk cId="114920381" sldId="305"/>
        </pc:sldMkLst>
        <pc:spChg chg="mod">
          <ac:chgData name="Kateřina Vlčková" userId="3c23eb9b-836d-48eb-9f0d-e748aa2273c8" providerId="ADAL" clId="{344E4CFC-51DE-469A-A97C-F0FC394F4568}" dt="2022-02-16T09:47:37.587" v="431"/>
          <ac:spMkLst>
            <pc:docMk/>
            <pc:sldMk cId="114920381" sldId="305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344E4CFC-51DE-469A-A97C-F0FC394F4568}" dt="2022-02-15T14:26:15.539" v="147" actId="20577"/>
        <pc:sldMkLst>
          <pc:docMk/>
          <pc:sldMk cId="724720306" sldId="307"/>
        </pc:sldMkLst>
        <pc:spChg chg="mod">
          <ac:chgData name="Kateřina Vlčková" userId="3c23eb9b-836d-48eb-9f0d-e748aa2273c8" providerId="ADAL" clId="{344E4CFC-51DE-469A-A97C-F0FC394F4568}" dt="2022-02-15T14:26:15.539" v="147" actId="20577"/>
          <ac:spMkLst>
            <pc:docMk/>
            <pc:sldMk cId="724720306" sldId="307"/>
            <ac:spMk id="3" creationId="{00000000-0000-0000-0000-000000000000}"/>
          </ac:spMkLst>
        </pc:spChg>
      </pc:sldChg>
      <pc:sldChg chg="addSp modSp new mod">
        <pc:chgData name="Kateřina Vlčková" userId="3c23eb9b-836d-48eb-9f0d-e748aa2273c8" providerId="ADAL" clId="{344E4CFC-51DE-469A-A97C-F0FC394F4568}" dt="2022-02-16T09:40:36.539" v="303" actId="20577"/>
        <pc:sldMkLst>
          <pc:docMk/>
          <pc:sldMk cId="2817784582" sldId="311"/>
        </pc:sldMkLst>
        <pc:spChg chg="mod">
          <ac:chgData name="Kateřina Vlčková" userId="3c23eb9b-836d-48eb-9f0d-e748aa2273c8" providerId="ADAL" clId="{344E4CFC-51DE-469A-A97C-F0FC394F4568}" dt="2022-02-15T14:28:23.587" v="204" actId="20577"/>
          <ac:spMkLst>
            <pc:docMk/>
            <pc:sldMk cId="2817784582" sldId="311"/>
            <ac:spMk id="2" creationId="{D3CED473-1F23-4954-BFD9-563068A45FAC}"/>
          </ac:spMkLst>
        </pc:spChg>
        <pc:spChg chg="mod">
          <ac:chgData name="Kateřina Vlčková" userId="3c23eb9b-836d-48eb-9f0d-e748aa2273c8" providerId="ADAL" clId="{344E4CFC-51DE-469A-A97C-F0FC394F4568}" dt="2022-02-16T09:40:36.539" v="303" actId="20577"/>
          <ac:spMkLst>
            <pc:docMk/>
            <pc:sldMk cId="2817784582" sldId="311"/>
            <ac:spMk id="3" creationId="{15B13DBB-D07E-4A50-9B7B-D9CE828F4034}"/>
          </ac:spMkLst>
        </pc:spChg>
        <pc:spChg chg="add mod">
          <ac:chgData name="Kateřina Vlčková" userId="3c23eb9b-836d-48eb-9f0d-e748aa2273c8" providerId="ADAL" clId="{344E4CFC-51DE-469A-A97C-F0FC394F4568}" dt="2022-02-15T14:30:33.483" v="235" actId="20577"/>
          <ac:spMkLst>
            <pc:docMk/>
            <pc:sldMk cId="2817784582" sldId="311"/>
            <ac:spMk id="4" creationId="{EB3D7E30-63A6-4BB4-B026-B91563B6FC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897DB-6D59-4E04-830C-1EC8A6CB821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289FC-8FC7-4FDE-856C-6CE874FE1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2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dirty="0"/>
              <a:t>JS 2019, JS 2020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618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Spec</a:t>
            </a:r>
            <a:r>
              <a:rPr lang="cs-CZ" baseline="0" dirty="0"/>
              <a:t> </a:t>
            </a:r>
            <a:r>
              <a:rPr lang="cs-CZ" baseline="0" dirty="0" err="1"/>
              <a:t>ped</a:t>
            </a:r>
            <a:r>
              <a:rPr lang="cs-CZ" baseline="0" dirty="0"/>
              <a:t> diagnostika: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Speciální pedagogové a psychologové se při vyšetření zaměřují především na diagnostiku následujících oblastí: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motorika (hrubá, jemná, oční pohyby, motorika artikulačních orgánů,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grafomotorika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senzomotorika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pohybová koordinace);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percepce (vestibulární, taktilní, kinestetická, zraková, sluchová, rytmická);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verbální a neverbální komunikace;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rozumové schopnosti;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lateralita;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prostorová a časová orientace;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sociální faktory (rodinné zázemí, školní prostředí apod.);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tělesné a psychické charakteristiky;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chování;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úroveň schopností a dovedností (zejm. školních dovedností).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SLOWÍK, J. 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Speciální pedagogika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2007. ISBN: 978-80-247-1733-3.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PŘINOSILOVÁ, D. 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Diagnostika ve speciální pedagogice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Brno,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Paido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2007. ISBN: 978-80-7315-157-7.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968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974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570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Chybí</a:t>
            </a:r>
            <a:r>
              <a:rPr lang="cs-CZ" baseline="0" dirty="0"/>
              <a:t> fáze hodnocení účinnosti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713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diagnostika profesní orientace - posouzení profesionálních kvalit jedince</a:t>
            </a:r>
          </a:p>
          <a:p>
            <a:r>
              <a:rPr lang="cs-CZ" dirty="0"/>
              <a:t>Diagnostika školní zralosti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429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diagnostika profesní orientace - posouzení profesionálních kvalit jedince</a:t>
            </a:r>
          </a:p>
          <a:p>
            <a:r>
              <a:rPr lang="cs-CZ" dirty="0"/>
              <a:t>Diagnostika školní zralosti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51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diagnostika profesní orientace - posouzení profesionálních kvalit jedince</a:t>
            </a:r>
          </a:p>
          <a:p>
            <a:r>
              <a:rPr lang="cs-CZ" dirty="0"/>
              <a:t>Diagnostika školní zralosti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883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059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Jak vypadá diagnostická zpráva s plánem podpory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96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Vzít studentům A4 nebo velký papír na prezentaci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71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Osobní informace, pokud nechcete,</a:t>
            </a:r>
            <a:r>
              <a:rPr lang="cs-CZ" baseline="0" dirty="0"/>
              <a:t> nemusíte sdělovat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248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https://is.muni.cz/auth/el/ped/jaro2022/SZ6010/index.qwarp?prejit=8565559;mode=edit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63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Docházka – 1 chybění (náhrady v jiných seminářích)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82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41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https://is.muni.cz/auth/el/1441/jaro2019/SZ6010/ode/skupiny_k_vlckove/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57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21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dirty="0"/>
              <a:t> Na základě těchto zjištění jsou potom vyslovovány prognostické úvahy a navrhována </a:t>
            </a:r>
            <a:r>
              <a:rPr lang="cs-CZ" b="1" dirty="0">
                <a:solidFill>
                  <a:srgbClr val="FF0000"/>
                </a:solidFill>
              </a:rPr>
              <a:t>pedagogická opatření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89FC-8FC7-4FDE-856C-6CE874FE169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31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39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81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6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5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06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00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9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1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A2AF3-6A01-4FF2-8C63-C2736A7B669B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3A37-8A07-4EAC-8053-EAD7408C1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10096500" cy="3278187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SZ6010 </a:t>
            </a:r>
            <a:br>
              <a:rPr lang="cs-CZ" dirty="0"/>
            </a:br>
            <a:r>
              <a:rPr lang="cs-CZ" dirty="0"/>
              <a:t>Základy </a:t>
            </a:r>
            <a:br>
              <a:rPr lang="cs-CZ" dirty="0"/>
            </a:br>
            <a:r>
              <a:rPr lang="cs-CZ" dirty="0"/>
              <a:t>pedagogicko-psychologické diagnostiky</a:t>
            </a:r>
            <a:br>
              <a:rPr lang="cs-CZ" dirty="0"/>
            </a:br>
            <a:r>
              <a:rPr lang="cs-CZ" dirty="0">
                <a:solidFill>
                  <a:srgbClr val="FF0000"/>
                </a:solidFill>
              </a:rPr>
              <a:t>JS 2022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122339"/>
            <a:ext cx="9440034" cy="1049867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Kateřina Vlčková</a:t>
            </a:r>
          </a:p>
          <a:p>
            <a:pPr algn="l"/>
            <a:r>
              <a:rPr lang="cs-CZ" dirty="0"/>
              <a:t>Katedra pedagogiky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70291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Sylabus, zadání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127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https://is.muni.cz/auth/el/ped/jaro2022/SZ6010/index.qwarp?prejit=8565569;mode=edit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178" y="2438400"/>
            <a:ext cx="619381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1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Odevzdávárna</a:t>
            </a:r>
            <a:r>
              <a:rPr lang="cs-CZ" dirty="0"/>
              <a:t>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230032" y="3534072"/>
            <a:ext cx="249555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Práce ostatních bude možné vidět po termínu odevzdání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91" y="1981994"/>
            <a:ext cx="7785220" cy="487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6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Učební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841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https://is.muni.cz/auth/el/ped/jaro2022/SZ6010/um/seminarni_skupiny_vlckova_materialy_k_vyuce/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299" y="2971800"/>
            <a:ext cx="691515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15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Seminář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Interaktivní osnova</a:t>
            </a:r>
          </a:p>
          <a:p>
            <a:pPr marL="0" indent="0">
              <a:buNone/>
            </a:pPr>
            <a:r>
              <a:rPr lang="cs-CZ" dirty="0"/>
              <a:t>https://is.muni.cz/auth/el/ped/jaro2022/SZ6010/index.qwarp?prejit=8565599;mode=edit</a:t>
            </a:r>
          </a:p>
        </p:txBody>
      </p:sp>
    </p:spTree>
    <p:extLst>
      <p:ext uri="{BB962C8B-B14F-4D97-AF65-F5344CB8AC3E}">
        <p14:creationId xmlns:p14="http://schemas.microsoft.com/office/powerpoint/2010/main" val="114920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249"/>
          </a:xfrm>
        </p:spPr>
        <p:txBody>
          <a:bodyPr>
            <a:normAutofit fontScale="90000"/>
          </a:bodyPr>
          <a:lstStyle/>
          <a:p>
            <a:r>
              <a:rPr lang="cs-CZ" dirty="0"/>
              <a:t>Východisko: současné pojetí výchovy a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8604" y="1376883"/>
            <a:ext cx="3237253" cy="10522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zaměření na žáka </a:t>
            </a:r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learner-centered</a:t>
            </a:r>
            <a:r>
              <a:rPr lang="cs-CZ" sz="2000" dirty="0"/>
              <a:t> </a:t>
            </a:r>
            <a:r>
              <a:rPr lang="cs-CZ" sz="2000" dirty="0" err="1"/>
              <a:t>approach</a:t>
            </a:r>
            <a:r>
              <a:rPr lang="cs-CZ" sz="2000" dirty="0"/>
              <a:t>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50142" y="5883034"/>
            <a:ext cx="84459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/>
              <a:t>k tomu pomáhá pedagogicko-psychologická </a:t>
            </a:r>
            <a:r>
              <a:rPr lang="cs-CZ" sz="2800" b="1" dirty="0"/>
              <a:t>diagnostika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5347366" y="4917815"/>
            <a:ext cx="642477" cy="881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32619" y="3533456"/>
            <a:ext cx="11159613" cy="13007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b="1" dirty="0"/>
              <a:t>chceme-li žáka adekvátně rozvíjet, musíme ho nejprve dobře poznat</a:t>
            </a:r>
          </a:p>
          <a:p>
            <a:r>
              <a:rPr lang="cs-CZ" dirty="0"/>
              <a:t>individuálně, v kontextu jeho vývoje, ale i v širším sociálním kontextu jeho existenčních podmínek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32504" y="1446815"/>
            <a:ext cx="4444181" cy="1266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dirty="0"/>
              <a:t>osobnostně </a:t>
            </a:r>
            <a:r>
              <a:rPr lang="cs-CZ" sz="3600" b="1" dirty="0"/>
              <a:t>rozvojové pojetí </a:t>
            </a:r>
            <a:r>
              <a:rPr lang="cs-CZ" sz="3600" dirty="0"/>
              <a:t>výchovy a vzdělávání </a:t>
            </a:r>
          </a:p>
          <a:p>
            <a:pPr marL="0" indent="0">
              <a:buNone/>
            </a:pPr>
            <a:r>
              <a:rPr lang="cs-CZ" dirty="0"/>
              <a:t>(rozvoj osobnosti)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5388693" y="2484580"/>
            <a:ext cx="559824" cy="848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9111054" y="1394895"/>
            <a:ext cx="265331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RVP ZV – </a:t>
            </a:r>
            <a:r>
              <a:rPr lang="cs-CZ" sz="2400" b="1" dirty="0"/>
              <a:t>společné vzdělávání</a:t>
            </a:r>
          </a:p>
          <a:p>
            <a:r>
              <a:rPr lang="cs-CZ" sz="2400" dirty="0"/>
              <a:t>Individualizace, diferenciace</a:t>
            </a:r>
          </a:p>
        </p:txBody>
      </p:sp>
    </p:spTree>
    <p:extLst>
      <p:ext uri="{BB962C8B-B14F-4D97-AF65-F5344CB8AC3E}">
        <p14:creationId xmlns:p14="http://schemas.microsoft.com/office/powerpoint/2010/main" val="787530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14286"/>
            <a:ext cx="10515600" cy="765585"/>
          </a:xfrm>
        </p:spPr>
        <p:txBody>
          <a:bodyPr/>
          <a:lstStyle/>
          <a:p>
            <a:r>
              <a:rPr lang="cs-CZ" dirty="0"/>
              <a:t>Pedagogická diagnostika: definice (část 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9039" y="1494504"/>
            <a:ext cx="10515600" cy="5466735"/>
          </a:xfrm>
        </p:spPr>
        <p:txBody>
          <a:bodyPr>
            <a:normAutofit/>
          </a:bodyPr>
          <a:lstStyle/>
          <a:p>
            <a:r>
              <a:rPr lang="cs-CZ" dirty="0"/>
              <a:t>jedna ze speciálních pedagogických disciplín</a:t>
            </a:r>
          </a:p>
          <a:p>
            <a:r>
              <a:rPr lang="cs-CZ" dirty="0"/>
              <a:t>zabývá objektivním </a:t>
            </a:r>
            <a:r>
              <a:rPr lang="cs-CZ" b="1" dirty="0">
                <a:solidFill>
                  <a:srgbClr val="FF0000"/>
                </a:solidFill>
              </a:rPr>
              <a:t>zjišťováním</a:t>
            </a:r>
            <a:r>
              <a:rPr lang="cs-CZ" dirty="0"/>
              <a:t>, </a:t>
            </a:r>
            <a:r>
              <a:rPr lang="cs-CZ" b="1" dirty="0">
                <a:solidFill>
                  <a:srgbClr val="0070C0"/>
                </a:solidFill>
              </a:rPr>
              <a:t>analýzou</a:t>
            </a:r>
            <a:r>
              <a:rPr lang="cs-CZ" b="1" dirty="0"/>
              <a:t>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b="1" dirty="0">
                <a:solidFill>
                  <a:srgbClr val="7030A0"/>
                </a:solidFill>
              </a:rPr>
              <a:t>hodnocením </a:t>
            </a:r>
            <a:r>
              <a:rPr lang="cs-CZ" b="1" dirty="0"/>
              <a:t>vnitřních a vnějších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podmínek</a:t>
            </a:r>
            <a:r>
              <a:rPr lang="cs-CZ" b="1" dirty="0"/>
              <a:t> </a:t>
            </a:r>
            <a:r>
              <a:rPr lang="cs-CZ" dirty="0"/>
              <a:t>i </a:t>
            </a:r>
            <a:r>
              <a:rPr lang="cs-CZ" b="1" dirty="0">
                <a:solidFill>
                  <a:srgbClr val="00B050"/>
                </a:solidFill>
              </a:rPr>
              <a:t>průběhu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a </a:t>
            </a:r>
            <a:r>
              <a:rPr lang="cs-CZ" b="1" dirty="0">
                <a:solidFill>
                  <a:srgbClr val="00B050"/>
                </a:solidFill>
              </a:rPr>
              <a:t>výsledků</a:t>
            </a:r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výchovně-vzdělávacího</a:t>
            </a:r>
            <a:r>
              <a:rPr lang="cs-CZ" dirty="0"/>
              <a:t> procesu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zaměřuje se na aktuální výkon </a:t>
            </a:r>
            <a:r>
              <a:rPr lang="cs-CZ" b="1" dirty="0">
                <a:solidFill>
                  <a:srgbClr val="FF0000"/>
                </a:solidFill>
              </a:rPr>
              <a:t>jedince</a:t>
            </a:r>
            <a:r>
              <a:rPr lang="cs-CZ" dirty="0"/>
              <a:t> v edukační situaci </a:t>
            </a:r>
          </a:p>
          <a:p>
            <a:pPr lvl="1"/>
            <a:r>
              <a:rPr lang="cs-CZ" dirty="0"/>
              <a:t>zaměřuje se obvykle na jedince/žáka</a:t>
            </a:r>
          </a:p>
          <a:p>
            <a:pPr lvl="1"/>
            <a:endParaRPr lang="cs-CZ" dirty="0"/>
          </a:p>
          <a:p>
            <a:r>
              <a:rPr lang="cs-CZ" dirty="0"/>
              <a:t>analyzuje žáka </a:t>
            </a:r>
            <a:r>
              <a:rPr lang="cs-CZ" b="1" dirty="0">
                <a:solidFill>
                  <a:srgbClr val="002060"/>
                </a:solidFill>
              </a:rPr>
              <a:t>v souvislosti s osobnostním vývojem</a:t>
            </a:r>
            <a:r>
              <a:rPr lang="cs-CZ" dirty="0"/>
              <a:t> a vnějšími vlivy působícími na jeho vývoj</a:t>
            </a:r>
          </a:p>
          <a:p>
            <a:pPr lvl="1"/>
            <a:r>
              <a:rPr lang="cs-CZ" dirty="0"/>
              <a:t>zaměřuje se na žáka v kontextu (např. skupiny)</a:t>
            </a:r>
          </a:p>
        </p:txBody>
      </p:sp>
    </p:spTree>
    <p:extLst>
      <p:ext uri="{BB962C8B-B14F-4D97-AF65-F5344CB8AC3E}">
        <p14:creationId xmlns:p14="http://schemas.microsoft.com/office/powerpoint/2010/main" val="218172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diagnostika: definice (část 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686" y="2005919"/>
            <a:ext cx="10515600" cy="4351338"/>
          </a:xfrm>
        </p:spPr>
        <p:txBody>
          <a:bodyPr/>
          <a:lstStyle/>
          <a:p>
            <a:r>
              <a:rPr lang="cs-CZ" dirty="0"/>
              <a:t>V průběhu diagnostiky se využívají zejména </a:t>
            </a:r>
          </a:p>
          <a:p>
            <a:pPr marL="0" indent="0">
              <a:buNone/>
            </a:pPr>
            <a:r>
              <a:rPr lang="cs-CZ" dirty="0"/>
              <a:t>klinické diagnostické metody a diagnostické testy. </a:t>
            </a:r>
          </a:p>
          <a:p>
            <a:endParaRPr lang="cs-CZ" dirty="0"/>
          </a:p>
          <a:p>
            <a:r>
              <a:rPr lang="cs-CZ" dirty="0"/>
              <a:t>Finálním produktem diagnostiky je </a:t>
            </a:r>
            <a:r>
              <a:rPr lang="cs-CZ" b="1" dirty="0">
                <a:solidFill>
                  <a:srgbClr val="FF0000"/>
                </a:solidFill>
              </a:rPr>
              <a:t>diagnóza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81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736" y="424118"/>
            <a:ext cx="10515600" cy="765585"/>
          </a:xfrm>
        </p:spPr>
        <p:txBody>
          <a:bodyPr/>
          <a:lstStyle/>
          <a:p>
            <a:r>
              <a:rPr lang="cs-CZ" dirty="0"/>
              <a:t>Pedagogická diagnostika: definice (část 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9877" y="1632155"/>
            <a:ext cx="10515600" cy="5466735"/>
          </a:xfrm>
        </p:spPr>
        <p:txBody>
          <a:bodyPr>
            <a:normAutofit/>
          </a:bodyPr>
          <a:lstStyle/>
          <a:p>
            <a:r>
              <a:rPr lang="cs-CZ" dirty="0"/>
              <a:t>Na základě diagnózy jsou navrhnuta </a:t>
            </a:r>
            <a:r>
              <a:rPr lang="cs-CZ" b="1" dirty="0">
                <a:solidFill>
                  <a:srgbClr val="FF0000"/>
                </a:solidFill>
              </a:rPr>
              <a:t>podpůrná opatření ve vzdělávání</a:t>
            </a:r>
          </a:p>
          <a:p>
            <a:pPr lvl="1"/>
            <a:r>
              <a:rPr lang="cs-CZ" dirty="0"/>
              <a:t>Neboli pedagogická opatření, intervence</a:t>
            </a:r>
          </a:p>
          <a:p>
            <a:r>
              <a:rPr lang="cs-CZ" dirty="0"/>
              <a:t>navrhuje se použití dalších metod a postupů</a:t>
            </a:r>
          </a:p>
          <a:p>
            <a:r>
              <a:rPr lang="cs-CZ" dirty="0"/>
              <a:t>vypracovává se </a:t>
            </a:r>
            <a:r>
              <a:rPr lang="cs-CZ" b="1" dirty="0">
                <a:solidFill>
                  <a:schemeClr val="accent5"/>
                </a:solidFill>
              </a:rPr>
              <a:t>individuální vzdělávací plán </a:t>
            </a:r>
            <a:r>
              <a:rPr lang="cs-CZ" dirty="0"/>
              <a:t>(IVP)</a:t>
            </a:r>
          </a:p>
          <a:p>
            <a:pPr lvl="1"/>
            <a:endParaRPr lang="cs-CZ" dirty="0"/>
          </a:p>
          <a:p>
            <a:r>
              <a:rPr lang="cs-CZ" dirty="0"/>
              <a:t>na základě IVP se zahajuje bezprostřední </a:t>
            </a:r>
            <a:r>
              <a:rPr lang="cs-CZ" b="1" dirty="0">
                <a:solidFill>
                  <a:srgbClr val="FF0000"/>
                </a:solidFill>
              </a:rPr>
              <a:t>intervence</a:t>
            </a:r>
          </a:p>
          <a:p>
            <a:pPr marL="0" indent="0">
              <a:buNone/>
            </a:pPr>
            <a:endParaRPr lang="cs-CZ" b="1" dirty="0">
              <a:solidFill>
                <a:schemeClr val="accent5"/>
              </a:solidFill>
            </a:endParaRPr>
          </a:p>
          <a:p>
            <a:r>
              <a:rPr lang="cs-CZ" dirty="0"/>
              <a:t>směřujeme k </a:t>
            </a:r>
            <a:r>
              <a:rPr lang="cs-CZ" b="1" dirty="0">
                <a:solidFill>
                  <a:schemeClr val="accent2"/>
                </a:solidFill>
              </a:rPr>
              <a:t>maximálnímu uspokojování vzdělávacích potřeb žáka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osobnostně rozvojové pojetí výchovy</a:t>
            </a:r>
          </a:p>
          <a:p>
            <a:pPr lvl="1"/>
            <a:r>
              <a:rPr lang="cs-CZ" dirty="0"/>
              <a:t>přístup zaměřený na žáka</a:t>
            </a:r>
          </a:p>
        </p:txBody>
      </p:sp>
    </p:spTree>
    <p:extLst>
      <p:ext uri="{BB962C8B-B14F-4D97-AF65-F5344CB8AC3E}">
        <p14:creationId xmlns:p14="http://schemas.microsoft.com/office/powerpoint/2010/main" val="2422574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diagnostiky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61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Pedagogická</a:t>
            </a:r>
          </a:p>
          <a:p>
            <a:pPr lvl="1"/>
            <a:r>
              <a:rPr lang="cs-CZ" dirty="0"/>
              <a:t>Shromažďování informací o znalostech, dovednostech,…</a:t>
            </a:r>
          </a:p>
          <a:p>
            <a:pPr lvl="1"/>
            <a:endParaRPr lang="cs-CZ" dirty="0"/>
          </a:p>
          <a:p>
            <a:r>
              <a:rPr lang="cs-CZ" dirty="0"/>
              <a:t>Psychologická</a:t>
            </a:r>
          </a:p>
          <a:p>
            <a:pPr lvl="1"/>
            <a:r>
              <a:rPr lang="cs-CZ" dirty="0"/>
              <a:t>Informace o postojích, hodnotách, vztazích k učitelům a spolužákům</a:t>
            </a:r>
          </a:p>
          <a:p>
            <a:pPr lvl="1"/>
            <a:r>
              <a:rPr lang="cs-CZ" dirty="0"/>
              <a:t>Osobnostních charakteristikách, dispozicích</a:t>
            </a:r>
          </a:p>
          <a:p>
            <a:pPr lvl="1"/>
            <a:endParaRPr lang="cs-CZ" dirty="0"/>
          </a:p>
          <a:p>
            <a:r>
              <a:rPr lang="cs-CZ" dirty="0"/>
              <a:t>Speciálně-pedagogická (viz dále)</a:t>
            </a:r>
          </a:p>
          <a:p>
            <a:pPr lvl="1"/>
            <a:r>
              <a:rPr lang="cs-CZ" dirty="0"/>
              <a:t>Zdravotně postižení, zdravotně znevýhodnění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Pedagogicko-psychologická</a:t>
            </a:r>
          </a:p>
          <a:p>
            <a:pPr lvl="1"/>
            <a:r>
              <a:rPr lang="cs-CZ" dirty="0"/>
              <a:t>Průnik pedagogické a psychologické</a:t>
            </a:r>
          </a:p>
        </p:txBody>
      </p:sp>
    </p:spTree>
    <p:extLst>
      <p:ext uri="{BB962C8B-B14F-4D97-AF65-F5344CB8AC3E}">
        <p14:creationId xmlns:p14="http://schemas.microsoft.com/office/powerpoint/2010/main" val="4222103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2778" y="-281989"/>
            <a:ext cx="10515600" cy="1325563"/>
          </a:xfrm>
        </p:spPr>
        <p:txBody>
          <a:bodyPr/>
          <a:lstStyle/>
          <a:p>
            <a:r>
              <a:rPr lang="cs-CZ" dirty="0" err="1"/>
              <a:t>Spec-ped</a:t>
            </a:r>
            <a:r>
              <a:rPr lang="cs-CZ" dirty="0"/>
              <a:t>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778" y="872196"/>
            <a:ext cx="10811022" cy="59858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Speciální pedagogové a psychologové se při vyšetření zaměřují především na diagnostiku následujících oblastí:</a:t>
            </a:r>
          </a:p>
          <a:p>
            <a:pPr marL="171450" indent="-171450"/>
            <a:r>
              <a:rPr lang="cs-CZ" dirty="0"/>
              <a:t>motorika (hrubá, jemná, oční pohyby, motorika artikulačních orgánů, </a:t>
            </a:r>
            <a:r>
              <a:rPr lang="cs-CZ" dirty="0" err="1"/>
              <a:t>grafomotorika</a:t>
            </a:r>
            <a:r>
              <a:rPr lang="cs-CZ" dirty="0"/>
              <a:t>, </a:t>
            </a:r>
            <a:r>
              <a:rPr lang="cs-CZ" dirty="0" err="1"/>
              <a:t>senzomotorika</a:t>
            </a:r>
            <a:r>
              <a:rPr lang="cs-CZ" dirty="0"/>
              <a:t>, pohybová koordinace);</a:t>
            </a:r>
          </a:p>
          <a:p>
            <a:pPr marL="171450" indent="-171450"/>
            <a:r>
              <a:rPr lang="cs-CZ" dirty="0"/>
              <a:t>percepce (vestibulární, taktilní, kinestetická, zraková, sluchová, rytmická);</a:t>
            </a:r>
          </a:p>
          <a:p>
            <a:pPr marL="171450" indent="-171450"/>
            <a:r>
              <a:rPr lang="cs-CZ" dirty="0"/>
              <a:t>verbální a neverbální komunikace;</a:t>
            </a:r>
          </a:p>
          <a:p>
            <a:pPr marL="171450" indent="-171450"/>
            <a:r>
              <a:rPr lang="cs-CZ" dirty="0"/>
              <a:t>rozumové schopnosti;</a:t>
            </a:r>
          </a:p>
          <a:p>
            <a:pPr marL="171450" indent="-171450"/>
            <a:r>
              <a:rPr lang="cs-CZ" dirty="0"/>
              <a:t>lateralita;</a:t>
            </a:r>
          </a:p>
          <a:p>
            <a:pPr marL="171450" indent="-171450"/>
            <a:r>
              <a:rPr lang="cs-CZ" dirty="0"/>
              <a:t>prostorová a časová orientace;</a:t>
            </a:r>
          </a:p>
          <a:p>
            <a:pPr marL="171450" indent="-171450"/>
            <a:r>
              <a:rPr lang="cs-CZ" dirty="0"/>
              <a:t>sociální faktory (rodinné zázemí, školní prostředí apod.);</a:t>
            </a:r>
          </a:p>
          <a:p>
            <a:pPr marL="171450" indent="-171450"/>
            <a:r>
              <a:rPr lang="cs-CZ" dirty="0"/>
              <a:t>tělesné a psychické charakteristiky;</a:t>
            </a:r>
          </a:p>
          <a:p>
            <a:pPr marL="171450" indent="-171450"/>
            <a:r>
              <a:rPr lang="cs-CZ" dirty="0"/>
              <a:t>chování;</a:t>
            </a:r>
          </a:p>
          <a:p>
            <a:pPr marL="171450" indent="-171450"/>
            <a:r>
              <a:rPr lang="cs-CZ" dirty="0"/>
              <a:t>úroveň schopností a dovedností (zejm. školních dovedností).</a:t>
            </a:r>
          </a:p>
          <a:p>
            <a:pPr marL="171450" indent="-171450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32985" y="3264932"/>
            <a:ext cx="30245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dirty="0" err="1">
                <a:solidFill>
                  <a:srgbClr val="FF0000"/>
                </a:solidFill>
              </a:rPr>
              <a:t>Slowík</a:t>
            </a:r>
            <a:r>
              <a:rPr lang="cs-CZ" dirty="0">
                <a:solidFill>
                  <a:srgbClr val="FF0000"/>
                </a:solidFill>
              </a:rPr>
              <a:t>, J. (2007). </a:t>
            </a:r>
            <a:r>
              <a:rPr lang="cs-CZ" i="1" dirty="0">
                <a:solidFill>
                  <a:srgbClr val="FF0000"/>
                </a:solidFill>
              </a:rPr>
              <a:t>Speciální pedagogika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 err="1">
                <a:solidFill>
                  <a:srgbClr val="FF0000"/>
                </a:solidFill>
              </a:rPr>
              <a:t>Grada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>
                <a:solidFill>
                  <a:srgbClr val="FF0000"/>
                </a:solidFill>
              </a:rPr>
              <a:t>Přinosilová, D. (2007). </a:t>
            </a:r>
            <a:r>
              <a:rPr lang="cs-CZ" i="1" dirty="0">
                <a:solidFill>
                  <a:srgbClr val="FF0000"/>
                </a:solidFill>
              </a:rPr>
              <a:t>Diagnostika ve speciální pedagogice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 err="1">
                <a:solidFill>
                  <a:srgbClr val="FF0000"/>
                </a:solidFill>
              </a:rPr>
              <a:t>Paido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 lvl="1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2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Pedagogicko-psychologická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362" y="2327070"/>
            <a:ext cx="5946058" cy="199912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Co si představíte pod tímto pojmem?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už z diagnostiky znáte?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57420" y="5397909"/>
            <a:ext cx="339988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5 skupin po 4</a:t>
            </a:r>
          </a:p>
          <a:p>
            <a:endParaRPr lang="cs-CZ" dirty="0"/>
          </a:p>
          <a:p>
            <a:r>
              <a:rPr lang="cs-CZ" dirty="0"/>
              <a:t>každá pak prezentuje své výsledky</a:t>
            </a:r>
          </a:p>
        </p:txBody>
      </p:sp>
    </p:spTree>
    <p:extLst>
      <p:ext uri="{BB962C8B-B14F-4D97-AF65-F5344CB8AC3E}">
        <p14:creationId xmlns:p14="http://schemas.microsoft.com/office/powerpoint/2010/main" val="3250597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mezi disciplínami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7400" y="2327070"/>
            <a:ext cx="71062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Výzkum, metodologie pedagogického výzkumu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Evaluace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Diagnostika </a:t>
            </a:r>
          </a:p>
        </p:txBody>
      </p:sp>
    </p:spTree>
    <p:extLst>
      <p:ext uri="{BB962C8B-B14F-4D97-AF65-F5344CB8AC3E}">
        <p14:creationId xmlns:p14="http://schemas.microsoft.com/office/powerpoint/2010/main" val="3666511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mezi disciplínami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Výzkum </a:t>
            </a:r>
          </a:p>
          <a:p>
            <a:r>
              <a:rPr lang="cs-CZ" dirty="0"/>
              <a:t>objevení obecných zákonitostí</a:t>
            </a:r>
          </a:p>
          <a:p>
            <a:r>
              <a:rPr lang="cs-CZ" dirty="0"/>
              <a:t>ověření nebo tvorba teorie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Evaluace</a:t>
            </a:r>
          </a:p>
          <a:p>
            <a:r>
              <a:rPr lang="cs-CZ" dirty="0"/>
              <a:t>hodnocení kvality učebnic, učebních programů, vzdělávacích výsledků, školy, systému vzdělávání,…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Diagnostika </a:t>
            </a:r>
          </a:p>
          <a:p>
            <a:r>
              <a:rPr lang="cs-CZ" dirty="0"/>
              <a:t>jde o zjištění vlastností, znalostí, dovedností, postojů, rysů, podmínek, skutečností</a:t>
            </a:r>
          </a:p>
          <a:p>
            <a:r>
              <a:rPr lang="cs-CZ" dirty="0"/>
              <a:t>jde o kategorizování a zařazení jednotlivých případů</a:t>
            </a:r>
          </a:p>
          <a:p>
            <a:r>
              <a:rPr lang="cs-CZ" dirty="0"/>
              <a:t>diagnostikování, diagnóza, pak návrh opatření a realizace opatření</a:t>
            </a:r>
          </a:p>
        </p:txBody>
      </p:sp>
    </p:spTree>
    <p:extLst>
      <p:ext uri="{BB962C8B-B14F-4D97-AF65-F5344CB8AC3E}">
        <p14:creationId xmlns:p14="http://schemas.microsoft.com/office/powerpoint/2010/main" val="724270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pedagogického diagnostikování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X neformální (mikro-diagnostikování)</a:t>
            </a:r>
          </a:p>
          <a:p>
            <a:r>
              <a:rPr lang="cs-CZ" dirty="0"/>
              <a:t>Formativní X </a:t>
            </a:r>
            <a:r>
              <a:rPr lang="cs-CZ" dirty="0" err="1"/>
              <a:t>sumativní</a:t>
            </a:r>
            <a:endParaRPr lang="cs-CZ" dirty="0"/>
          </a:p>
          <a:p>
            <a:r>
              <a:rPr lang="cs-CZ" dirty="0"/>
              <a:t>Normativní x kriteriální X individualizované</a:t>
            </a:r>
          </a:p>
          <a:p>
            <a:r>
              <a:rPr lang="cs-CZ" dirty="0"/>
              <a:t>Diferenciální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39284" y="5431809"/>
            <a:ext cx="28660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Aktivita ve skupinách s lístečky - přiřazování</a:t>
            </a:r>
          </a:p>
        </p:txBody>
      </p:sp>
    </p:spTree>
    <p:extLst>
      <p:ext uri="{BB962C8B-B14F-4D97-AF65-F5344CB8AC3E}">
        <p14:creationId xmlns:p14="http://schemas.microsoft.com/office/powerpoint/2010/main" val="432000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2905" y="1"/>
            <a:ext cx="10515600" cy="1083212"/>
          </a:xfrm>
        </p:spPr>
        <p:txBody>
          <a:bodyPr/>
          <a:lstStyle/>
          <a:p>
            <a:r>
              <a:rPr lang="cs-CZ" dirty="0"/>
              <a:t>Druhy pedagogického diagnostikování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1" y="801858"/>
            <a:ext cx="11324492" cy="605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21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6733"/>
          </a:xfrm>
        </p:spPr>
        <p:txBody>
          <a:bodyPr>
            <a:normAutofit/>
          </a:bodyPr>
          <a:lstStyle/>
          <a:p>
            <a:r>
              <a:rPr lang="cs-CZ" dirty="0"/>
              <a:t>Co jste se naučili v předmětu Výzkum, </a:t>
            </a:r>
            <a:br>
              <a:rPr lang="cs-CZ" dirty="0"/>
            </a:br>
            <a:r>
              <a:rPr lang="cs-CZ" dirty="0"/>
              <a:t>co by se mohlo hodit </a:t>
            </a:r>
            <a:br>
              <a:rPr lang="cs-CZ" dirty="0"/>
            </a:br>
            <a:r>
              <a:rPr lang="cs-CZ" dirty="0"/>
              <a:t>pro Vaši diagnostiku v roli učitele?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7128" y="3411793"/>
            <a:ext cx="4825181" cy="2666847"/>
          </a:xfrm>
        </p:spPr>
        <p:txBody>
          <a:bodyPr/>
          <a:lstStyle/>
          <a:p>
            <a:r>
              <a:rPr lang="cs-CZ" dirty="0"/>
              <a:t>……..</a:t>
            </a:r>
          </a:p>
          <a:p>
            <a:r>
              <a:rPr lang="cs-CZ" dirty="0"/>
              <a:t>…….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308257" y="4414684"/>
            <a:ext cx="276286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Co Vám může být užitečné z jiných předmětů, </a:t>
            </a:r>
          </a:p>
          <a:p>
            <a:r>
              <a:rPr lang="cs-CZ" dirty="0"/>
              <a:t>co jste již měli?</a:t>
            </a:r>
          </a:p>
        </p:txBody>
      </p:sp>
    </p:spTree>
    <p:extLst>
      <p:ext uri="{BB962C8B-B14F-4D97-AF65-F5344CB8AC3E}">
        <p14:creationId xmlns:p14="http://schemas.microsoft.com/office/powerpoint/2010/main" val="1777274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3270" y="270119"/>
            <a:ext cx="10515600" cy="763031"/>
          </a:xfrm>
        </p:spPr>
        <p:txBody>
          <a:bodyPr/>
          <a:lstStyle/>
          <a:p>
            <a:r>
              <a:rPr lang="cs-CZ" dirty="0"/>
              <a:t>Diagnostický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569" y="1045027"/>
            <a:ext cx="5574475" cy="612766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b="1" dirty="0"/>
              <a:t>Diagnostická hypotéza </a:t>
            </a:r>
          </a:p>
          <a:p>
            <a:pPr lvl="1"/>
            <a:r>
              <a:rPr lang="cs-CZ" dirty="0"/>
              <a:t>Předpoklad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b="1" dirty="0"/>
              <a:t>Plánování a organizování </a:t>
            </a:r>
          </a:p>
          <a:p>
            <a:pPr lvl="1"/>
            <a:r>
              <a:rPr lang="cs-CZ" dirty="0"/>
              <a:t>koho, kdy, jak, jak často, v jakém intervalu, zázemí, technické vybavení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b="1" dirty="0"/>
              <a:t>Sběr dat </a:t>
            </a:r>
            <a:r>
              <a:rPr lang="cs-CZ" dirty="0"/>
              <a:t>pomocí diagnostických metod a zpracování diagnostických dat (údajů) 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b="1" dirty="0"/>
              <a:t>Vyhodnocení a interpretace diagnostických údajů</a:t>
            </a:r>
          </a:p>
          <a:p>
            <a:pPr marL="514350" indent="-514350">
              <a:buFont typeface="+mj-lt"/>
              <a:buAutoNum type="arabicParenR"/>
            </a:pPr>
            <a:endParaRPr lang="cs-CZ" b="1" dirty="0"/>
          </a:p>
          <a:p>
            <a:pPr marL="514350" indent="-514350">
              <a:buFont typeface="+mj-lt"/>
              <a:buAutoNum type="arabicParenR"/>
            </a:pPr>
            <a:r>
              <a:rPr lang="cs-CZ" b="1" dirty="0"/>
              <a:t>Stanovení diagnózy </a:t>
            </a:r>
          </a:p>
          <a:p>
            <a:pPr lvl="1"/>
            <a:r>
              <a:rPr lang="cs-CZ" dirty="0"/>
              <a:t>nález, porovnání aktuálního stavu žáka s požadovaným – kritériem, normou, cílem učitele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09509" y="1294409"/>
            <a:ext cx="5087587" cy="556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6) Plán pedagogického opatření, intervence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7) Prognóza</a:t>
            </a:r>
          </a:p>
          <a:p>
            <a:pPr lvl="1"/>
            <a:r>
              <a:rPr lang="cs-CZ" dirty="0"/>
              <a:t>Odhalit možnosti žáka, způsoby jeho zdokonalování, vyslovit předpoklady o jeho dalším vývoji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8) Komunikace diagnózy</a:t>
            </a:r>
          </a:p>
          <a:p>
            <a:pPr lvl="1"/>
            <a:r>
              <a:rPr lang="cs-CZ" dirty="0"/>
              <a:t>Žákovi, rodičům, učitelům, psychologovi, výchovnému poradci</a:t>
            </a:r>
          </a:p>
        </p:txBody>
      </p:sp>
    </p:spTree>
    <p:extLst>
      <p:ext uri="{BB962C8B-B14F-4D97-AF65-F5344CB8AC3E}">
        <p14:creationId xmlns:p14="http://schemas.microsoft.com/office/powerpoint/2010/main" val="1524545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učitel diagnostikuje?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41554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učitel diagnostikuje?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b="1" dirty="0"/>
              <a:t>Psychosomatické charakteristiky žáka</a:t>
            </a:r>
          </a:p>
          <a:p>
            <a:r>
              <a:rPr lang="cs-CZ" dirty="0"/>
              <a:t>Pohybový vývoj, motorika</a:t>
            </a:r>
          </a:p>
          <a:p>
            <a:r>
              <a:rPr lang="cs-CZ" dirty="0" err="1"/>
              <a:t>Lateratila</a:t>
            </a:r>
            <a:r>
              <a:rPr lang="cs-CZ" dirty="0"/>
              <a:t> (např. dominantní ruka)</a:t>
            </a:r>
          </a:p>
          <a:p>
            <a:r>
              <a:rPr lang="cs-CZ" dirty="0"/>
              <a:t>Vývoj percepce (zrak, sluch, kinestetické vnímání)</a:t>
            </a:r>
          </a:p>
          <a:p>
            <a:r>
              <a:rPr lang="cs-CZ" dirty="0"/>
              <a:t>Komunikace (vnímání řeči, mluva)</a:t>
            </a:r>
          </a:p>
          <a:p>
            <a:r>
              <a:rPr lang="cs-CZ" dirty="0"/>
              <a:t>Orientace v časoprostoru (obtíže v matematice, zeměpise, narušuje plnění úkolů)</a:t>
            </a:r>
          </a:p>
          <a:p>
            <a:r>
              <a:rPr lang="cs-CZ" dirty="0"/>
              <a:t>Školní zralost (zrání) a školní připravenost (sociální stránka)</a:t>
            </a:r>
          </a:p>
          <a:p>
            <a:r>
              <a:rPr lang="cs-CZ" dirty="0"/>
              <a:t>Rozumové schopnosti</a:t>
            </a:r>
          </a:p>
          <a:p>
            <a:r>
              <a:rPr lang="cs-CZ" dirty="0"/>
              <a:t>Další: emoční vývoj, sociální kontakty, způsoby sebehodnocení,…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223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učitel diagnostikuje?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2) Úroveň zvládání školních dovedností</a:t>
            </a:r>
          </a:p>
          <a:p>
            <a:r>
              <a:rPr lang="cs-CZ" dirty="0"/>
              <a:t>Čtení</a:t>
            </a:r>
          </a:p>
          <a:p>
            <a:r>
              <a:rPr lang="cs-CZ" dirty="0"/>
              <a:t>Psaní</a:t>
            </a:r>
          </a:p>
          <a:p>
            <a:r>
              <a:rPr lang="cs-CZ" dirty="0"/>
              <a:t>Matematické dovednosti</a:t>
            </a:r>
          </a:p>
          <a:p>
            <a:r>
              <a:rPr lang="cs-CZ" dirty="0"/>
              <a:t>Naukové předměty</a:t>
            </a:r>
          </a:p>
          <a:p>
            <a:r>
              <a:rPr lang="cs-CZ" dirty="0"/>
              <a:t>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985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učitel diagnostikuje?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3) Vnější vlivy</a:t>
            </a:r>
          </a:p>
          <a:p>
            <a:r>
              <a:rPr lang="cs-CZ" dirty="0"/>
              <a:t>Rodina (styl výchovy, vztahy)</a:t>
            </a:r>
          </a:p>
          <a:p>
            <a:r>
              <a:rPr lang="cs-CZ" dirty="0"/>
              <a:t>Vnější prostředí</a:t>
            </a:r>
          </a:p>
          <a:p>
            <a:pPr lvl="1"/>
            <a:r>
              <a:rPr lang="cs-CZ" dirty="0"/>
              <a:t>společnost (vzdělávací politika, hodnoty, klima), </a:t>
            </a:r>
          </a:p>
          <a:p>
            <a:pPr lvl="1"/>
            <a:r>
              <a:rPr lang="cs-CZ" dirty="0"/>
              <a:t>vzdělávací instituce (škola, vztahy mezi učiteli, vztahy mezi učiteli a žáky, kvalita školských dokumentů, učebnice, pomůcky)</a:t>
            </a:r>
          </a:p>
        </p:txBody>
      </p:sp>
    </p:spTree>
    <p:extLst>
      <p:ext uri="{BB962C8B-B14F-4D97-AF65-F5344CB8AC3E}">
        <p14:creationId xmlns:p14="http://schemas.microsoft.com/office/powerpoint/2010/main" val="301850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Pedagogicko-psychologická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8948" y="28186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Jaké máte zkušenosti?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které roli? (žák, učitel, rodič,…)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043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Kterými metodami učitel diagnostikuje?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605044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Kterými metodami učitel diagnostikuje?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Pozorování</a:t>
            </a:r>
          </a:p>
          <a:p>
            <a:r>
              <a:rPr lang="cs-CZ" dirty="0"/>
              <a:t>Rozhovor</a:t>
            </a:r>
          </a:p>
          <a:p>
            <a:r>
              <a:rPr lang="cs-CZ" dirty="0"/>
              <a:t>Anamnéza – údaje o vývoji jedince nutné k pochopení současného stavu a směřování do budoucnosti</a:t>
            </a:r>
          </a:p>
          <a:p>
            <a:r>
              <a:rPr lang="cs-CZ" dirty="0"/>
              <a:t>Dotazník</a:t>
            </a:r>
          </a:p>
          <a:p>
            <a:r>
              <a:rPr lang="cs-CZ" dirty="0"/>
              <a:t>Testy</a:t>
            </a:r>
          </a:p>
          <a:p>
            <a:r>
              <a:rPr lang="cs-CZ" dirty="0"/>
              <a:t>Sociogram</a:t>
            </a:r>
          </a:p>
          <a:p>
            <a:r>
              <a:rPr lang="cs-CZ" dirty="0"/>
              <a:t>Analýza práce žáka</a:t>
            </a:r>
          </a:p>
          <a:p>
            <a:r>
              <a:rPr lang="cs-CZ" dirty="0"/>
              <a:t>Pedagogická dokumentace</a:t>
            </a:r>
          </a:p>
          <a:p>
            <a:r>
              <a:rPr lang="cs-CZ" dirty="0"/>
              <a:t>Učebnice a učební pomůcky</a:t>
            </a:r>
          </a:p>
          <a:p>
            <a:r>
              <a:rPr lang="cs-CZ" dirty="0"/>
              <a:t>Hra</a:t>
            </a:r>
          </a:p>
        </p:txBody>
      </p:sp>
    </p:spTree>
    <p:extLst>
      <p:ext uri="{BB962C8B-B14F-4D97-AF65-F5344CB8AC3E}">
        <p14:creationId xmlns:p14="http://schemas.microsoft.com/office/powerpoint/2010/main" val="1639558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 diagnostikování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Simpsonovi</a:t>
            </a:r>
            <a:endParaRPr lang="cs-CZ" dirty="0"/>
          </a:p>
          <a:p>
            <a:r>
              <a:rPr lang="cs-CZ" dirty="0"/>
              <a:t>https://is.muni.cz/auth/el/ped/jaro2021/SZ6010/index.qwarp?prejit=6453013</a:t>
            </a:r>
          </a:p>
        </p:txBody>
      </p:sp>
    </p:spTree>
    <p:extLst>
      <p:ext uri="{BB962C8B-B14F-4D97-AF65-F5344CB8AC3E}">
        <p14:creationId xmlns:p14="http://schemas.microsoft.com/office/powerpoint/2010/main" val="1050831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 diagnostikování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neúplnost informací</a:t>
            </a:r>
          </a:p>
          <a:p>
            <a:r>
              <a:rPr lang="cs-CZ" dirty="0"/>
              <a:t>obecnost závěrů a opatření, nejsme konkrétní</a:t>
            </a:r>
          </a:p>
          <a:p>
            <a:r>
              <a:rPr lang="cs-CZ" dirty="0"/>
              <a:t>pouhý výčet symptomů, opomíjíme příčiny a opatření</a:t>
            </a:r>
          </a:p>
          <a:p>
            <a:r>
              <a:rPr lang="cs-CZ" dirty="0"/>
              <a:t>záměna projevů a příčin</a:t>
            </a:r>
          </a:p>
          <a:p>
            <a:r>
              <a:rPr lang="cs-CZ" dirty="0"/>
              <a:t>urychlené závěry a předsudky</a:t>
            </a:r>
          </a:p>
          <a:p>
            <a:r>
              <a:rPr lang="cs-CZ" dirty="0"/>
              <a:t>nemáme stanovena kritéria hodnocení</a:t>
            </a:r>
          </a:p>
          <a:p>
            <a:r>
              <a:rPr lang="cs-CZ" dirty="0"/>
              <a:t>percepční stereotypy (chyby v posuzování)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754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percepční stereotypy/chyby známe?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42274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percepční stereotypy/chyby známe?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Haló efekt - vliv prvního dojmu, přecenění nějaké vlastnosti, nápadnost projevů, setrvačnost pověsti</a:t>
            </a:r>
          </a:p>
          <a:p>
            <a:endParaRPr lang="cs-CZ" dirty="0"/>
          </a:p>
          <a:p>
            <a:r>
              <a:rPr lang="cs-CZ" dirty="0" err="1"/>
              <a:t>Pygmalion</a:t>
            </a:r>
            <a:r>
              <a:rPr lang="cs-CZ" dirty="0"/>
              <a:t> efekt – </a:t>
            </a:r>
            <a:r>
              <a:rPr lang="cs-CZ" dirty="0" err="1"/>
              <a:t>sebesplňující</a:t>
            </a:r>
            <a:r>
              <a:rPr lang="cs-CZ" dirty="0"/>
              <a:t> se předpověď</a:t>
            </a:r>
          </a:p>
          <a:p>
            <a:pPr lvl="1"/>
            <a:r>
              <a:rPr lang="cs-CZ" dirty="0"/>
              <a:t>Golem efekt - negativní očekávání učitele, negativní </a:t>
            </a:r>
            <a:r>
              <a:rPr lang="cs-CZ" dirty="0" err="1"/>
              <a:t>sebesplňující</a:t>
            </a:r>
            <a:r>
              <a:rPr lang="cs-CZ" dirty="0"/>
              <a:t> předpověď</a:t>
            </a:r>
          </a:p>
          <a:p>
            <a:pPr lvl="1"/>
            <a:r>
              <a:rPr lang="cs-CZ" dirty="0" err="1"/>
              <a:t>Galatea</a:t>
            </a:r>
            <a:r>
              <a:rPr lang="cs-CZ" dirty="0"/>
              <a:t> efekt – pozitivní </a:t>
            </a:r>
            <a:r>
              <a:rPr lang="cs-CZ" dirty="0" err="1"/>
              <a:t>sebesplňující</a:t>
            </a:r>
            <a:r>
              <a:rPr lang="cs-CZ" dirty="0"/>
              <a:t> se očekávání</a:t>
            </a:r>
          </a:p>
          <a:p>
            <a:endParaRPr lang="cs-CZ" dirty="0"/>
          </a:p>
          <a:p>
            <a:r>
              <a:rPr lang="cs-CZ" dirty="0"/>
              <a:t>Efekt pořadí - působení předcházejícího hodnocení na  následující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7079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47" y="0"/>
            <a:ext cx="10515600" cy="1325563"/>
          </a:xfrm>
        </p:spPr>
        <p:txBody>
          <a:bodyPr/>
          <a:lstStyle/>
          <a:p>
            <a:r>
              <a:rPr lang="cs-CZ" dirty="0"/>
              <a:t>Chyby při diagnostikování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191" y="1325563"/>
            <a:ext cx="11904023" cy="5032375"/>
          </a:xfrm>
        </p:spPr>
        <p:txBody>
          <a:bodyPr>
            <a:noAutofit/>
          </a:bodyPr>
          <a:lstStyle/>
          <a:p>
            <a:r>
              <a:rPr lang="cs-CZ" dirty="0"/>
              <a:t>Centrální tendence – tendence k průměru (nejistota, nízká erudice, nedostatečná zralost osobnosti)</a:t>
            </a:r>
          </a:p>
          <a:p>
            <a:endParaRPr lang="cs-CZ" dirty="0"/>
          </a:p>
          <a:p>
            <a:r>
              <a:rPr lang="cs-CZ" dirty="0"/>
              <a:t>Logická chyba – vyjadřuje, že některé charakteristiky se objevují společně (kdo lže ten krade)</a:t>
            </a:r>
          </a:p>
          <a:p>
            <a:endParaRPr lang="cs-CZ" dirty="0"/>
          </a:p>
          <a:p>
            <a:r>
              <a:rPr lang="cs-CZ" dirty="0"/>
              <a:t>Posuzovací tendence – mírnost, vlastní zkušenosti…</a:t>
            </a:r>
          </a:p>
          <a:p>
            <a:endParaRPr lang="cs-CZ" dirty="0"/>
          </a:p>
          <a:p>
            <a:r>
              <a:rPr lang="cs-CZ" dirty="0"/>
              <a:t>Projekční chyby – projekce vlastních problémů, chyb do posuzovaného</a:t>
            </a:r>
          </a:p>
          <a:p>
            <a:endParaRPr lang="cs-CZ" dirty="0"/>
          </a:p>
          <a:p>
            <a:r>
              <a:rPr lang="cs-CZ" dirty="0"/>
              <a:t>Předsudky</a:t>
            </a:r>
          </a:p>
          <a:p>
            <a:endParaRPr lang="cs-CZ" dirty="0"/>
          </a:p>
          <a:p>
            <a:r>
              <a:rPr lang="cs-CZ" dirty="0"/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27659737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chyb?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3523280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pedagogického diagnostikování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Přistupovat komplexně</a:t>
            </a:r>
          </a:p>
          <a:p>
            <a:r>
              <a:rPr lang="cs-CZ" dirty="0"/>
              <a:t>Dlouhodobost procesu poznávání žáka</a:t>
            </a:r>
          </a:p>
          <a:p>
            <a:r>
              <a:rPr lang="cs-CZ" dirty="0"/>
              <a:t>Dodržovat individuální přístup</a:t>
            </a:r>
          </a:p>
          <a:p>
            <a:r>
              <a:rPr lang="cs-CZ" dirty="0"/>
              <a:t>Hledat příčiny sledovaného jevu</a:t>
            </a:r>
          </a:p>
          <a:p>
            <a:r>
              <a:rPr lang="cs-CZ" dirty="0"/>
              <a:t>Vývojové hledisko</a:t>
            </a:r>
          </a:p>
          <a:p>
            <a:r>
              <a:rPr lang="cs-CZ" dirty="0"/>
              <a:t>Validita a reliabilita metod, znát možné chyby, používat více metod</a:t>
            </a:r>
          </a:p>
          <a:p>
            <a:r>
              <a:rPr lang="cs-CZ" dirty="0"/>
              <a:t>Objektivita, porovnávat své závěry s dalšími osobami</a:t>
            </a:r>
          </a:p>
          <a:p>
            <a:r>
              <a:rPr lang="cs-CZ" dirty="0"/>
              <a:t>Etika</a:t>
            </a:r>
          </a:p>
          <a:p>
            <a:r>
              <a:rPr lang="cs-CZ" dirty="0"/>
              <a:t>Přistupovat k diagnostice jako k nezbytnému předpokladu vzdělávání, vytvořit si „systém“ diagnostikování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1306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24048" y="123388"/>
            <a:ext cx="10515600" cy="717441"/>
          </a:xfrm>
        </p:spPr>
        <p:txBody>
          <a:bodyPr/>
          <a:lstStyle/>
          <a:p>
            <a:r>
              <a:rPr lang="cs-CZ" dirty="0"/>
              <a:t>Ukázky portfoliového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393" y="840829"/>
            <a:ext cx="10954407" cy="58694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b="1" dirty="0"/>
              <a:t>Kdo</a:t>
            </a:r>
            <a:r>
              <a:rPr lang="cs-CZ" dirty="0"/>
              <a:t> byl diagnostikován?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 zněla </a:t>
            </a:r>
            <a:r>
              <a:rPr lang="cs-CZ" b="1" dirty="0"/>
              <a:t>diagnostická otázka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Kterými </a:t>
            </a:r>
            <a:r>
              <a:rPr lang="cs-CZ" b="1" dirty="0"/>
              <a:t>metodami</a:t>
            </a:r>
            <a:r>
              <a:rPr lang="cs-CZ" dirty="0"/>
              <a:t> byla sesbírána data?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Co se zjistilo? Jaká byla </a:t>
            </a:r>
            <a:r>
              <a:rPr lang="cs-CZ" b="1" dirty="0"/>
              <a:t>diagnóza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Jaká byla navržená </a:t>
            </a:r>
            <a:r>
              <a:rPr lang="cs-CZ" b="1" dirty="0"/>
              <a:t>opatření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6) Jaká byla </a:t>
            </a:r>
            <a:r>
              <a:rPr lang="cs-CZ" b="1" dirty="0"/>
              <a:t>prognóza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7) Zjišťovala se funkčnost navržených opatření? Jak, kdy, kdo?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8) Byly navrženy změny v podpůrných opatřeních?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378811" y="1927009"/>
            <a:ext cx="250569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Skupinová práce:</a:t>
            </a:r>
          </a:p>
          <a:p>
            <a:r>
              <a:rPr lang="cs-CZ" dirty="0"/>
              <a:t>5 skupin po 4</a:t>
            </a:r>
          </a:p>
          <a:p>
            <a:endParaRPr lang="cs-CZ" dirty="0"/>
          </a:p>
          <a:p>
            <a:r>
              <a:rPr lang="cs-CZ" dirty="0"/>
              <a:t>Každá skupina jeden případ ve dvou kopiích</a:t>
            </a:r>
          </a:p>
          <a:p>
            <a:endParaRPr lang="cs-CZ" dirty="0"/>
          </a:p>
          <a:p>
            <a:r>
              <a:rPr lang="cs-CZ" dirty="0"/>
              <a:t>Odpovědět na otázky, všichni členové skupiny se vystřídají</a:t>
            </a:r>
          </a:p>
        </p:txBody>
      </p:sp>
    </p:spTree>
    <p:extLst>
      <p:ext uri="{BB962C8B-B14F-4D97-AF65-F5344CB8AC3E}">
        <p14:creationId xmlns:p14="http://schemas.microsoft.com/office/powerpoint/2010/main" val="160778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Pedagogicko-psychologická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5852" y="26122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Co byste se chtěli dozvědět?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Jaké máte očekávání od tohoto předmětu?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2287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Váš portfoliový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/>
              <a:t>Vyberte žáka, kterého budete diagnostikovat.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Jaký problém byste chtěli řešit? Co bude cílem?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Které 3 metody sběru dat byste mohli použít?</a:t>
            </a:r>
          </a:p>
        </p:txBody>
      </p:sp>
    </p:spTree>
    <p:extLst>
      <p:ext uri="{BB962C8B-B14F-4D97-AF65-F5344CB8AC3E}">
        <p14:creationId xmlns:p14="http://schemas.microsoft.com/office/powerpoint/2010/main" val="7247203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2541" y="0"/>
            <a:ext cx="10515600" cy="753991"/>
          </a:xfrm>
        </p:spPr>
        <p:txBody>
          <a:bodyPr/>
          <a:lstStyle/>
          <a:p>
            <a:r>
              <a:rPr lang="cs-CZ" dirty="0"/>
              <a:t>Co bylo cílem dnešního semináře?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541" y="941696"/>
            <a:ext cx="10515600" cy="562287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Dozvědět se, že existuje disciplína, v níž můžeme jako učitelé najít informace, jak kvalitně zjišťovat potřebné informace o žákovi, aby mu mohl pomáhat v učení a rozvoji</a:t>
            </a:r>
          </a:p>
          <a:p>
            <a:endParaRPr lang="cs-CZ" dirty="0"/>
          </a:p>
          <a:p>
            <a:r>
              <a:rPr lang="cs-CZ" dirty="0"/>
              <a:t>Čím se diagnostika liší od výzkumu, evaluace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 kterými základními pojmy diagnostika pracuje</a:t>
            </a:r>
          </a:p>
          <a:p>
            <a:endParaRPr lang="cs-CZ" dirty="0"/>
          </a:p>
          <a:p>
            <a:r>
              <a:rPr lang="cs-CZ" dirty="0"/>
              <a:t>Druhy diagnostiky</a:t>
            </a:r>
          </a:p>
          <a:p>
            <a:endParaRPr lang="cs-CZ" dirty="0"/>
          </a:p>
          <a:p>
            <a:r>
              <a:rPr lang="cs-CZ" dirty="0"/>
              <a:t>Co vše může učitel diagnostikovat a pomocí kterých metod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 probíhá diagnostický proces </a:t>
            </a:r>
          </a:p>
          <a:p>
            <a:endParaRPr lang="cs-CZ" dirty="0"/>
          </a:p>
          <a:p>
            <a:r>
              <a:rPr lang="cs-CZ" dirty="0"/>
              <a:t>Na které chyby při diagnostikování je třeba dávat pozor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7735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0823"/>
          </a:xfrm>
        </p:spPr>
        <p:txBody>
          <a:bodyPr>
            <a:normAutofit/>
          </a:bodyPr>
          <a:lstStyle/>
          <a:p>
            <a:r>
              <a:rPr lang="cs-CZ" dirty="0"/>
              <a:t>K čemu je pedagogická diagnostika </a:t>
            </a:r>
            <a:br>
              <a:rPr lang="cs-CZ" dirty="0"/>
            </a:br>
            <a:r>
              <a:rPr lang="cs-CZ" dirty="0"/>
              <a:t>pro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0717" y="259254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/>
              <a:t>učitele?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dítě? 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rodiče?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další aktéry??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98425" y="3175820"/>
            <a:ext cx="269403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Ve skupinách promyslet, sepsat</a:t>
            </a:r>
          </a:p>
          <a:p>
            <a:endParaRPr lang="cs-CZ" dirty="0"/>
          </a:p>
          <a:p>
            <a:r>
              <a:rPr lang="cs-CZ" dirty="0"/>
              <a:t>pak nám </a:t>
            </a:r>
            <a:r>
              <a:rPr lang="cs-CZ" dirty="0" err="1"/>
              <a:t>odprezentovat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56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01"/>
          </a:xfrm>
        </p:spPr>
        <p:txBody>
          <a:bodyPr>
            <a:normAutofit fontScale="90000"/>
          </a:bodyPr>
          <a:lstStyle/>
          <a:p>
            <a:r>
              <a:rPr lang="cs-CZ" dirty="0"/>
              <a:t>Cíl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6410"/>
            <a:ext cx="10515600" cy="5550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Seznámíte se jako učitelé s existencí a obsahem pedagogicko-psychologické diagnostiky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Zjistíte, kde se dá později v praxi k tomu tématu více studovat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Získáte základní znalosti, zkušenosti a dovednosti v diagnostice žáka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Podpoříte svou </a:t>
            </a:r>
            <a:r>
              <a:rPr lang="cs-CZ" b="1" dirty="0">
                <a:solidFill>
                  <a:srgbClr val="002060"/>
                </a:solidFill>
              </a:rPr>
              <a:t>diagnostickou kompetenci </a:t>
            </a:r>
            <a:r>
              <a:rPr lang="cs-CZ" dirty="0"/>
              <a:t>v roli </a:t>
            </a:r>
            <a:r>
              <a:rPr lang="cs-CZ" b="1" dirty="0">
                <a:solidFill>
                  <a:srgbClr val="002060"/>
                </a:solidFill>
              </a:rPr>
              <a:t>učitele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Získáte inspiraci k Vaší reflektivní učitelské praxi a zkvalitňování svého pedagogického působení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Podpoříte jednoho žáka, se kterým pracujete, v jeho rozvoji, vypracujete pro něho individuální vzdělávací plán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38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412324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825625"/>
            <a:ext cx="11891749" cy="2784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 hodina – požadavky, ukázky úkolu, pojmy, využití, diagnostický postup</a:t>
            </a:r>
          </a:p>
          <a:p>
            <a:pPr marL="0" indent="0">
              <a:buNone/>
            </a:pPr>
            <a:r>
              <a:rPr lang="cs-CZ" dirty="0"/>
              <a:t>2 hodina – poradenský systém, legislativa, PLPP, IVP, podpůrná opatření</a:t>
            </a:r>
          </a:p>
          <a:p>
            <a:pPr marL="0" indent="0">
              <a:buNone/>
            </a:pPr>
            <a:r>
              <a:rPr lang="cs-CZ" dirty="0"/>
              <a:t>3 hodina – pozorování, rozhovor</a:t>
            </a:r>
          </a:p>
          <a:p>
            <a:pPr marL="0" indent="0">
              <a:buNone/>
            </a:pPr>
            <a:r>
              <a:rPr lang="cs-CZ" dirty="0"/>
              <a:t>4 hodina – portfolio, produkty, projektivní techniky </a:t>
            </a:r>
          </a:p>
          <a:p>
            <a:pPr marL="0" indent="0">
              <a:buNone/>
            </a:pPr>
            <a:r>
              <a:rPr lang="cs-CZ" dirty="0"/>
              <a:t>5 hodina – dynamická diagnostika, </a:t>
            </a:r>
            <a:r>
              <a:rPr lang="cs-CZ" dirty="0" err="1"/>
              <a:t>Feuersteinovo</a:t>
            </a:r>
            <a:r>
              <a:rPr lang="cs-CZ" dirty="0"/>
              <a:t> instrumentální obohacování</a:t>
            </a:r>
          </a:p>
          <a:p>
            <a:pPr marL="0" indent="0">
              <a:buNone/>
            </a:pPr>
            <a:r>
              <a:rPr lang="cs-CZ" dirty="0"/>
              <a:t>6 hodina – prezentace portfoliového úkolu, cvičný test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5674" y="4923399"/>
            <a:ext cx="10305366" cy="156966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Odevzdání portfoliového úkolu se zapracovanou zpětnou vazbou do </a:t>
            </a:r>
            <a:r>
              <a:rPr lang="cs-CZ" sz="3200" b="1" dirty="0" err="1"/>
              <a:t>isu</a:t>
            </a:r>
            <a:r>
              <a:rPr lang="cs-CZ" sz="3200" b="1" dirty="0"/>
              <a:t> do 22.4. (skupiny z lichého týdne), do 29.4. (skupiny ze sudého týdne) 2022 včetně. </a:t>
            </a:r>
          </a:p>
        </p:txBody>
      </p:sp>
    </p:spTree>
    <p:extLst>
      <p:ext uri="{BB962C8B-B14F-4D97-AF65-F5344CB8AC3E}">
        <p14:creationId xmlns:p14="http://schemas.microsoft.com/office/powerpoint/2010/main" val="355209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ED473-1F23-4954-BFD9-563068A4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JS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13DBB-D07E-4A50-9B7B-D9CE828F4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66440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Lichý týden</a:t>
            </a:r>
          </a:p>
          <a:p>
            <a:pPr marL="0" indent="0">
              <a:buNone/>
            </a:pPr>
            <a:r>
              <a:rPr lang="cs-CZ" dirty="0"/>
              <a:t>1) 16. 2.</a:t>
            </a:r>
          </a:p>
          <a:p>
            <a:pPr marL="0" indent="0">
              <a:buNone/>
            </a:pPr>
            <a:r>
              <a:rPr lang="cs-CZ" dirty="0"/>
              <a:t>2) 2.3.</a:t>
            </a:r>
          </a:p>
          <a:p>
            <a:pPr marL="0" indent="0">
              <a:buNone/>
            </a:pPr>
            <a:r>
              <a:rPr lang="cs-CZ" dirty="0"/>
              <a:t>3) 15.3.</a:t>
            </a:r>
          </a:p>
          <a:p>
            <a:pPr marL="0" indent="0">
              <a:buNone/>
            </a:pPr>
            <a:r>
              <a:rPr lang="cs-CZ" dirty="0"/>
              <a:t>4) 29.3.</a:t>
            </a:r>
          </a:p>
          <a:p>
            <a:pPr marL="0" indent="0">
              <a:buNone/>
            </a:pPr>
            <a:r>
              <a:rPr lang="cs-CZ" dirty="0"/>
              <a:t>5) 12.4.</a:t>
            </a:r>
          </a:p>
          <a:p>
            <a:pPr marL="0" indent="0">
              <a:buNone/>
            </a:pPr>
            <a:r>
              <a:rPr lang="cs-CZ" dirty="0"/>
              <a:t>6) 26.4.</a:t>
            </a:r>
          </a:p>
          <a:p>
            <a:pPr marL="0" indent="0">
              <a:buNone/>
            </a:pPr>
            <a:r>
              <a:rPr lang="cs-CZ" dirty="0"/>
              <a:t>7) 10.4. nekoná se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EB3D7E30-63A6-4BB4-B026-B91563B6FCBC}"/>
              </a:ext>
            </a:extLst>
          </p:cNvPr>
          <p:cNvSpPr txBox="1">
            <a:spLocks/>
          </p:cNvSpPr>
          <p:nvPr/>
        </p:nvSpPr>
        <p:spPr>
          <a:xfrm>
            <a:off x="4251960" y="1917065"/>
            <a:ext cx="3266440" cy="4351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Sudý týden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1) 22/23. 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2) 8/9.3.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3)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78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zápočtu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359683" cy="5032375"/>
          </a:xfrm>
        </p:spPr>
        <p:txBody>
          <a:bodyPr>
            <a:normAutofit/>
          </a:bodyPr>
          <a:lstStyle/>
          <a:p>
            <a:r>
              <a:rPr lang="cs-CZ" dirty="0"/>
              <a:t>Portfoliový úkol v termínu a jeho prezentace</a:t>
            </a:r>
          </a:p>
          <a:p>
            <a:r>
              <a:rPr lang="cs-CZ" dirty="0"/>
              <a:t>Zpětná vazba k portfoliovému úkolu spolužáka z ročníku</a:t>
            </a:r>
          </a:p>
          <a:p>
            <a:r>
              <a:rPr lang="cs-CZ" dirty="0"/>
              <a:t>Zapracování zpětné vazby od spolužáka, reflexe vlastní práce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Aktivní účast na výuce, příprava na výuku</a:t>
            </a:r>
          </a:p>
          <a:p>
            <a:endParaRPr lang="cs-CZ" dirty="0"/>
          </a:p>
          <a:p>
            <a:r>
              <a:rPr lang="cs-CZ" dirty="0"/>
              <a:t>Doporučené: zkušební test (sami, cca. v době 5. semináře - poslední hodinu)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513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</TotalTime>
  <Words>2003</Words>
  <Application>Microsoft Office PowerPoint</Application>
  <PresentationFormat>Širokoúhlá obrazovka</PresentationFormat>
  <Paragraphs>375</Paragraphs>
  <Slides>42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Motiv Office</vt:lpstr>
      <vt:lpstr>SZ6010  Základy  pedagogicko-psychologické diagnostiky JS 2022</vt:lpstr>
      <vt:lpstr>Pedagogicko-psychologická diagnostika</vt:lpstr>
      <vt:lpstr>Pedagogicko-psychologická diagnostika</vt:lpstr>
      <vt:lpstr>Pedagogicko-psychologická diagnostika</vt:lpstr>
      <vt:lpstr>Cíl předmětu</vt:lpstr>
      <vt:lpstr>Plán předmětu</vt:lpstr>
      <vt:lpstr>Program</vt:lpstr>
      <vt:lpstr>Výuka JS 2022</vt:lpstr>
      <vt:lpstr>Podmínky zápočtu</vt:lpstr>
      <vt:lpstr>Sylabus, zadání úkolu</vt:lpstr>
      <vt:lpstr>Odevzdávárna v isu</vt:lpstr>
      <vt:lpstr>Učební materiály</vt:lpstr>
      <vt:lpstr>Seminář 1</vt:lpstr>
      <vt:lpstr>Východisko: současné pojetí výchovy a vzdělávání</vt:lpstr>
      <vt:lpstr>Pedagogická diagnostika: definice (část 1)</vt:lpstr>
      <vt:lpstr>Pedagogická diagnostika: definice (část 2)</vt:lpstr>
      <vt:lpstr>Pedagogická diagnostika: definice (část 3)</vt:lpstr>
      <vt:lpstr>Druhy diagnostiky</vt:lpstr>
      <vt:lpstr>Spec-ped diagnostika</vt:lpstr>
      <vt:lpstr>Rozdíly mezi disciplínami</vt:lpstr>
      <vt:lpstr>Rozdíly mezi disciplínami</vt:lpstr>
      <vt:lpstr>Druhy pedagogického diagnostikování</vt:lpstr>
      <vt:lpstr>Druhy pedagogického diagnostikování</vt:lpstr>
      <vt:lpstr>Co jste se naučili v předmětu Výzkum,  co by se mohlo hodit  pro Vaši diagnostiku v roli učitele?</vt:lpstr>
      <vt:lpstr>Diagnostický proces</vt:lpstr>
      <vt:lpstr>Co učitel diagnostikuje?</vt:lpstr>
      <vt:lpstr>Co učitel diagnostikuje?</vt:lpstr>
      <vt:lpstr>Co učitel diagnostikuje?</vt:lpstr>
      <vt:lpstr>Co učitel diagnostikuje?</vt:lpstr>
      <vt:lpstr>Kterými metodami učitel diagnostikuje?</vt:lpstr>
      <vt:lpstr>Kterými metodami učitel diagnostikuje?</vt:lpstr>
      <vt:lpstr>Chyby v diagnostikování</vt:lpstr>
      <vt:lpstr>Chyby v diagnostikování</vt:lpstr>
      <vt:lpstr>Které percepční stereotypy/chyby známe?</vt:lpstr>
      <vt:lpstr>Které percepční stereotypy/chyby známe?</vt:lpstr>
      <vt:lpstr>Chyby při diagnostikování</vt:lpstr>
      <vt:lpstr>Prevence chyb?</vt:lpstr>
      <vt:lpstr>Zásady pedagogického diagnostikování</vt:lpstr>
      <vt:lpstr>Ukázky portfoliového úkolu</vt:lpstr>
      <vt:lpstr>Váš portfoliový úkol</vt:lpstr>
      <vt:lpstr>Co bylo cílem dnešního semináře?</vt:lpstr>
      <vt:lpstr>K čemu je pedagogická diagnostika  pro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SZ6010  Základy pedagogicko-psychologické diagnostiky</dc:title>
  <dc:creator>Vlčková</dc:creator>
  <cp:lastModifiedBy>Kateřina Vlčková</cp:lastModifiedBy>
  <cp:revision>57</cp:revision>
  <dcterms:created xsi:type="dcterms:W3CDTF">2019-02-18T15:31:34Z</dcterms:created>
  <dcterms:modified xsi:type="dcterms:W3CDTF">2022-02-16T09:47:46Z</dcterms:modified>
</cp:coreProperties>
</file>