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65" r:id="rId2"/>
    <p:sldId id="266" r:id="rId3"/>
    <p:sldId id="256" r:id="rId4"/>
    <p:sldId id="295" r:id="rId5"/>
    <p:sldId id="296" r:id="rId6"/>
    <p:sldId id="297" r:id="rId7"/>
    <p:sldId id="257" r:id="rId8"/>
    <p:sldId id="258" r:id="rId9"/>
    <p:sldId id="259" r:id="rId10"/>
    <p:sldId id="263" r:id="rId11"/>
    <p:sldId id="260" r:id="rId12"/>
    <p:sldId id="298" r:id="rId13"/>
    <p:sldId id="300" r:id="rId14"/>
    <p:sldId id="261" r:id="rId15"/>
    <p:sldId id="299" r:id="rId16"/>
    <p:sldId id="262" r:id="rId17"/>
    <p:sldId id="267" r:id="rId18"/>
    <p:sldId id="282" r:id="rId19"/>
    <p:sldId id="268" r:id="rId20"/>
    <p:sldId id="283" r:id="rId21"/>
    <p:sldId id="269" r:id="rId22"/>
    <p:sldId id="270" r:id="rId23"/>
    <p:sldId id="286" r:id="rId24"/>
    <p:sldId id="294" r:id="rId25"/>
    <p:sldId id="290" r:id="rId26"/>
    <p:sldId id="291" r:id="rId27"/>
    <p:sldId id="293" r:id="rId28"/>
    <p:sldId id="280" r:id="rId29"/>
    <p:sldId id="279" r:id="rId30"/>
    <p:sldId id="281" r:id="rId31"/>
    <p:sldId id="275" r:id="rId32"/>
    <p:sldId id="276" r:id="rId33"/>
    <p:sldId id="272" r:id="rId34"/>
    <p:sldId id="271" r:id="rId35"/>
    <p:sldId id="273" r:id="rId36"/>
    <p:sldId id="274" r:id="rId37"/>
    <p:sldId id="301" r:id="rId38"/>
    <p:sldId id="302" r:id="rId39"/>
    <p:sldId id="303" r:id="rId40"/>
    <p:sldId id="284" r:id="rId41"/>
    <p:sldId id="285" r:id="rId42"/>
    <p:sldId id="27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87558" autoAdjust="0"/>
  </p:normalViewPr>
  <p:slideViewPr>
    <p:cSldViewPr snapToGrid="0">
      <p:cViewPr varScale="1">
        <p:scale>
          <a:sx n="70" d="100"/>
          <a:sy n="70" d="100"/>
        </p:scale>
        <p:origin x="4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9607A-A96D-406A-BD44-4B7DF70350AA}" type="datetimeFigureOut">
              <a:rPr lang="cs-CZ" smtClean="0"/>
              <a:t>22.03.2022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B7B98-232A-43C2-BE9D-2EF6EF63D83D}" type="slidenum">
              <a:rPr lang="cs-CZ" smtClean="0"/>
              <a:t>‹#›</a:t>
            </a:fld>
            <a:endParaRPr lang="cs-CZ"/>
          </a:p>
        </p:txBody>
      </p:sp>
    </p:spTree>
    <p:extLst>
      <p:ext uri="{BB962C8B-B14F-4D97-AF65-F5344CB8AC3E}">
        <p14:creationId xmlns:p14="http://schemas.microsoft.com/office/powerpoint/2010/main" val="4781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kfmaas.de/lspr_fia.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A7B7B98-232A-43C2-BE9D-2EF6EF63D83D}" type="slidenum">
              <a:rPr lang="cs-CZ" smtClean="0"/>
              <a:t>5</a:t>
            </a:fld>
            <a:endParaRPr lang="cs-CZ"/>
          </a:p>
        </p:txBody>
      </p:sp>
    </p:spTree>
    <p:extLst>
      <p:ext uri="{BB962C8B-B14F-4D97-AF65-F5344CB8AC3E}">
        <p14:creationId xmlns:p14="http://schemas.microsoft.com/office/powerpoint/2010/main" val="415156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dirty="0" err="1">
                <a:solidFill>
                  <a:schemeClr val="tx1"/>
                </a:solidFill>
                <a:effectLst/>
                <a:latin typeface="+mn-lt"/>
                <a:ea typeface="+mn-ea"/>
                <a:cs typeface="+mn-cs"/>
                <a:hlinkClick r:id="rId3"/>
              </a:rPr>
              <a:t>Flanders</a:t>
            </a:r>
            <a:r>
              <a:rPr lang="cs-CZ" sz="1200" b="0" i="0" u="none" strike="noStrike" kern="1200" dirty="0">
                <a:solidFill>
                  <a:schemeClr val="tx1"/>
                </a:solidFill>
                <a:effectLst/>
                <a:latin typeface="+mn-lt"/>
                <a:ea typeface="+mn-ea"/>
                <a:cs typeface="+mn-cs"/>
                <a:hlinkClick r:id="rId3"/>
              </a:rPr>
              <a:t>' </a:t>
            </a:r>
            <a:r>
              <a:rPr lang="cs-CZ" sz="1200" b="0" i="0" u="none" strike="noStrike" kern="1200" dirty="0" err="1">
                <a:solidFill>
                  <a:schemeClr val="tx1"/>
                </a:solidFill>
                <a:effectLst/>
                <a:latin typeface="+mn-lt"/>
                <a:ea typeface="+mn-ea"/>
                <a:cs typeface="+mn-cs"/>
                <a:hlinkClick r:id="rId3"/>
              </a:rPr>
              <a:t>Interaction</a:t>
            </a:r>
            <a:r>
              <a:rPr lang="cs-CZ" sz="1200" b="0" i="0" u="none" strike="noStrike" kern="1200" dirty="0">
                <a:solidFill>
                  <a:schemeClr val="tx1"/>
                </a:solidFill>
                <a:effectLst/>
                <a:latin typeface="+mn-lt"/>
                <a:ea typeface="+mn-ea"/>
                <a:cs typeface="+mn-cs"/>
                <a:hlinkClick r:id="rId3"/>
              </a:rPr>
              <a:t> </a:t>
            </a:r>
            <a:r>
              <a:rPr lang="cs-CZ" sz="1200" b="0" i="0" u="none" strike="noStrike" kern="1200" dirty="0" err="1">
                <a:solidFill>
                  <a:schemeClr val="tx1"/>
                </a:solidFill>
                <a:effectLst/>
                <a:latin typeface="+mn-lt"/>
                <a:ea typeface="+mn-ea"/>
                <a:cs typeface="+mn-cs"/>
                <a:hlinkClick r:id="rId3"/>
              </a:rPr>
              <a:t>Analysis</a:t>
            </a:r>
            <a:r>
              <a:rPr lang="cs-CZ" sz="1200" b="0" i="0" u="none" strike="noStrike" kern="1200" dirty="0">
                <a:solidFill>
                  <a:schemeClr val="tx1"/>
                </a:solidFill>
                <a:effectLst/>
                <a:latin typeface="+mn-lt"/>
                <a:ea typeface="+mn-ea"/>
                <a:cs typeface="+mn-cs"/>
                <a:hlinkClick r:id="rId3"/>
              </a:rPr>
              <a:t> </a:t>
            </a:r>
            <a:r>
              <a:rPr lang="cs-CZ" sz="1200" b="0" i="0" u="none" strike="noStrike" kern="1200" dirty="0" err="1">
                <a:solidFill>
                  <a:schemeClr val="tx1"/>
                </a:solidFill>
                <a:effectLst/>
                <a:latin typeface="+mn-lt"/>
                <a:ea typeface="+mn-ea"/>
                <a:cs typeface="+mn-cs"/>
                <a:hlinkClick r:id="rId3"/>
              </a:rPr>
              <a:t>Categories</a:t>
            </a:r>
            <a:r>
              <a:rPr lang="cs-CZ" sz="1200" b="0" i="0" u="none" strike="noStrike" kern="1200" dirty="0">
                <a:solidFill>
                  <a:schemeClr val="tx1"/>
                </a:solidFill>
                <a:effectLst/>
                <a:latin typeface="+mn-lt"/>
                <a:ea typeface="+mn-ea"/>
                <a:cs typeface="+mn-cs"/>
                <a:hlinkClick r:id="rId3"/>
              </a:rPr>
              <a:t> (FIAC)</a:t>
            </a:r>
          </a:p>
          <a:p>
            <a:endParaRPr lang="cs-CZ" dirty="0"/>
          </a:p>
        </p:txBody>
      </p:sp>
      <p:sp>
        <p:nvSpPr>
          <p:cNvPr id="4" name="Zástupný symbol pro číslo snímku 3"/>
          <p:cNvSpPr>
            <a:spLocks noGrp="1"/>
          </p:cNvSpPr>
          <p:nvPr>
            <p:ph type="sldNum" sz="quarter" idx="10"/>
          </p:nvPr>
        </p:nvSpPr>
        <p:spPr/>
        <p:txBody>
          <a:bodyPr/>
          <a:lstStyle/>
          <a:p>
            <a:fld id="{7A7B7B98-232A-43C2-BE9D-2EF6EF63D83D}" type="slidenum">
              <a:rPr lang="cs-CZ" smtClean="0"/>
              <a:t>31</a:t>
            </a:fld>
            <a:endParaRPr lang="cs-CZ"/>
          </a:p>
        </p:txBody>
      </p:sp>
    </p:spTree>
    <p:extLst>
      <p:ext uri="{BB962C8B-B14F-4D97-AF65-F5344CB8AC3E}">
        <p14:creationId xmlns:p14="http://schemas.microsoft.com/office/powerpoint/2010/main" val="2031778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FC405A0-9BA8-4011-B3C9-BDD06B1FFBC8}" type="slidenum">
              <a:rPr lang="cs-CZ" smtClean="0"/>
              <a:t>33</a:t>
            </a:fld>
            <a:endParaRPr lang="cs-CZ"/>
          </a:p>
        </p:txBody>
      </p:sp>
    </p:spTree>
    <p:extLst>
      <p:ext uri="{BB962C8B-B14F-4D97-AF65-F5344CB8AC3E}">
        <p14:creationId xmlns:p14="http://schemas.microsoft.com/office/powerpoint/2010/main" val="591369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FC405A0-9BA8-4011-B3C9-BDD06B1FFBC8}" type="slidenum">
              <a:rPr lang="cs-CZ" smtClean="0"/>
              <a:t>34</a:t>
            </a:fld>
            <a:endParaRPr lang="cs-CZ"/>
          </a:p>
        </p:txBody>
      </p:sp>
    </p:spTree>
    <p:extLst>
      <p:ext uri="{BB962C8B-B14F-4D97-AF65-F5344CB8AC3E}">
        <p14:creationId xmlns:p14="http://schemas.microsoft.com/office/powerpoint/2010/main" val="618549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používá popisný jazyk a opírá se o fakta (co vidím a slyším).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Následně bychom ve skupině reflektovali, která témata se objevila a jak</a:t>
            </a:r>
            <a:r>
              <a:rPr lang="en-GB" sz="1200" kern="1200" dirty="0">
                <a:solidFill>
                  <a:schemeClr val="tx1"/>
                </a:solidFill>
                <a:effectLst/>
                <a:latin typeface="+mn-lt"/>
                <a:ea typeface="+mn-ea"/>
                <a:cs typeface="+mn-cs"/>
              </a:rPr>
              <a:t>/</a:t>
            </a:r>
            <a:r>
              <a:rPr lang="cs-CZ" sz="1200" kern="1200" dirty="0">
                <a:solidFill>
                  <a:schemeClr val="tx1"/>
                </a:solidFill>
                <a:effectLst/>
                <a:latin typeface="+mn-lt"/>
                <a:ea typeface="+mn-ea"/>
                <a:cs typeface="+mn-cs"/>
              </a:rPr>
              <a:t>na co by bylo možné se při dalším pozorování zaměřit. Během reflexe je vhodné zdůraznit, jak se jednotliví studenti lišili v tom, co a jak viděli (s ohledem na jejich aprobaci, specializaci) a že to může být zdrojem obohacení a vzájemného rozšíření obzorů. </a:t>
            </a:r>
          </a:p>
          <a:p>
            <a:endParaRPr lang="cs-CZ" dirty="0"/>
          </a:p>
        </p:txBody>
      </p:sp>
      <p:sp>
        <p:nvSpPr>
          <p:cNvPr id="4" name="Zástupný symbol pro číslo snímku 3"/>
          <p:cNvSpPr>
            <a:spLocks noGrp="1"/>
          </p:cNvSpPr>
          <p:nvPr>
            <p:ph type="sldNum" sz="quarter" idx="10"/>
          </p:nvPr>
        </p:nvSpPr>
        <p:spPr/>
        <p:txBody>
          <a:bodyPr/>
          <a:lstStyle/>
          <a:p>
            <a:fld id="{7A7B7B98-232A-43C2-BE9D-2EF6EF63D83D}" type="slidenum">
              <a:rPr lang="cs-CZ" smtClean="0"/>
              <a:t>8</a:t>
            </a:fld>
            <a:endParaRPr lang="cs-CZ"/>
          </a:p>
        </p:txBody>
      </p:sp>
    </p:spTree>
    <p:extLst>
      <p:ext uri="{BB962C8B-B14F-4D97-AF65-F5344CB8AC3E}">
        <p14:creationId xmlns:p14="http://schemas.microsoft.com/office/powerpoint/2010/main" val="756387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Studující by se dále rozdělili do několika skupinek (např. čtyř skupin po pěti), podle jejich ohniska zájmu/předmětu pozorování (vybrané jsou čtyři témata, která bychom mezi skupinky rozdělili, aby si nevybrali něco, co pak bude na videu špatně pozorovatelné): </a:t>
            </a:r>
            <a:r>
              <a:rPr lang="cs-CZ" sz="1200" u="sng" kern="1200" dirty="0">
                <a:solidFill>
                  <a:schemeClr val="tx1"/>
                </a:solidFill>
                <a:effectLst/>
                <a:latin typeface="+mn-lt"/>
                <a:ea typeface="+mn-ea"/>
                <a:cs typeface="+mn-cs"/>
              </a:rPr>
              <a:t>pohyb učitele ve třídě</a:t>
            </a:r>
            <a:r>
              <a:rPr lang="cs-CZ" sz="1200" kern="1200" dirty="0">
                <a:solidFill>
                  <a:schemeClr val="tx1"/>
                </a:solidFill>
                <a:effectLst/>
                <a:latin typeface="+mn-lt"/>
                <a:ea typeface="+mn-ea"/>
                <a:cs typeface="+mn-cs"/>
              </a:rPr>
              <a:t>, </a:t>
            </a:r>
            <a:r>
              <a:rPr lang="cs-CZ" sz="1200" u="sng" kern="1200" dirty="0">
                <a:solidFill>
                  <a:schemeClr val="tx1"/>
                </a:solidFill>
                <a:effectLst/>
                <a:latin typeface="+mn-lt"/>
                <a:ea typeface="+mn-ea"/>
                <a:cs typeface="+mn-cs"/>
              </a:rPr>
              <a:t>jak žáci reagují na pokyny učitele</a:t>
            </a:r>
            <a:r>
              <a:rPr lang="cs-CZ" sz="1200" kern="1200" dirty="0">
                <a:solidFill>
                  <a:schemeClr val="tx1"/>
                </a:solidFill>
                <a:effectLst/>
                <a:latin typeface="+mn-lt"/>
                <a:ea typeface="+mn-ea"/>
                <a:cs typeface="+mn-cs"/>
              </a:rPr>
              <a:t>, </a:t>
            </a:r>
            <a:r>
              <a:rPr lang="cs-CZ" sz="1200" u="sng" kern="1200" dirty="0">
                <a:solidFill>
                  <a:schemeClr val="tx1"/>
                </a:solidFill>
                <a:effectLst/>
                <a:latin typeface="+mn-lt"/>
                <a:ea typeface="+mn-ea"/>
                <a:cs typeface="+mn-cs"/>
              </a:rPr>
              <a:t>neverbální komunikace </a:t>
            </a:r>
            <a:r>
              <a:rPr lang="cs-CZ" sz="1200" u="sng" kern="1200" dirty="0" err="1">
                <a:solidFill>
                  <a:schemeClr val="tx1"/>
                </a:solidFill>
                <a:effectLst/>
                <a:latin typeface="+mn-lt"/>
                <a:ea typeface="+mn-ea"/>
                <a:cs typeface="+mn-cs"/>
              </a:rPr>
              <a:t>vyčujících</a:t>
            </a:r>
            <a:r>
              <a:rPr lang="cs-CZ" sz="1200" kern="1200" dirty="0">
                <a:solidFill>
                  <a:schemeClr val="tx1"/>
                </a:solidFill>
                <a:effectLst/>
                <a:latin typeface="+mn-lt"/>
                <a:ea typeface="+mn-ea"/>
                <a:cs typeface="+mn-cs"/>
              </a:rPr>
              <a:t>, </a:t>
            </a:r>
            <a:r>
              <a:rPr lang="cs-CZ" sz="1200" u="sng" kern="1200" dirty="0">
                <a:solidFill>
                  <a:schemeClr val="tx1"/>
                </a:solidFill>
                <a:effectLst/>
                <a:latin typeface="+mn-lt"/>
                <a:ea typeface="+mn-ea"/>
                <a:cs typeface="+mn-cs"/>
              </a:rPr>
              <a:t>samostatnost žáků při řešení úkolů</a:t>
            </a:r>
            <a:r>
              <a:rPr lang="cs-CZ" sz="1200" kern="1200" dirty="0">
                <a:solidFill>
                  <a:schemeClr val="tx1"/>
                </a:solidFill>
                <a:effectLst/>
                <a:latin typeface="+mn-lt"/>
                <a:ea typeface="+mn-ea"/>
                <a:cs typeface="+mn-cs"/>
              </a:rPr>
              <a:t>, </a:t>
            </a:r>
            <a:r>
              <a:rPr lang="cs-CZ" sz="1200" u="sng" kern="1200" dirty="0">
                <a:solidFill>
                  <a:schemeClr val="tx1"/>
                </a:solidFill>
                <a:effectLst/>
                <a:latin typeface="+mn-lt"/>
                <a:ea typeface="+mn-ea"/>
                <a:cs typeface="+mn-cs"/>
              </a:rPr>
              <a:t>spolupráce a atmosféra ve skupině, charakteristické rysy verbální komunikace vyučujících</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Studující by ve skupinkách dobře promysleli zvolený předmět pozorování (např. definovali si, co všechno může zahrnovat neverbální komunikace vyučujících a jak ji lze rozpoznat, jak se projevuje) (</a:t>
            </a:r>
            <a:r>
              <a:rPr lang="cs-CZ" sz="1200" b="1" kern="1200" dirty="0">
                <a:solidFill>
                  <a:schemeClr val="tx1"/>
                </a:solidFill>
                <a:effectLst/>
                <a:latin typeface="+mn-lt"/>
                <a:ea typeface="+mn-ea"/>
                <a:cs typeface="+mn-cs"/>
              </a:rPr>
              <a:t>10 minut</a:t>
            </a:r>
            <a:r>
              <a:rPr lang="cs-CZ"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Při druhém kole pozorování by studující už pozorovali </a:t>
            </a:r>
            <a:r>
              <a:rPr lang="cs-CZ" sz="1200" kern="1200" dirty="0" err="1">
                <a:solidFill>
                  <a:schemeClr val="tx1"/>
                </a:solidFill>
                <a:effectLst/>
                <a:latin typeface="+mn-lt"/>
                <a:ea typeface="+mn-ea"/>
                <a:cs typeface="+mn-cs"/>
              </a:rPr>
              <a:t>zaměřeněji</a:t>
            </a:r>
            <a:r>
              <a:rPr lang="cs-CZ" sz="1200" kern="1200" dirty="0">
                <a:solidFill>
                  <a:schemeClr val="tx1"/>
                </a:solidFill>
                <a:effectLst/>
                <a:latin typeface="+mn-lt"/>
                <a:ea typeface="+mn-ea"/>
                <a:cs typeface="+mn-cs"/>
              </a:rPr>
              <a:t> a induktivně by tvořili kategorie, které se ukazují být na videozáznamu výuky jako významné z hlediska zvoleného předmětu pozorování (přirozené kódování). Ve vzájemné diskusi v rámci menších skupin by se snažili abstrahovat nějaké základní kódovací schéma. Při reflexi je vhodné zdůraznit, jestli studující vnímali dimenze frekvence (četnosti) pozorovaných jevů jako podstatné. (</a:t>
            </a:r>
            <a:r>
              <a:rPr lang="cs-CZ" sz="1200" b="1" kern="1200" dirty="0">
                <a:solidFill>
                  <a:schemeClr val="tx1"/>
                </a:solidFill>
                <a:effectLst/>
                <a:latin typeface="+mn-lt"/>
                <a:ea typeface="+mn-ea"/>
                <a:cs typeface="+mn-cs"/>
              </a:rPr>
              <a:t>15 minut</a:t>
            </a:r>
            <a:r>
              <a:rPr lang="cs-CZ"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7A7B7B98-232A-43C2-BE9D-2EF6EF63D83D}" type="slidenum">
              <a:rPr lang="cs-CZ" smtClean="0"/>
              <a:t>9</a:t>
            </a:fld>
            <a:endParaRPr lang="cs-CZ"/>
          </a:p>
        </p:txBody>
      </p:sp>
    </p:spTree>
    <p:extLst>
      <p:ext uri="{BB962C8B-B14F-4D97-AF65-F5344CB8AC3E}">
        <p14:creationId xmlns:p14="http://schemas.microsoft.com/office/powerpoint/2010/main" val="293149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A7B7B98-232A-43C2-BE9D-2EF6EF63D83D}" type="slidenum">
              <a:rPr lang="cs-CZ" smtClean="0"/>
              <a:t>10</a:t>
            </a:fld>
            <a:endParaRPr lang="cs-CZ"/>
          </a:p>
        </p:txBody>
      </p:sp>
    </p:spTree>
    <p:extLst>
      <p:ext uri="{BB962C8B-B14F-4D97-AF65-F5344CB8AC3E}">
        <p14:creationId xmlns:p14="http://schemas.microsoft.com/office/powerpoint/2010/main" val="255104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Při třetí fázi pozorování by studující pozorovali daný videozáznam výuky tak, aby byli schopní vyplnit pozorovací arch. Půlka studujících bude mít pozorovací arch zaměřený na </a:t>
            </a:r>
            <a:r>
              <a:rPr lang="cs-CZ" sz="1200" b="1" kern="1200" dirty="0">
                <a:solidFill>
                  <a:schemeClr val="tx1"/>
                </a:solidFill>
                <a:effectLst/>
                <a:latin typeface="+mn-lt"/>
                <a:ea typeface="+mn-ea"/>
                <a:cs typeface="+mn-cs"/>
              </a:rPr>
              <a:t>žáky </a:t>
            </a:r>
            <a:r>
              <a:rPr lang="cs-CZ" sz="1200" kern="1200" dirty="0">
                <a:solidFill>
                  <a:schemeClr val="tx1"/>
                </a:solidFill>
                <a:effectLst/>
                <a:latin typeface="+mn-lt"/>
                <a:ea typeface="+mn-ea"/>
                <a:cs typeface="+mn-cs"/>
              </a:rPr>
              <a:t>a půlka na </a:t>
            </a:r>
            <a:r>
              <a:rPr lang="cs-CZ" sz="1200" b="1" kern="1200" dirty="0">
                <a:solidFill>
                  <a:schemeClr val="tx1"/>
                </a:solidFill>
                <a:effectLst/>
                <a:latin typeface="+mn-lt"/>
                <a:ea typeface="+mn-ea"/>
                <a:cs typeface="+mn-cs"/>
              </a:rPr>
              <a:t>učitele</a:t>
            </a:r>
            <a:r>
              <a:rPr lang="cs-CZ" sz="1200" kern="1200" dirty="0">
                <a:solidFill>
                  <a:schemeClr val="tx1"/>
                </a:solidFill>
                <a:effectLst/>
                <a:latin typeface="+mn-lt"/>
                <a:ea typeface="+mn-ea"/>
                <a:cs typeface="+mn-cs"/>
              </a:rPr>
              <a:t>. Při této fázi pozorování by s ohledem na konečnou podobu pozorovacího archu mohli rovněž zaznamenávat frekvenci výskytu jevů/kategorií, popřípadě i jejich intenzitu na škále (popř. délku, interval). (Pozorování bude možná nutné konkretizovat/zúžit např. jen na určitou osobu). (</a:t>
            </a:r>
            <a:r>
              <a:rPr lang="cs-CZ" sz="1200" b="1" kern="1200" dirty="0">
                <a:solidFill>
                  <a:schemeClr val="tx1"/>
                </a:solidFill>
                <a:effectLst/>
                <a:latin typeface="+mn-lt"/>
                <a:ea typeface="+mn-ea"/>
                <a:cs typeface="+mn-cs"/>
              </a:rPr>
              <a:t>15 minut</a:t>
            </a:r>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7A7B7B98-232A-43C2-BE9D-2EF6EF63D83D}" type="slidenum">
              <a:rPr lang="cs-CZ" smtClean="0"/>
              <a:t>11</a:t>
            </a:fld>
            <a:endParaRPr lang="cs-CZ"/>
          </a:p>
        </p:txBody>
      </p:sp>
    </p:spTree>
    <p:extLst>
      <p:ext uri="{BB962C8B-B14F-4D97-AF65-F5344CB8AC3E}">
        <p14:creationId xmlns:p14="http://schemas.microsoft.com/office/powerpoint/2010/main" val="304201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Flanders</a:t>
            </a:r>
            <a:r>
              <a:rPr lang="cs-CZ" dirty="0"/>
              <a:t>' </a:t>
            </a:r>
            <a:r>
              <a:rPr lang="cs-CZ" dirty="0" err="1"/>
              <a:t>Interaction</a:t>
            </a:r>
            <a:r>
              <a:rPr lang="cs-CZ" dirty="0"/>
              <a:t> </a:t>
            </a:r>
            <a:r>
              <a:rPr lang="cs-CZ" dirty="0" err="1"/>
              <a:t>Analysis</a:t>
            </a:r>
            <a:r>
              <a:rPr lang="cs-CZ" dirty="0"/>
              <a:t> </a:t>
            </a:r>
            <a:r>
              <a:rPr lang="cs-CZ" dirty="0" err="1"/>
              <a:t>Categories</a:t>
            </a:r>
            <a:r>
              <a:rPr lang="cs-CZ" dirty="0"/>
              <a:t> (FIAC), opakování z výzkumu, odkázat na ně.</a:t>
            </a:r>
          </a:p>
          <a:p>
            <a:endParaRPr lang="cs-CZ" dirty="0"/>
          </a:p>
        </p:txBody>
      </p:sp>
      <p:sp>
        <p:nvSpPr>
          <p:cNvPr id="4" name="Zástupný symbol pro číslo snímku 3"/>
          <p:cNvSpPr>
            <a:spLocks noGrp="1"/>
          </p:cNvSpPr>
          <p:nvPr>
            <p:ph type="sldNum" sz="quarter" idx="10"/>
          </p:nvPr>
        </p:nvSpPr>
        <p:spPr/>
        <p:txBody>
          <a:bodyPr/>
          <a:lstStyle/>
          <a:p>
            <a:fld id="{7A7B7B98-232A-43C2-BE9D-2EF6EF63D83D}" type="slidenum">
              <a:rPr lang="cs-CZ" smtClean="0"/>
              <a:t>12</a:t>
            </a:fld>
            <a:endParaRPr lang="cs-CZ"/>
          </a:p>
        </p:txBody>
      </p:sp>
    </p:spTree>
    <p:extLst>
      <p:ext uri="{BB962C8B-B14F-4D97-AF65-F5344CB8AC3E}">
        <p14:creationId xmlns:p14="http://schemas.microsoft.com/office/powerpoint/2010/main" val="65894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chemeClr val="tx1"/>
                </a:solidFill>
              </a:rPr>
              <a:t>dlouhodobé, systematické a reflexivní zachycení probíhajících aktivit přímo ve sledovaném terénu</a:t>
            </a:r>
          </a:p>
          <a:p>
            <a:endParaRPr lang="cs-CZ" dirty="0"/>
          </a:p>
        </p:txBody>
      </p:sp>
      <p:sp>
        <p:nvSpPr>
          <p:cNvPr id="4" name="Zástupný symbol pro číslo snímku 3"/>
          <p:cNvSpPr>
            <a:spLocks noGrp="1"/>
          </p:cNvSpPr>
          <p:nvPr>
            <p:ph type="sldNum" sz="quarter" idx="10"/>
          </p:nvPr>
        </p:nvSpPr>
        <p:spPr/>
        <p:txBody>
          <a:bodyPr/>
          <a:lstStyle/>
          <a:p>
            <a:fld id="{7A7B7B98-232A-43C2-BE9D-2EF6EF63D83D}" type="slidenum">
              <a:rPr lang="cs-CZ" smtClean="0"/>
              <a:t>17</a:t>
            </a:fld>
            <a:endParaRPr lang="cs-CZ"/>
          </a:p>
        </p:txBody>
      </p:sp>
    </p:spTree>
    <p:extLst>
      <p:ext uri="{BB962C8B-B14F-4D97-AF65-F5344CB8AC3E}">
        <p14:creationId xmlns:p14="http://schemas.microsoft.com/office/powerpoint/2010/main" val="2087020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A7B7B98-232A-43C2-BE9D-2EF6EF63D83D}" type="slidenum">
              <a:rPr lang="cs-CZ" smtClean="0"/>
              <a:t>18</a:t>
            </a:fld>
            <a:endParaRPr lang="cs-CZ"/>
          </a:p>
        </p:txBody>
      </p:sp>
    </p:spTree>
    <p:extLst>
      <p:ext uri="{BB962C8B-B14F-4D97-AF65-F5344CB8AC3E}">
        <p14:creationId xmlns:p14="http://schemas.microsoft.com/office/powerpoint/2010/main" val="257994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A7B7B98-232A-43C2-BE9D-2EF6EF63D83D}" type="slidenum">
              <a:rPr lang="cs-CZ" smtClean="0"/>
              <a:t>24</a:t>
            </a:fld>
            <a:endParaRPr lang="cs-CZ"/>
          </a:p>
        </p:txBody>
      </p:sp>
    </p:spTree>
    <p:extLst>
      <p:ext uri="{BB962C8B-B14F-4D97-AF65-F5344CB8AC3E}">
        <p14:creationId xmlns:p14="http://schemas.microsoft.com/office/powerpoint/2010/main" val="808894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cs-CZ"/>
              <a:t>Kliknutím lze upravit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3/22/2022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B679257-CE8A-41B9-BE36-3CE00D7AEBE9}" type="datetimeFigureOut">
              <a:rPr lang="cs-CZ" smtClean="0"/>
              <a:t>22.03.2022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38BBB2F-1636-4536-8DBE-C2717366D88A}" type="slidenum">
              <a:rPr lang="cs-CZ" smtClean="0"/>
              <a:t>‹#›</a:t>
            </a:fld>
            <a:endParaRPr lang="cs-CZ"/>
          </a:p>
        </p:txBody>
      </p:sp>
    </p:spTree>
    <p:extLst>
      <p:ext uri="{BB962C8B-B14F-4D97-AF65-F5344CB8AC3E}">
        <p14:creationId xmlns:p14="http://schemas.microsoft.com/office/powerpoint/2010/main" val="331073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3/22/2022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cs-CZ"/>
              <a:t>Kliknutím lze upravit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257300" y="2909102"/>
            <a:ext cx="4800600" cy="299639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633864" y="2909102"/>
            <a:ext cx="4800600" cy="299639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cs-CZ"/>
              <a:t>Kliknutím lze upravit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3/22/2022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cs-CZ"/>
              <a:t>Kliknutím lze upravit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3/22/2022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3/22/2022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nAVBM8npTLQ&amp;index=2&amp;list=PLbb8j-uXWuKrcPv66mb8SyCDPD0_SO-J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78523" y="1098388"/>
            <a:ext cx="10318418" cy="3048739"/>
          </a:xfrm>
        </p:spPr>
        <p:txBody>
          <a:bodyPr/>
          <a:lstStyle/>
          <a:p>
            <a:br>
              <a:rPr lang="cs-CZ" dirty="0"/>
            </a:br>
            <a:r>
              <a:rPr lang="cs-CZ" sz="7200" dirty="0"/>
              <a:t>DIAGNOSTICKÉ METODY A TECHNIKY</a:t>
            </a:r>
          </a:p>
        </p:txBody>
      </p:sp>
      <p:sp>
        <p:nvSpPr>
          <p:cNvPr id="3" name="Podnadpis 2"/>
          <p:cNvSpPr>
            <a:spLocks noGrp="1"/>
          </p:cNvSpPr>
          <p:nvPr>
            <p:ph type="subTitle" idx="1"/>
          </p:nvPr>
        </p:nvSpPr>
        <p:spPr>
          <a:xfrm>
            <a:off x="1771700" y="6265524"/>
            <a:ext cx="9376591" cy="742279"/>
          </a:xfrm>
        </p:spPr>
        <p:txBody>
          <a:bodyPr/>
          <a:lstStyle/>
          <a:p>
            <a:r>
              <a:rPr lang="cs-CZ" dirty="0"/>
              <a:t>Pedagogicko-psychologická diagnostika</a:t>
            </a:r>
          </a:p>
        </p:txBody>
      </p:sp>
    </p:spTree>
    <p:extLst>
      <p:ext uri="{BB962C8B-B14F-4D97-AF65-F5344CB8AC3E}">
        <p14:creationId xmlns:p14="http://schemas.microsoft.com/office/powerpoint/2010/main" val="33292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Reflexe druhého pozorování</a:t>
            </a:r>
          </a:p>
        </p:txBody>
      </p:sp>
      <p:sp>
        <p:nvSpPr>
          <p:cNvPr id="3" name="Zástupný symbol pro obsah 2"/>
          <p:cNvSpPr>
            <a:spLocks noGrp="1"/>
          </p:cNvSpPr>
          <p:nvPr>
            <p:ph idx="1"/>
          </p:nvPr>
        </p:nvSpPr>
        <p:spPr>
          <a:xfrm>
            <a:off x="1251678" y="2286002"/>
            <a:ext cx="5075231" cy="3163454"/>
          </a:xfrm>
        </p:spPr>
        <p:txBody>
          <a:bodyPr>
            <a:normAutofit/>
          </a:bodyPr>
          <a:lstStyle/>
          <a:p>
            <a:r>
              <a:rPr lang="cs-CZ" sz="2400" dirty="0">
                <a:solidFill>
                  <a:schemeClr val="tx1"/>
                </a:solidFill>
              </a:rPr>
              <a:t>Co jste zjistili?</a:t>
            </a:r>
          </a:p>
        </p:txBody>
      </p:sp>
    </p:spTree>
    <p:extLst>
      <p:ext uri="{BB962C8B-B14F-4D97-AF65-F5344CB8AC3E}">
        <p14:creationId xmlns:p14="http://schemas.microsoft.com/office/powerpoint/2010/main" val="412588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Třetí pozorování videozáznamu</a:t>
            </a:r>
          </a:p>
        </p:txBody>
      </p:sp>
      <p:sp>
        <p:nvSpPr>
          <p:cNvPr id="3" name="Zástupný symbol pro obsah 2"/>
          <p:cNvSpPr>
            <a:spLocks noGrp="1"/>
          </p:cNvSpPr>
          <p:nvPr>
            <p:ph idx="1"/>
          </p:nvPr>
        </p:nvSpPr>
        <p:spPr/>
        <p:txBody>
          <a:bodyPr>
            <a:normAutofit/>
          </a:bodyPr>
          <a:lstStyle/>
          <a:p>
            <a:pPr lvl="0"/>
            <a:r>
              <a:rPr lang="cs-CZ" sz="3200" dirty="0">
                <a:solidFill>
                  <a:schemeClr val="tx1"/>
                </a:solidFill>
              </a:rPr>
              <a:t>Při třetím pozorování videozáznamu vyplňujte pozorovací arch.</a:t>
            </a:r>
          </a:p>
          <a:p>
            <a:pPr marL="0" lvl="0" indent="0">
              <a:buNone/>
            </a:pPr>
            <a:r>
              <a:rPr lang="cs-CZ" sz="3200" b="1" dirty="0">
                <a:solidFill>
                  <a:schemeClr val="tx1"/>
                </a:solidFill>
              </a:rPr>
              <a:t>skupina A – arch zaměřený </a:t>
            </a:r>
            <a:r>
              <a:rPr lang="cs-CZ" sz="3200" b="1" dirty="0">
                <a:solidFill>
                  <a:srgbClr val="FF0000"/>
                </a:solidFill>
              </a:rPr>
              <a:t>na žáky</a:t>
            </a:r>
          </a:p>
          <a:p>
            <a:pPr marL="0" lvl="0" indent="0">
              <a:buNone/>
            </a:pPr>
            <a:r>
              <a:rPr lang="cs-CZ" sz="3200" b="1" dirty="0">
                <a:solidFill>
                  <a:schemeClr val="tx1"/>
                </a:solidFill>
              </a:rPr>
              <a:t>skupina B – arch zaměřený </a:t>
            </a:r>
            <a:r>
              <a:rPr lang="cs-CZ" sz="3200" b="1" dirty="0">
                <a:solidFill>
                  <a:srgbClr val="FF0000"/>
                </a:solidFill>
              </a:rPr>
              <a:t>na učitele</a:t>
            </a:r>
          </a:p>
          <a:p>
            <a:pPr lvl="0"/>
            <a:r>
              <a:rPr lang="cs-CZ" sz="3200" dirty="0">
                <a:solidFill>
                  <a:schemeClr val="tx1"/>
                </a:solidFill>
              </a:rPr>
              <a:t>Zaznamenávejte i frekvenci výskytu jevů, popřípadě jejich intenzitu (například na škále 0 – 5).</a:t>
            </a:r>
          </a:p>
        </p:txBody>
      </p:sp>
    </p:spTree>
    <p:extLst>
      <p:ext uri="{BB962C8B-B14F-4D97-AF65-F5344CB8AC3E}">
        <p14:creationId xmlns:p14="http://schemas.microsoft.com/office/powerpoint/2010/main" val="477666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75865" y="0"/>
            <a:ext cx="11010996" cy="1187777"/>
          </a:xfrm>
        </p:spPr>
        <p:txBody>
          <a:bodyPr>
            <a:normAutofit/>
          </a:bodyPr>
          <a:lstStyle/>
          <a:p>
            <a:r>
              <a:rPr lang="cs-CZ" sz="2800" dirty="0"/>
              <a:t>Strukturované pozorování: </a:t>
            </a:r>
            <a:br>
              <a:rPr lang="cs-CZ" sz="2800" dirty="0"/>
            </a:br>
            <a:r>
              <a:rPr lang="cs-CZ" sz="2800" dirty="0" err="1"/>
              <a:t>Flandersův</a:t>
            </a:r>
            <a:r>
              <a:rPr lang="cs-CZ" sz="2800" dirty="0"/>
              <a:t> systém analýzy interakce (FIAC)</a:t>
            </a:r>
          </a:p>
        </p:txBody>
      </p:sp>
      <p:graphicFrame>
        <p:nvGraphicFramePr>
          <p:cNvPr id="5" name="Zástupný symbol pro obsah 4"/>
          <p:cNvGraphicFramePr>
            <a:graphicFrameLocks noGrp="1" noChangeAspect="1"/>
          </p:cNvGraphicFramePr>
          <p:nvPr>
            <p:ph sz="quarter" idx="13"/>
          </p:nvPr>
        </p:nvGraphicFramePr>
        <p:xfrm>
          <a:off x="170121" y="988828"/>
          <a:ext cx="5050465" cy="5507798"/>
        </p:xfrm>
        <a:graphic>
          <a:graphicData uri="http://schemas.openxmlformats.org/drawingml/2006/table">
            <a:tbl>
              <a:tblPr firstRow="1" bandRow="1">
                <a:tableStyleId>{5C22544A-7EE6-4342-B048-85BDC9FD1C3A}</a:tableStyleId>
              </a:tblPr>
              <a:tblGrid>
                <a:gridCol w="603477">
                  <a:extLst>
                    <a:ext uri="{9D8B030D-6E8A-4147-A177-3AD203B41FA5}">
                      <a16:colId xmlns:a16="http://schemas.microsoft.com/office/drawing/2014/main" val="2870451833"/>
                    </a:ext>
                  </a:extLst>
                </a:gridCol>
                <a:gridCol w="4446988">
                  <a:extLst>
                    <a:ext uri="{9D8B030D-6E8A-4147-A177-3AD203B41FA5}">
                      <a16:colId xmlns:a16="http://schemas.microsoft.com/office/drawing/2014/main" val="194937756"/>
                    </a:ext>
                  </a:extLst>
                </a:gridCol>
              </a:tblGrid>
              <a:tr h="413827">
                <a:tc gridSpan="2">
                  <a:txBody>
                    <a:bodyPr/>
                    <a:lstStyle/>
                    <a:p>
                      <a:r>
                        <a:rPr lang="cs-CZ" sz="2000" dirty="0">
                          <a:solidFill>
                            <a:schemeClr val="tx1"/>
                          </a:solidFill>
                        </a:rPr>
                        <a:t>UČITEL</a:t>
                      </a:r>
                    </a:p>
                  </a:txBody>
                  <a:tcPr/>
                </a:tc>
                <a:tc hMerge="1">
                  <a:txBody>
                    <a:bodyPr/>
                    <a:lstStyle/>
                    <a:p>
                      <a:endParaRPr lang="cs-CZ"/>
                    </a:p>
                  </a:txBody>
                  <a:tcPr/>
                </a:tc>
                <a:extLst>
                  <a:ext uri="{0D108BD9-81ED-4DB2-BD59-A6C34878D82A}">
                    <a16:rowId xmlns:a16="http://schemas.microsoft.com/office/drawing/2014/main" val="3887638457"/>
                  </a:ext>
                </a:extLst>
              </a:tr>
              <a:tr h="732155">
                <a:tc>
                  <a:txBody>
                    <a:bodyPr/>
                    <a:lstStyle/>
                    <a:p>
                      <a:r>
                        <a:rPr lang="cs-CZ" sz="2000" dirty="0"/>
                        <a:t>U1</a:t>
                      </a:r>
                    </a:p>
                  </a:txBody>
                  <a:tcPr/>
                </a:tc>
                <a:tc>
                  <a:txBody>
                    <a:bodyPr/>
                    <a:lstStyle/>
                    <a:p>
                      <a:r>
                        <a:rPr lang="cs-CZ" sz="2000" dirty="0"/>
                        <a:t>Akceptuje žákovy pocity, projevuje sympatie konstruktivním způsobem. </a:t>
                      </a:r>
                    </a:p>
                  </a:txBody>
                  <a:tcPr/>
                </a:tc>
                <a:extLst>
                  <a:ext uri="{0D108BD9-81ED-4DB2-BD59-A6C34878D82A}">
                    <a16:rowId xmlns:a16="http://schemas.microsoft.com/office/drawing/2014/main" val="2351935423"/>
                  </a:ext>
                </a:extLst>
              </a:tr>
              <a:tr h="732155">
                <a:tc>
                  <a:txBody>
                    <a:bodyPr/>
                    <a:lstStyle/>
                    <a:p>
                      <a:r>
                        <a:rPr lang="cs-CZ" sz="2000" dirty="0"/>
                        <a:t>U2</a:t>
                      </a:r>
                    </a:p>
                  </a:txBody>
                  <a:tcPr/>
                </a:tc>
                <a:tc>
                  <a:txBody>
                    <a:bodyPr/>
                    <a:lstStyle/>
                    <a:p>
                      <a:r>
                        <a:rPr lang="cs-CZ" sz="2000" dirty="0"/>
                        <a:t>Chválí a povzbuzuje, žertuje, souhlasí s žákovým výkonem.</a:t>
                      </a:r>
                    </a:p>
                  </a:txBody>
                  <a:tcPr/>
                </a:tc>
                <a:extLst>
                  <a:ext uri="{0D108BD9-81ED-4DB2-BD59-A6C34878D82A}">
                    <a16:rowId xmlns:a16="http://schemas.microsoft.com/office/drawing/2014/main" val="947400101"/>
                  </a:ext>
                </a:extLst>
              </a:tr>
              <a:tr h="732155">
                <a:tc>
                  <a:txBody>
                    <a:bodyPr/>
                    <a:lstStyle/>
                    <a:p>
                      <a:r>
                        <a:rPr lang="cs-CZ" sz="2000" dirty="0"/>
                        <a:t>U3</a:t>
                      </a:r>
                    </a:p>
                  </a:txBody>
                  <a:tcPr/>
                </a:tc>
                <a:tc>
                  <a:txBody>
                    <a:bodyPr/>
                    <a:lstStyle/>
                    <a:p>
                      <a:r>
                        <a:rPr lang="cs-CZ" sz="2000" dirty="0"/>
                        <a:t>Využívá, akceptuje, objasňuje a rozvíjí myšlenky žáků. </a:t>
                      </a:r>
                    </a:p>
                  </a:txBody>
                  <a:tcPr/>
                </a:tc>
                <a:extLst>
                  <a:ext uri="{0D108BD9-81ED-4DB2-BD59-A6C34878D82A}">
                    <a16:rowId xmlns:a16="http://schemas.microsoft.com/office/drawing/2014/main" val="1504705084"/>
                  </a:ext>
                </a:extLst>
              </a:tr>
              <a:tr h="732155">
                <a:tc>
                  <a:txBody>
                    <a:bodyPr/>
                    <a:lstStyle/>
                    <a:p>
                      <a:r>
                        <a:rPr lang="cs-CZ" sz="2000" dirty="0"/>
                        <a:t>U4</a:t>
                      </a:r>
                    </a:p>
                  </a:txBody>
                  <a:tcPr/>
                </a:tc>
                <a:tc>
                  <a:txBody>
                    <a:bodyPr/>
                    <a:lstStyle/>
                    <a:p>
                      <a:r>
                        <a:rPr lang="cs-CZ" sz="2000" dirty="0"/>
                        <a:t>Klade otázky, stimuluje žáky, nejde o řečnické otázky.</a:t>
                      </a:r>
                    </a:p>
                  </a:txBody>
                  <a:tcPr/>
                </a:tc>
                <a:extLst>
                  <a:ext uri="{0D108BD9-81ED-4DB2-BD59-A6C34878D82A}">
                    <a16:rowId xmlns:a16="http://schemas.microsoft.com/office/drawing/2014/main" val="420340521"/>
                  </a:ext>
                </a:extLst>
              </a:tr>
              <a:tr h="413827">
                <a:tc>
                  <a:txBody>
                    <a:bodyPr/>
                    <a:lstStyle/>
                    <a:p>
                      <a:r>
                        <a:rPr lang="cs-CZ" sz="2000" dirty="0"/>
                        <a:t>U5</a:t>
                      </a:r>
                    </a:p>
                  </a:txBody>
                  <a:tcPr/>
                </a:tc>
                <a:tc>
                  <a:txBody>
                    <a:bodyPr/>
                    <a:lstStyle/>
                    <a:p>
                      <a:r>
                        <a:rPr lang="cs-CZ" sz="2000" dirty="0"/>
                        <a:t>Vykládá, sděluje, přednáší, uvádí své názory. </a:t>
                      </a:r>
                    </a:p>
                  </a:txBody>
                  <a:tcPr/>
                </a:tc>
                <a:extLst>
                  <a:ext uri="{0D108BD9-81ED-4DB2-BD59-A6C34878D82A}">
                    <a16:rowId xmlns:a16="http://schemas.microsoft.com/office/drawing/2014/main" val="1096761587"/>
                  </a:ext>
                </a:extLst>
              </a:tr>
              <a:tr h="413827">
                <a:tc>
                  <a:txBody>
                    <a:bodyPr/>
                    <a:lstStyle/>
                    <a:p>
                      <a:r>
                        <a:rPr lang="cs-CZ" sz="2000" dirty="0"/>
                        <a:t>U6</a:t>
                      </a:r>
                    </a:p>
                  </a:txBody>
                  <a:tcPr/>
                </a:tc>
                <a:tc>
                  <a:txBody>
                    <a:bodyPr/>
                    <a:lstStyle/>
                    <a:p>
                      <a:r>
                        <a:rPr lang="cs-CZ" sz="2000" dirty="0"/>
                        <a:t>Dává pokyny či příkazy. </a:t>
                      </a:r>
                    </a:p>
                  </a:txBody>
                  <a:tcPr/>
                </a:tc>
                <a:extLst>
                  <a:ext uri="{0D108BD9-81ED-4DB2-BD59-A6C34878D82A}">
                    <a16:rowId xmlns:a16="http://schemas.microsoft.com/office/drawing/2014/main" val="1911276454"/>
                  </a:ext>
                </a:extLst>
              </a:tr>
              <a:tr h="1050484">
                <a:tc>
                  <a:txBody>
                    <a:bodyPr/>
                    <a:lstStyle/>
                    <a:p>
                      <a:r>
                        <a:rPr lang="cs-CZ" sz="2000" dirty="0"/>
                        <a:t>U7</a:t>
                      </a:r>
                    </a:p>
                  </a:txBody>
                  <a:tcPr/>
                </a:tc>
                <a:tc>
                  <a:txBody>
                    <a:bodyPr/>
                    <a:lstStyle/>
                    <a:p>
                      <a:r>
                        <a:rPr lang="cs-CZ" sz="2000" dirty="0"/>
                        <a:t>Kritizuje, uplatňuje svou autoritu, chce změnit žákovo nevhodné chování nebo činnost.</a:t>
                      </a:r>
                    </a:p>
                  </a:txBody>
                  <a:tcPr/>
                </a:tc>
                <a:extLst>
                  <a:ext uri="{0D108BD9-81ED-4DB2-BD59-A6C34878D82A}">
                    <a16:rowId xmlns:a16="http://schemas.microsoft.com/office/drawing/2014/main" val="2264047674"/>
                  </a:ext>
                </a:extLst>
              </a:tr>
            </a:tbl>
          </a:graphicData>
        </a:graphic>
      </p:graphicFrame>
      <p:graphicFrame>
        <p:nvGraphicFramePr>
          <p:cNvPr id="4" name="Zástupný symbol pro obsah 4"/>
          <p:cNvGraphicFramePr>
            <a:graphicFrameLocks noChangeAspect="1"/>
          </p:cNvGraphicFramePr>
          <p:nvPr/>
        </p:nvGraphicFramePr>
        <p:xfrm>
          <a:off x="5471046" y="839973"/>
          <a:ext cx="5767568" cy="4693920"/>
        </p:xfrm>
        <a:graphic>
          <a:graphicData uri="http://schemas.openxmlformats.org/drawingml/2006/table">
            <a:tbl>
              <a:tblPr firstRow="1" bandRow="1">
                <a:tableStyleId>{5C22544A-7EE6-4342-B048-85BDC9FD1C3A}</a:tableStyleId>
              </a:tblPr>
              <a:tblGrid>
                <a:gridCol w="621410">
                  <a:extLst>
                    <a:ext uri="{9D8B030D-6E8A-4147-A177-3AD203B41FA5}">
                      <a16:colId xmlns:a16="http://schemas.microsoft.com/office/drawing/2014/main" val="2870451833"/>
                    </a:ext>
                  </a:extLst>
                </a:gridCol>
                <a:gridCol w="5146158">
                  <a:extLst>
                    <a:ext uri="{9D8B030D-6E8A-4147-A177-3AD203B41FA5}">
                      <a16:colId xmlns:a16="http://schemas.microsoft.com/office/drawing/2014/main" val="194937756"/>
                    </a:ext>
                  </a:extLst>
                </a:gridCol>
              </a:tblGrid>
              <a:tr h="158366">
                <a:tc gridSpan="2">
                  <a:txBody>
                    <a:bodyPr/>
                    <a:lstStyle/>
                    <a:p>
                      <a:r>
                        <a:rPr lang="cs-CZ" sz="2000" b="1" kern="1200" dirty="0">
                          <a:solidFill>
                            <a:schemeClr val="tx1"/>
                          </a:solidFill>
                          <a:latin typeface="+mn-lt"/>
                          <a:ea typeface="+mn-ea"/>
                          <a:cs typeface="+mn-cs"/>
                        </a:rPr>
                        <a:t>ŽÁK</a:t>
                      </a:r>
                    </a:p>
                  </a:txBody>
                  <a:tcPr/>
                </a:tc>
                <a:tc hMerge="1">
                  <a:txBody>
                    <a:bodyPr/>
                    <a:lstStyle/>
                    <a:p>
                      <a:endParaRPr lang="cs-CZ"/>
                    </a:p>
                  </a:txBody>
                  <a:tcPr/>
                </a:tc>
                <a:extLst>
                  <a:ext uri="{0D108BD9-81ED-4DB2-BD59-A6C34878D82A}">
                    <a16:rowId xmlns:a16="http://schemas.microsoft.com/office/drawing/2014/main" val="3887638457"/>
                  </a:ext>
                </a:extLst>
              </a:tr>
              <a:tr h="158366">
                <a:tc>
                  <a:txBody>
                    <a:bodyPr/>
                    <a:lstStyle/>
                    <a:p>
                      <a:r>
                        <a:rPr lang="cs-CZ" sz="2000" dirty="0"/>
                        <a:t>Z1</a:t>
                      </a:r>
                    </a:p>
                  </a:txBody>
                  <a:tcPr/>
                </a:tc>
                <a:tc>
                  <a:txBody>
                    <a:bodyPr/>
                    <a:lstStyle/>
                    <a:p>
                      <a:r>
                        <a:rPr lang="pl-PL" sz="2000" dirty="0"/>
                        <a:t>Klade dotazy, hledá oporu a pomoc u učitele.</a:t>
                      </a:r>
                      <a:endParaRPr lang="cs-CZ" sz="2000" dirty="0"/>
                    </a:p>
                  </a:txBody>
                  <a:tcPr/>
                </a:tc>
                <a:extLst>
                  <a:ext uri="{0D108BD9-81ED-4DB2-BD59-A6C34878D82A}">
                    <a16:rowId xmlns:a16="http://schemas.microsoft.com/office/drawing/2014/main" val="280150816"/>
                  </a:ext>
                </a:extLst>
              </a:tr>
              <a:tr h="277141">
                <a:tc>
                  <a:txBody>
                    <a:bodyPr/>
                    <a:lstStyle/>
                    <a:p>
                      <a:r>
                        <a:rPr lang="cs-CZ" sz="2000" dirty="0"/>
                        <a:t>Z2</a:t>
                      </a:r>
                    </a:p>
                  </a:txBody>
                  <a:tcPr/>
                </a:tc>
                <a:tc>
                  <a:txBody>
                    <a:bodyPr/>
                    <a:lstStyle/>
                    <a:p>
                      <a:r>
                        <a:rPr lang="pl-PL" sz="2000" dirty="0"/>
                        <a:t>Klade dotazy, hledá oporu a pomoc u spolužáků. </a:t>
                      </a:r>
                      <a:endParaRPr lang="cs-CZ" sz="2000" dirty="0"/>
                    </a:p>
                  </a:txBody>
                  <a:tcPr/>
                </a:tc>
                <a:extLst>
                  <a:ext uri="{0D108BD9-81ED-4DB2-BD59-A6C34878D82A}">
                    <a16:rowId xmlns:a16="http://schemas.microsoft.com/office/drawing/2014/main" val="3753156822"/>
                  </a:ext>
                </a:extLst>
              </a:tr>
              <a:tr h="277141">
                <a:tc>
                  <a:txBody>
                    <a:bodyPr/>
                    <a:lstStyle/>
                    <a:p>
                      <a:r>
                        <a:rPr lang="cs-CZ" sz="2000" dirty="0"/>
                        <a:t>Z3</a:t>
                      </a:r>
                    </a:p>
                  </a:txBody>
                  <a:tcPr/>
                </a:tc>
                <a:tc>
                  <a:txBody>
                    <a:bodyPr/>
                    <a:lstStyle/>
                    <a:p>
                      <a:r>
                        <a:rPr lang="cs-CZ" sz="2000" dirty="0"/>
                        <a:t>Sděluje, vysvětluje, uvádí názory – „tlakem“ a působením učitele (další osoby). </a:t>
                      </a:r>
                    </a:p>
                  </a:txBody>
                  <a:tcPr/>
                </a:tc>
                <a:extLst>
                  <a:ext uri="{0D108BD9-81ED-4DB2-BD59-A6C34878D82A}">
                    <a16:rowId xmlns:a16="http://schemas.microsoft.com/office/drawing/2014/main" val="4085657812"/>
                  </a:ext>
                </a:extLst>
              </a:tr>
              <a:tr h="277141">
                <a:tc>
                  <a:txBody>
                    <a:bodyPr/>
                    <a:lstStyle/>
                    <a:p>
                      <a:r>
                        <a:rPr lang="cs-CZ" sz="2000" dirty="0"/>
                        <a:t>Z4</a:t>
                      </a:r>
                    </a:p>
                  </a:txBody>
                  <a:tcPr/>
                </a:tc>
                <a:tc>
                  <a:txBody>
                    <a:bodyPr/>
                    <a:lstStyle/>
                    <a:p>
                      <a:r>
                        <a:rPr lang="cs-CZ" sz="2000" dirty="0"/>
                        <a:t>Sděluje, vysvětluje, uvádí své názory – z vlastní aktivity a motivace. </a:t>
                      </a:r>
                    </a:p>
                  </a:txBody>
                  <a:tcPr/>
                </a:tc>
                <a:extLst>
                  <a:ext uri="{0D108BD9-81ED-4DB2-BD59-A6C34878D82A}">
                    <a16:rowId xmlns:a16="http://schemas.microsoft.com/office/drawing/2014/main" val="4059039763"/>
                  </a:ext>
                </a:extLst>
              </a:tr>
              <a:tr h="277141">
                <a:tc>
                  <a:txBody>
                    <a:bodyPr/>
                    <a:lstStyle/>
                    <a:p>
                      <a:r>
                        <a:rPr lang="cs-CZ" sz="2000" dirty="0"/>
                        <a:t>Z5</a:t>
                      </a:r>
                    </a:p>
                  </a:txBody>
                  <a:tcPr/>
                </a:tc>
                <a:tc>
                  <a:txBody>
                    <a:bodyPr/>
                    <a:lstStyle/>
                    <a:p>
                      <a:r>
                        <a:rPr lang="cs-CZ" sz="2000" dirty="0"/>
                        <a:t>Řídí, modifikuje, poskytuje pomoc při činnosti druhého (druhých). </a:t>
                      </a:r>
                    </a:p>
                  </a:txBody>
                  <a:tcPr/>
                </a:tc>
                <a:extLst>
                  <a:ext uri="{0D108BD9-81ED-4DB2-BD59-A6C34878D82A}">
                    <a16:rowId xmlns:a16="http://schemas.microsoft.com/office/drawing/2014/main" val="1612778275"/>
                  </a:ext>
                </a:extLst>
              </a:tr>
              <a:tr h="277141">
                <a:tc>
                  <a:txBody>
                    <a:bodyPr/>
                    <a:lstStyle/>
                    <a:p>
                      <a:r>
                        <a:rPr lang="cs-CZ" sz="2000" dirty="0"/>
                        <a:t>Z6</a:t>
                      </a:r>
                    </a:p>
                  </a:txBody>
                  <a:tcPr/>
                </a:tc>
                <a:tc>
                  <a:txBody>
                    <a:bodyPr/>
                    <a:lstStyle/>
                    <a:p>
                      <a:r>
                        <a:rPr lang="cs-CZ" sz="2000" dirty="0"/>
                        <a:t>Probíhá zřejmá skupinová (nebo </a:t>
                      </a:r>
                      <a:r>
                        <a:rPr lang="cs-CZ" sz="2000" dirty="0" err="1"/>
                        <a:t>celotřídní</a:t>
                      </a:r>
                      <a:r>
                        <a:rPr lang="cs-CZ" sz="2000" dirty="0"/>
                        <a:t>) diskuse.</a:t>
                      </a:r>
                    </a:p>
                  </a:txBody>
                  <a:tcPr/>
                </a:tc>
                <a:extLst>
                  <a:ext uri="{0D108BD9-81ED-4DB2-BD59-A6C34878D82A}">
                    <a16:rowId xmlns:a16="http://schemas.microsoft.com/office/drawing/2014/main" val="839742831"/>
                  </a:ext>
                </a:extLst>
              </a:tr>
              <a:tr h="277141">
                <a:tc>
                  <a:txBody>
                    <a:bodyPr/>
                    <a:lstStyle/>
                    <a:p>
                      <a:r>
                        <a:rPr lang="cs-CZ" sz="2000" dirty="0"/>
                        <a:t>Z7</a:t>
                      </a:r>
                    </a:p>
                  </a:txBody>
                  <a:tcPr/>
                </a:tc>
                <a:tc>
                  <a:txBody>
                    <a:bodyPr/>
                    <a:lstStyle/>
                    <a:p>
                      <a:r>
                        <a:rPr lang="cs-CZ" sz="2000" dirty="0"/>
                        <a:t>Žáci provádějí samostatnou učební činnost – bez zjevné interakce. </a:t>
                      </a:r>
                    </a:p>
                  </a:txBody>
                  <a:tcPr/>
                </a:tc>
                <a:extLst>
                  <a:ext uri="{0D108BD9-81ED-4DB2-BD59-A6C34878D82A}">
                    <a16:rowId xmlns:a16="http://schemas.microsoft.com/office/drawing/2014/main" val="857230683"/>
                  </a:ext>
                </a:extLst>
              </a:tr>
            </a:tbl>
          </a:graphicData>
        </a:graphic>
      </p:graphicFrame>
      <p:graphicFrame>
        <p:nvGraphicFramePr>
          <p:cNvPr id="6" name="Zástupný symbol pro obsah 4"/>
          <p:cNvGraphicFramePr>
            <a:graphicFrameLocks noChangeAspect="1"/>
          </p:cNvGraphicFramePr>
          <p:nvPr/>
        </p:nvGraphicFramePr>
        <p:xfrm>
          <a:off x="6424432" y="5760720"/>
          <a:ext cx="5767568" cy="1097280"/>
        </p:xfrm>
        <a:graphic>
          <a:graphicData uri="http://schemas.openxmlformats.org/drawingml/2006/table">
            <a:tbl>
              <a:tblPr firstRow="1" bandRow="1">
                <a:tableStyleId>{5C22544A-7EE6-4342-B048-85BDC9FD1C3A}</a:tableStyleId>
              </a:tblPr>
              <a:tblGrid>
                <a:gridCol w="621410">
                  <a:extLst>
                    <a:ext uri="{9D8B030D-6E8A-4147-A177-3AD203B41FA5}">
                      <a16:colId xmlns:a16="http://schemas.microsoft.com/office/drawing/2014/main" val="2870451833"/>
                    </a:ext>
                  </a:extLst>
                </a:gridCol>
                <a:gridCol w="5146158">
                  <a:extLst>
                    <a:ext uri="{9D8B030D-6E8A-4147-A177-3AD203B41FA5}">
                      <a16:colId xmlns:a16="http://schemas.microsoft.com/office/drawing/2014/main" val="194937756"/>
                    </a:ext>
                  </a:extLst>
                </a:gridCol>
              </a:tblGrid>
              <a:tr h="290627">
                <a:tc gridSpan="2">
                  <a:txBody>
                    <a:bodyPr/>
                    <a:lstStyle/>
                    <a:p>
                      <a:r>
                        <a:rPr lang="cs-CZ" sz="2000" b="1" kern="1200" dirty="0">
                          <a:solidFill>
                            <a:schemeClr val="tx1"/>
                          </a:solidFill>
                          <a:latin typeface="+mn-lt"/>
                          <a:ea typeface="+mn-ea"/>
                          <a:cs typeface="+mn-cs"/>
                        </a:rPr>
                        <a:t>Ostatní</a:t>
                      </a:r>
                    </a:p>
                  </a:txBody>
                  <a:tcPr/>
                </a:tc>
                <a:tc hMerge="1">
                  <a:txBody>
                    <a:bodyPr/>
                    <a:lstStyle/>
                    <a:p>
                      <a:endParaRPr lang="cs-CZ"/>
                    </a:p>
                  </a:txBody>
                  <a:tcPr/>
                </a:tc>
                <a:extLst>
                  <a:ext uri="{0D108BD9-81ED-4DB2-BD59-A6C34878D82A}">
                    <a16:rowId xmlns:a16="http://schemas.microsoft.com/office/drawing/2014/main" val="3887638457"/>
                  </a:ext>
                </a:extLst>
              </a:tr>
              <a:tr h="277141">
                <a:tc>
                  <a:txBody>
                    <a:bodyPr/>
                    <a:lstStyle/>
                    <a:p>
                      <a:r>
                        <a:rPr lang="cs-CZ" sz="2000" dirty="0"/>
                        <a:t>01</a:t>
                      </a:r>
                    </a:p>
                  </a:txBody>
                  <a:tcPr/>
                </a:tc>
                <a:tc>
                  <a:txBody>
                    <a:bodyPr/>
                    <a:lstStyle/>
                    <a:p>
                      <a:r>
                        <a:rPr lang="cs-CZ" sz="2000" dirty="0"/>
                        <a:t>Ticho nebo zmatek ve třídě (nezřetelná komunikace).</a:t>
                      </a:r>
                    </a:p>
                  </a:txBody>
                  <a:tcPr/>
                </a:tc>
                <a:extLst>
                  <a:ext uri="{0D108BD9-81ED-4DB2-BD59-A6C34878D82A}">
                    <a16:rowId xmlns:a16="http://schemas.microsoft.com/office/drawing/2014/main" val="1991044852"/>
                  </a:ext>
                </a:extLst>
              </a:tr>
            </a:tbl>
          </a:graphicData>
        </a:graphic>
      </p:graphicFrame>
    </p:spTree>
    <p:extLst>
      <p:ext uri="{BB962C8B-B14F-4D97-AF65-F5344CB8AC3E}">
        <p14:creationId xmlns:p14="http://schemas.microsoft.com/office/powerpoint/2010/main" val="2846311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Záznamový arch – FIAC (1 minuta)</a:t>
            </a:r>
          </a:p>
        </p:txBody>
      </p:sp>
      <p:pic>
        <p:nvPicPr>
          <p:cNvPr id="5" name="Obrázek 4"/>
          <p:cNvPicPr>
            <a:picLocks noChangeAspect="1"/>
          </p:cNvPicPr>
          <p:nvPr/>
        </p:nvPicPr>
        <p:blipFill>
          <a:blip r:embed="rId2"/>
          <a:stretch>
            <a:fillRect/>
          </a:stretch>
        </p:blipFill>
        <p:spPr>
          <a:xfrm>
            <a:off x="1600200" y="1536700"/>
            <a:ext cx="8255000" cy="4838700"/>
          </a:xfrm>
          <a:prstGeom prst="rect">
            <a:avLst/>
          </a:prstGeom>
        </p:spPr>
      </p:pic>
    </p:spTree>
    <p:extLst>
      <p:ext uri="{BB962C8B-B14F-4D97-AF65-F5344CB8AC3E}">
        <p14:creationId xmlns:p14="http://schemas.microsoft.com/office/powerpoint/2010/main" val="2826329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Reflexe pozorování</a:t>
            </a:r>
          </a:p>
        </p:txBody>
      </p:sp>
      <p:sp>
        <p:nvSpPr>
          <p:cNvPr id="3" name="Zástupný symbol pro obsah 2"/>
          <p:cNvSpPr>
            <a:spLocks noGrp="1"/>
          </p:cNvSpPr>
          <p:nvPr>
            <p:ph idx="1"/>
          </p:nvPr>
        </p:nvSpPr>
        <p:spPr/>
        <p:txBody>
          <a:bodyPr>
            <a:normAutofit fontScale="92500" lnSpcReduction="20000"/>
          </a:bodyPr>
          <a:lstStyle/>
          <a:p>
            <a:r>
              <a:rPr lang="cs-CZ" sz="2800" dirty="0">
                <a:solidFill>
                  <a:schemeClr val="tx1"/>
                </a:solidFill>
              </a:rPr>
              <a:t>V čem spočívá základní odlišnost mezi třemi pozorováními, která jsme právě absolvovali?</a:t>
            </a:r>
          </a:p>
          <a:p>
            <a:pPr marL="0" indent="0">
              <a:buNone/>
            </a:pPr>
            <a:endParaRPr lang="cs-CZ" sz="2800" dirty="0">
              <a:solidFill>
                <a:schemeClr val="tx1"/>
              </a:solidFill>
            </a:endParaRPr>
          </a:p>
          <a:p>
            <a:r>
              <a:rPr lang="cs-CZ" sz="2800" dirty="0">
                <a:solidFill>
                  <a:schemeClr val="tx1"/>
                </a:solidFill>
              </a:rPr>
              <a:t>Jaký typ informací – těmito třemi různými způsoby pozorování –získáváme? </a:t>
            </a:r>
          </a:p>
          <a:p>
            <a:pPr marL="0" indent="0">
              <a:buNone/>
            </a:pPr>
            <a:endParaRPr lang="cs-CZ" sz="2800" dirty="0">
              <a:solidFill>
                <a:schemeClr val="tx1"/>
              </a:solidFill>
            </a:endParaRPr>
          </a:p>
          <a:p>
            <a:r>
              <a:rPr lang="cs-CZ" sz="2800" dirty="0">
                <a:solidFill>
                  <a:schemeClr val="tx1"/>
                </a:solidFill>
              </a:rPr>
              <a:t>O čem tyto informace vypovídají a k čemu mohou být užitečné z hlediska pedagogické intervence?</a:t>
            </a:r>
          </a:p>
          <a:p>
            <a:endParaRPr lang="cs-CZ" dirty="0">
              <a:solidFill>
                <a:schemeClr val="tx1"/>
              </a:solidFill>
            </a:endParaRPr>
          </a:p>
          <a:p>
            <a:endParaRPr lang="cs-CZ" dirty="0">
              <a:solidFill>
                <a:schemeClr val="tx1"/>
              </a:solidFill>
            </a:endParaRPr>
          </a:p>
        </p:txBody>
      </p:sp>
    </p:spTree>
    <p:extLst>
      <p:ext uri="{BB962C8B-B14F-4D97-AF65-F5344CB8AC3E}">
        <p14:creationId xmlns:p14="http://schemas.microsoft.com/office/powerpoint/2010/main" val="3665708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br>
              <a:rPr lang="cs-CZ" dirty="0"/>
            </a:br>
            <a:r>
              <a:rPr lang="cs-CZ"/>
              <a:t>Pozorování </a:t>
            </a:r>
            <a:br>
              <a:rPr lang="cs-CZ" dirty="0"/>
            </a:br>
            <a:endParaRPr lang="cs-CZ" dirty="0"/>
          </a:p>
        </p:txBody>
      </p:sp>
      <p:sp>
        <p:nvSpPr>
          <p:cNvPr id="3" name="Podnadpis 2"/>
          <p:cNvSpPr>
            <a:spLocks noGrp="1"/>
          </p:cNvSpPr>
          <p:nvPr>
            <p:ph type="subTitle" idx="1"/>
          </p:nvPr>
        </p:nvSpPr>
        <p:spPr>
          <a:xfrm>
            <a:off x="1692600" y="6115721"/>
            <a:ext cx="9090264" cy="742279"/>
          </a:xfrm>
        </p:spPr>
        <p:txBody>
          <a:bodyPr/>
          <a:lstStyle/>
          <a:p>
            <a:r>
              <a:rPr lang="cs-CZ" dirty="0"/>
              <a:t>Pedagogicko-psychologická diagnostika</a:t>
            </a:r>
          </a:p>
        </p:txBody>
      </p:sp>
    </p:spTree>
    <p:extLst>
      <p:ext uri="{BB962C8B-B14F-4D97-AF65-F5344CB8AC3E}">
        <p14:creationId xmlns:p14="http://schemas.microsoft.com/office/powerpoint/2010/main" val="403223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Shrnutí nejdůležitějších zjištění</a:t>
            </a:r>
          </a:p>
        </p:txBody>
      </p:sp>
      <p:sp>
        <p:nvSpPr>
          <p:cNvPr id="3" name="Zástupný symbol pro obsah 2"/>
          <p:cNvSpPr>
            <a:spLocks noGrp="1"/>
          </p:cNvSpPr>
          <p:nvPr>
            <p:ph idx="1"/>
          </p:nvPr>
        </p:nvSpPr>
        <p:spPr/>
        <p:txBody>
          <a:bodyPr>
            <a:normAutofit/>
          </a:bodyPr>
          <a:lstStyle/>
          <a:p>
            <a:pPr marL="0" indent="0">
              <a:buNone/>
            </a:pPr>
            <a:endParaRPr lang="cs-CZ" sz="4000" dirty="0">
              <a:solidFill>
                <a:schemeClr val="tx1"/>
              </a:solidFill>
            </a:endParaRPr>
          </a:p>
          <a:p>
            <a:r>
              <a:rPr lang="cs-CZ" sz="4000" dirty="0">
                <a:solidFill>
                  <a:schemeClr val="tx1"/>
                </a:solidFill>
              </a:rPr>
              <a:t>Druhy pozorování</a:t>
            </a:r>
          </a:p>
          <a:p>
            <a:r>
              <a:rPr lang="cs-CZ" sz="4000" dirty="0">
                <a:solidFill>
                  <a:schemeClr val="tx1"/>
                </a:solidFill>
              </a:rPr>
              <a:t>Příprava a realizace pozorování</a:t>
            </a:r>
          </a:p>
          <a:p>
            <a:r>
              <a:rPr lang="cs-CZ" sz="4000" dirty="0">
                <a:solidFill>
                  <a:schemeClr val="tx1"/>
                </a:solidFill>
              </a:rPr>
              <a:t>Nejčastější chyby při pozorování</a:t>
            </a:r>
          </a:p>
          <a:p>
            <a:endParaRPr lang="cs-CZ" sz="4000" dirty="0">
              <a:solidFill>
                <a:schemeClr val="tx1"/>
              </a:solidFill>
            </a:endParaRPr>
          </a:p>
        </p:txBody>
      </p:sp>
    </p:spTree>
    <p:extLst>
      <p:ext uri="{BB962C8B-B14F-4D97-AF65-F5344CB8AC3E}">
        <p14:creationId xmlns:p14="http://schemas.microsoft.com/office/powerpoint/2010/main" val="359349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87973" y="141753"/>
            <a:ext cx="10178322" cy="832805"/>
          </a:xfrm>
        </p:spPr>
        <p:txBody>
          <a:bodyPr/>
          <a:lstStyle/>
          <a:p>
            <a:r>
              <a:rPr lang="cs-CZ" dirty="0"/>
              <a:t>pozorování</a:t>
            </a:r>
          </a:p>
        </p:txBody>
      </p:sp>
      <p:sp>
        <p:nvSpPr>
          <p:cNvPr id="3" name="Zástupný symbol pro obsah 2"/>
          <p:cNvSpPr>
            <a:spLocks noGrp="1"/>
          </p:cNvSpPr>
          <p:nvPr>
            <p:ph sz="quarter" idx="13"/>
          </p:nvPr>
        </p:nvSpPr>
        <p:spPr>
          <a:xfrm>
            <a:off x="913774" y="1239253"/>
            <a:ext cx="10363826" cy="4551947"/>
          </a:xfrm>
        </p:spPr>
        <p:txBody>
          <a:bodyPr>
            <a:normAutofit/>
          </a:bodyPr>
          <a:lstStyle/>
          <a:p>
            <a:r>
              <a:rPr lang="cs-CZ" dirty="0">
                <a:solidFill>
                  <a:schemeClr val="tx1"/>
                </a:solidFill>
              </a:rPr>
              <a:t>nejdůležitější diagnostická metoda učitele</a:t>
            </a:r>
          </a:p>
          <a:p>
            <a:r>
              <a:rPr lang="cs-CZ" dirty="0">
                <a:solidFill>
                  <a:schemeClr val="tx1"/>
                </a:solidFill>
              </a:rPr>
              <a:t>nejpřirozenější, jsme k ní vždy připraveni, nepotřebujeme pomůcky</a:t>
            </a:r>
          </a:p>
          <a:p>
            <a:endParaRPr lang="cs-CZ" dirty="0">
              <a:solidFill>
                <a:schemeClr val="tx1"/>
              </a:solidFill>
            </a:endParaRPr>
          </a:p>
          <a:p>
            <a:r>
              <a:rPr lang="cs-CZ" b="1" dirty="0">
                <a:solidFill>
                  <a:schemeClr val="tx1"/>
                </a:solidFill>
              </a:rPr>
              <a:t>záměrné</a:t>
            </a:r>
            <a:r>
              <a:rPr lang="cs-CZ" dirty="0">
                <a:solidFill>
                  <a:schemeClr val="tx1"/>
                </a:solidFill>
              </a:rPr>
              <a:t>, cílevědomé sledování určitého jevu, projevů chování, interakce mezi lidmi</a:t>
            </a:r>
          </a:p>
          <a:p>
            <a:r>
              <a:rPr lang="cs-CZ" b="1" dirty="0">
                <a:solidFill>
                  <a:schemeClr val="tx1"/>
                </a:solidFill>
              </a:rPr>
              <a:t>plánované</a:t>
            </a:r>
            <a:r>
              <a:rPr lang="cs-CZ" dirty="0">
                <a:solidFill>
                  <a:schemeClr val="tx1"/>
                </a:solidFill>
              </a:rPr>
              <a:t> – dopředu stanoven obsah, postup</a:t>
            </a:r>
          </a:p>
          <a:p>
            <a:r>
              <a:rPr lang="cs-CZ" b="1" dirty="0">
                <a:solidFill>
                  <a:schemeClr val="tx1"/>
                </a:solidFill>
              </a:rPr>
              <a:t>systematické</a:t>
            </a:r>
            <a:r>
              <a:rPr lang="cs-CZ" dirty="0">
                <a:solidFill>
                  <a:schemeClr val="tx1"/>
                </a:solidFill>
              </a:rPr>
              <a:t> – soustavné, dlouhodobé, v přesně určených časových proporcích</a:t>
            </a:r>
          </a:p>
          <a:p>
            <a:r>
              <a:rPr lang="cs-CZ" b="1" dirty="0">
                <a:solidFill>
                  <a:schemeClr val="tx1"/>
                </a:solidFill>
              </a:rPr>
              <a:t>přesnost, objektivita </a:t>
            </a:r>
            <a:r>
              <a:rPr lang="cs-CZ" dirty="0">
                <a:solidFill>
                  <a:schemeClr val="tx1"/>
                </a:solidFill>
              </a:rPr>
              <a:t>– vymezeno kritérium posuzování, způsob registrace, nezávislost na osobě pozorovatele</a:t>
            </a:r>
          </a:p>
          <a:p>
            <a:endParaRPr lang="cs-CZ" dirty="0">
              <a:solidFill>
                <a:schemeClr val="tx1"/>
              </a:solidFill>
            </a:endParaRPr>
          </a:p>
          <a:p>
            <a:r>
              <a:rPr lang="cs-CZ" dirty="0">
                <a:solidFill>
                  <a:schemeClr val="tx1"/>
                </a:solidFill>
              </a:rPr>
              <a:t>pozorování umožňuje zachytit neuvědomované rutinní jednání, ale i skutečnosti, o nichž se jedinci zdráhají mluvit v rozhovorech či</a:t>
            </a:r>
            <a:r>
              <a:rPr lang="en-US" dirty="0">
                <a:solidFill>
                  <a:schemeClr val="tx1"/>
                </a:solidFill>
              </a:rPr>
              <a:t> </a:t>
            </a:r>
            <a:r>
              <a:rPr lang="cs-CZ" dirty="0">
                <a:solidFill>
                  <a:schemeClr val="tx1"/>
                </a:solidFill>
              </a:rPr>
              <a:t>nečekaná témata</a:t>
            </a:r>
          </a:p>
        </p:txBody>
      </p:sp>
    </p:spTree>
    <p:extLst>
      <p:ext uri="{BB962C8B-B14F-4D97-AF65-F5344CB8AC3E}">
        <p14:creationId xmlns:p14="http://schemas.microsoft.com/office/powerpoint/2010/main" val="3250366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87973" y="141753"/>
            <a:ext cx="10178322" cy="832805"/>
          </a:xfrm>
        </p:spPr>
        <p:txBody>
          <a:bodyPr/>
          <a:lstStyle/>
          <a:p>
            <a:r>
              <a:rPr lang="cs-CZ" dirty="0"/>
              <a:t>pozorování</a:t>
            </a:r>
          </a:p>
        </p:txBody>
      </p:sp>
      <p:sp>
        <p:nvSpPr>
          <p:cNvPr id="3" name="Zástupný symbol pro obsah 2"/>
          <p:cNvSpPr>
            <a:spLocks noGrp="1"/>
          </p:cNvSpPr>
          <p:nvPr>
            <p:ph sz="quarter" idx="13"/>
          </p:nvPr>
        </p:nvSpPr>
        <p:spPr>
          <a:xfrm>
            <a:off x="913774" y="1239253"/>
            <a:ext cx="10363826" cy="4551947"/>
          </a:xfrm>
        </p:spPr>
        <p:txBody>
          <a:bodyPr>
            <a:normAutofit/>
          </a:bodyPr>
          <a:lstStyle/>
          <a:p>
            <a:pPr marL="514350" indent="-514350">
              <a:buFont typeface="+mj-lt"/>
              <a:buAutoNum type="arabicPeriod"/>
            </a:pPr>
            <a:r>
              <a:rPr lang="cs-CZ" sz="3200" dirty="0">
                <a:solidFill>
                  <a:schemeClr val="tx1"/>
                </a:solidFill>
              </a:rPr>
              <a:t>Stanovit vždy co, proč a jak chceme pozorovat</a:t>
            </a:r>
          </a:p>
          <a:p>
            <a:pPr marL="514350" indent="-514350">
              <a:buFont typeface="+mj-lt"/>
              <a:buAutoNum type="arabicPeriod"/>
            </a:pPr>
            <a:r>
              <a:rPr lang="cs-CZ" sz="3200" dirty="0">
                <a:solidFill>
                  <a:schemeClr val="tx1"/>
                </a:solidFill>
              </a:rPr>
              <a:t>Pozorování – registrace jevů, popis</a:t>
            </a:r>
          </a:p>
          <a:p>
            <a:pPr marL="514350" indent="-514350">
              <a:buFont typeface="+mj-lt"/>
              <a:buAutoNum type="arabicPeriod"/>
            </a:pPr>
            <a:r>
              <a:rPr lang="cs-CZ" sz="3200" dirty="0">
                <a:solidFill>
                  <a:schemeClr val="tx1"/>
                </a:solidFill>
              </a:rPr>
              <a:t>Jevy analyzujeme na jednotlivé složky a hledáme mezi nimi vztahy</a:t>
            </a:r>
          </a:p>
          <a:p>
            <a:pPr marL="514350" indent="-514350">
              <a:buFont typeface="+mj-lt"/>
              <a:buAutoNum type="arabicPeriod"/>
            </a:pPr>
            <a:r>
              <a:rPr lang="cs-CZ" sz="3200" dirty="0">
                <a:solidFill>
                  <a:schemeClr val="tx1"/>
                </a:solidFill>
              </a:rPr>
              <a:t>Interpretace pozorovaných jevů</a:t>
            </a:r>
          </a:p>
          <a:p>
            <a:pPr lvl="1"/>
            <a:r>
              <a:rPr lang="cs-CZ" sz="3000" dirty="0">
                <a:solidFill>
                  <a:schemeClr val="tx1"/>
                </a:solidFill>
              </a:rPr>
              <a:t>Nebývá jednoznačná, zasazovat do kontextu</a:t>
            </a:r>
          </a:p>
        </p:txBody>
      </p:sp>
    </p:spTree>
    <p:extLst>
      <p:ext uri="{BB962C8B-B14F-4D97-AF65-F5344CB8AC3E}">
        <p14:creationId xmlns:p14="http://schemas.microsoft.com/office/powerpoint/2010/main" val="2063344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02687" y="137836"/>
            <a:ext cx="8474149" cy="1031745"/>
          </a:xfrm>
        </p:spPr>
        <p:txBody>
          <a:bodyPr/>
          <a:lstStyle/>
          <a:p>
            <a:r>
              <a:rPr lang="cs-CZ" dirty="0"/>
              <a:t>Druhy pozorování</a:t>
            </a:r>
          </a:p>
        </p:txBody>
      </p:sp>
      <p:sp>
        <p:nvSpPr>
          <p:cNvPr id="3" name="Zástupný symbol pro obsah 2"/>
          <p:cNvSpPr>
            <a:spLocks noGrp="1"/>
          </p:cNvSpPr>
          <p:nvPr>
            <p:ph sz="quarter" idx="13"/>
          </p:nvPr>
        </p:nvSpPr>
        <p:spPr>
          <a:xfrm>
            <a:off x="1251678" y="1041991"/>
            <a:ext cx="5776443" cy="5741581"/>
          </a:xfrm>
          <a:ln>
            <a:solidFill>
              <a:schemeClr val="tx1"/>
            </a:solidFill>
          </a:ln>
        </p:spPr>
        <p:txBody>
          <a:bodyPr>
            <a:normAutofit fontScale="92500" lnSpcReduction="10000"/>
          </a:bodyPr>
          <a:lstStyle/>
          <a:p>
            <a:pPr marL="274320" indent="-256032">
              <a:defRPr/>
            </a:pPr>
            <a:r>
              <a:rPr lang="cs-CZ" b="1" dirty="0">
                <a:solidFill>
                  <a:schemeClr val="tx1"/>
                </a:solidFill>
              </a:rPr>
              <a:t>Zúčastněné </a:t>
            </a:r>
            <a:r>
              <a:rPr lang="cs-CZ" b="1" dirty="0">
                <a:solidFill>
                  <a:srgbClr val="FF0000"/>
                </a:solidFill>
              </a:rPr>
              <a:t>X</a:t>
            </a:r>
            <a:r>
              <a:rPr lang="cs-CZ" b="1" dirty="0">
                <a:solidFill>
                  <a:schemeClr val="tx1"/>
                </a:solidFill>
              </a:rPr>
              <a:t> nezúčastněné pozorování </a:t>
            </a:r>
            <a:r>
              <a:rPr lang="cs-CZ" dirty="0">
                <a:solidFill>
                  <a:schemeClr val="tx1"/>
                </a:solidFill>
              </a:rPr>
              <a:t>– různá míra zapojení diagnostika do sledovaných aktivit od nezúčastněnosti po plné zúčastnění</a:t>
            </a:r>
          </a:p>
          <a:p>
            <a:pPr marL="274320" indent="-256032">
              <a:defRPr/>
            </a:pPr>
            <a:endParaRPr lang="cs-CZ" dirty="0">
              <a:solidFill>
                <a:schemeClr val="tx1"/>
              </a:solidFill>
            </a:endParaRPr>
          </a:p>
          <a:p>
            <a:pPr marL="274320" indent="-256032">
              <a:defRPr/>
            </a:pPr>
            <a:r>
              <a:rPr lang="cs-CZ" b="1" dirty="0">
                <a:solidFill>
                  <a:schemeClr val="tx1"/>
                </a:solidFill>
              </a:rPr>
              <a:t>Přímé </a:t>
            </a:r>
            <a:r>
              <a:rPr lang="cs-CZ" b="1" dirty="0">
                <a:solidFill>
                  <a:srgbClr val="FF0000"/>
                </a:solidFill>
              </a:rPr>
              <a:t>X</a:t>
            </a:r>
            <a:r>
              <a:rPr lang="cs-CZ" b="1" dirty="0">
                <a:solidFill>
                  <a:schemeClr val="tx1"/>
                </a:solidFill>
              </a:rPr>
              <a:t> nepřímé pozorování </a:t>
            </a:r>
            <a:r>
              <a:rPr lang="cs-CZ" dirty="0">
                <a:solidFill>
                  <a:schemeClr val="tx1"/>
                </a:solidFill>
              </a:rPr>
              <a:t>– fyzická přítomnost diagnostika versus zprostředkovaný záznam dění </a:t>
            </a:r>
          </a:p>
          <a:p>
            <a:pPr marL="274320" indent="-256032">
              <a:defRPr/>
            </a:pPr>
            <a:endParaRPr lang="cs-CZ" dirty="0">
              <a:solidFill>
                <a:schemeClr val="tx1"/>
              </a:solidFill>
            </a:endParaRPr>
          </a:p>
          <a:p>
            <a:pPr marL="274320" indent="-256032">
              <a:defRPr/>
            </a:pPr>
            <a:r>
              <a:rPr lang="cs-CZ" b="1" dirty="0">
                <a:solidFill>
                  <a:schemeClr val="tx1"/>
                </a:solidFill>
              </a:rPr>
              <a:t>Otevřené </a:t>
            </a:r>
            <a:r>
              <a:rPr lang="cs-CZ" dirty="0">
                <a:solidFill>
                  <a:schemeClr val="tx1"/>
                </a:solidFill>
              </a:rPr>
              <a:t>(pozorovaní jsou informováni o roli diagnostika) </a:t>
            </a:r>
            <a:r>
              <a:rPr lang="cs-CZ" b="1" dirty="0">
                <a:solidFill>
                  <a:srgbClr val="FF0000"/>
                </a:solidFill>
              </a:rPr>
              <a:t>X</a:t>
            </a:r>
            <a:r>
              <a:rPr lang="cs-CZ" b="1" dirty="0">
                <a:solidFill>
                  <a:schemeClr val="tx1"/>
                </a:solidFill>
              </a:rPr>
              <a:t> skryté pozorování </a:t>
            </a:r>
            <a:r>
              <a:rPr lang="cs-CZ" dirty="0">
                <a:solidFill>
                  <a:schemeClr val="tx1"/>
                </a:solidFill>
              </a:rPr>
              <a:t>(identita utajena, pozor na etiku) </a:t>
            </a:r>
            <a:r>
              <a:rPr lang="cs-CZ" b="1" dirty="0">
                <a:solidFill>
                  <a:srgbClr val="FF0000"/>
                </a:solidFill>
              </a:rPr>
              <a:t>X</a:t>
            </a:r>
            <a:r>
              <a:rPr lang="cs-CZ" dirty="0">
                <a:solidFill>
                  <a:schemeClr val="tx1"/>
                </a:solidFill>
              </a:rPr>
              <a:t> </a:t>
            </a:r>
            <a:r>
              <a:rPr lang="cs-CZ" b="1" dirty="0">
                <a:solidFill>
                  <a:schemeClr val="tx1"/>
                </a:solidFill>
              </a:rPr>
              <a:t>nepozorované</a:t>
            </a:r>
            <a:r>
              <a:rPr lang="cs-CZ" dirty="0">
                <a:solidFill>
                  <a:schemeClr val="tx1"/>
                </a:solidFill>
              </a:rPr>
              <a:t> – za zrcadlem</a:t>
            </a:r>
          </a:p>
          <a:p>
            <a:pPr marL="274320" indent="-256032">
              <a:defRPr/>
            </a:pPr>
            <a:endParaRPr lang="cs-CZ" dirty="0">
              <a:solidFill>
                <a:schemeClr val="tx1"/>
              </a:solidFill>
            </a:endParaRPr>
          </a:p>
          <a:p>
            <a:pPr marL="274320" indent="-256032">
              <a:defRPr/>
            </a:pPr>
            <a:r>
              <a:rPr lang="cs-CZ" b="1" dirty="0">
                <a:solidFill>
                  <a:schemeClr val="tx1"/>
                </a:solidFill>
              </a:rPr>
              <a:t>Individuální </a:t>
            </a:r>
            <a:r>
              <a:rPr lang="cs-CZ" b="1" dirty="0">
                <a:solidFill>
                  <a:srgbClr val="FF0000"/>
                </a:solidFill>
              </a:rPr>
              <a:t>X</a:t>
            </a:r>
            <a:r>
              <a:rPr lang="cs-CZ" b="1" dirty="0">
                <a:solidFill>
                  <a:schemeClr val="tx1"/>
                </a:solidFill>
              </a:rPr>
              <a:t> skupinové </a:t>
            </a:r>
            <a:r>
              <a:rPr lang="cs-CZ" dirty="0">
                <a:solidFill>
                  <a:schemeClr val="tx1"/>
                </a:solidFill>
              </a:rPr>
              <a:t>– počet pozorovaných osob</a:t>
            </a:r>
          </a:p>
          <a:p>
            <a:pPr marL="18288" indent="0">
              <a:buNone/>
              <a:defRPr/>
            </a:pPr>
            <a:endParaRPr lang="cs-CZ" dirty="0">
              <a:solidFill>
                <a:schemeClr val="tx1"/>
              </a:solidFill>
            </a:endParaRPr>
          </a:p>
          <a:p>
            <a:pPr marL="274320" indent="-256032">
              <a:defRPr/>
            </a:pPr>
            <a:r>
              <a:rPr lang="cs-CZ" b="1" dirty="0">
                <a:solidFill>
                  <a:schemeClr val="tx1"/>
                </a:solidFill>
              </a:rPr>
              <a:t>Krátkodobé</a:t>
            </a:r>
            <a:r>
              <a:rPr lang="cs-CZ" dirty="0">
                <a:solidFill>
                  <a:schemeClr val="tx1"/>
                </a:solidFill>
              </a:rPr>
              <a:t> </a:t>
            </a:r>
            <a:r>
              <a:rPr lang="cs-CZ" b="1" dirty="0">
                <a:solidFill>
                  <a:srgbClr val="FF0000"/>
                </a:solidFill>
              </a:rPr>
              <a:t>X</a:t>
            </a:r>
            <a:r>
              <a:rPr lang="cs-CZ" dirty="0">
                <a:solidFill>
                  <a:schemeClr val="tx1"/>
                </a:solidFill>
              </a:rPr>
              <a:t> </a:t>
            </a:r>
            <a:r>
              <a:rPr lang="cs-CZ" b="1" dirty="0">
                <a:solidFill>
                  <a:schemeClr val="tx1"/>
                </a:solidFill>
              </a:rPr>
              <a:t>dlouhodobé</a:t>
            </a:r>
          </a:p>
        </p:txBody>
      </p:sp>
      <p:sp>
        <p:nvSpPr>
          <p:cNvPr id="4" name="Zástupný symbol pro obsah 2"/>
          <p:cNvSpPr txBox="1">
            <a:spLocks/>
          </p:cNvSpPr>
          <p:nvPr/>
        </p:nvSpPr>
        <p:spPr>
          <a:xfrm>
            <a:off x="7550583" y="1458727"/>
            <a:ext cx="4114220" cy="4154673"/>
          </a:xfrm>
          <a:prstGeom prst="rect">
            <a:avLst/>
          </a:prstGeom>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361188" indent="-342900">
              <a:defRPr/>
            </a:pPr>
            <a:r>
              <a:rPr lang="cs-CZ" b="1" dirty="0">
                <a:solidFill>
                  <a:schemeClr val="tx1"/>
                </a:solidFill>
              </a:rPr>
              <a:t>Volné/Nestrukturované </a:t>
            </a:r>
            <a:r>
              <a:rPr lang="cs-CZ" b="1" dirty="0">
                <a:solidFill>
                  <a:srgbClr val="FF0000"/>
                </a:solidFill>
              </a:rPr>
              <a:t>X</a:t>
            </a:r>
            <a:r>
              <a:rPr lang="cs-CZ" b="1" dirty="0">
                <a:solidFill>
                  <a:schemeClr val="tx1"/>
                </a:solidFill>
              </a:rPr>
              <a:t> Zaměřené/systematické/kontrolované/Strukturované</a:t>
            </a:r>
          </a:p>
          <a:p>
            <a:pPr marL="361188" indent="-342900">
              <a:defRPr/>
            </a:pPr>
            <a:endParaRPr lang="cs-CZ" b="1" dirty="0">
              <a:solidFill>
                <a:schemeClr val="tx1"/>
              </a:solidFill>
            </a:endParaRPr>
          </a:p>
          <a:p>
            <a:pPr marL="361188" indent="-342900">
              <a:defRPr/>
            </a:pPr>
            <a:r>
              <a:rPr lang="cs-CZ" b="1" dirty="0">
                <a:solidFill>
                  <a:schemeClr val="tx1"/>
                </a:solidFill>
              </a:rPr>
              <a:t>Nestrukturované</a:t>
            </a:r>
            <a:r>
              <a:rPr lang="cs-CZ" dirty="0">
                <a:solidFill>
                  <a:schemeClr val="tx1"/>
                </a:solidFill>
              </a:rPr>
              <a:t> – sleduje veškeré projevy chování, přičemž se řídí jen obecně definovanými otázkami, bezděčné, jsme upoutáni nějakým rysem</a:t>
            </a:r>
          </a:p>
          <a:p>
            <a:pPr marL="361188" indent="-342900">
              <a:defRPr/>
            </a:pPr>
            <a:r>
              <a:rPr lang="cs-CZ" b="1" dirty="0">
                <a:solidFill>
                  <a:schemeClr val="tx1"/>
                </a:solidFill>
              </a:rPr>
              <a:t>Strukturované</a:t>
            </a:r>
            <a:r>
              <a:rPr lang="cs-CZ" dirty="0">
                <a:solidFill>
                  <a:schemeClr val="tx1"/>
                </a:solidFill>
              </a:rPr>
              <a:t> – předem definované projevy jednání (zpravidla i jejich frekvence a intenzita), které obvykle zapisuje do záznamového archu </a:t>
            </a:r>
            <a:r>
              <a:rPr lang="cs-CZ" b="1" dirty="0">
                <a:solidFill>
                  <a:schemeClr val="tx1"/>
                </a:solidFill>
              </a:rPr>
              <a:t> </a:t>
            </a:r>
          </a:p>
        </p:txBody>
      </p:sp>
    </p:spTree>
    <p:extLst>
      <p:ext uri="{BB962C8B-B14F-4D97-AF65-F5344CB8AC3E}">
        <p14:creationId xmlns:p14="http://schemas.microsoft.com/office/powerpoint/2010/main" val="3617169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188421"/>
            <a:ext cx="10178322" cy="735215"/>
          </a:xfrm>
        </p:spPr>
        <p:txBody>
          <a:bodyPr>
            <a:normAutofit fontScale="90000"/>
          </a:bodyPr>
          <a:lstStyle/>
          <a:p>
            <a:r>
              <a:rPr lang="cs-CZ" sz="5400" dirty="0"/>
              <a:t>DIAGNOSTICKÉ METODY A TECHNIKY</a:t>
            </a:r>
            <a:endParaRPr lang="cs-CZ" dirty="0"/>
          </a:p>
        </p:txBody>
      </p:sp>
      <p:sp>
        <p:nvSpPr>
          <p:cNvPr id="4" name="Zástupný symbol pro obsah 2"/>
          <p:cNvSpPr>
            <a:spLocks noGrp="1"/>
          </p:cNvSpPr>
          <p:nvPr>
            <p:ph idx="1"/>
          </p:nvPr>
        </p:nvSpPr>
        <p:spPr>
          <a:xfrm>
            <a:off x="1432432" y="1261624"/>
            <a:ext cx="10178322" cy="5855854"/>
          </a:xfrm>
          <a:prstGeom prst="rect">
            <a:avLst/>
          </a:prstGeom>
        </p:spPr>
        <p:txBody>
          <a:bodyPr>
            <a:noAutofit/>
          </a:bodyPr>
          <a:lstStyle/>
          <a:p>
            <a:pPr marL="342900" indent="-342900">
              <a:buFont typeface="+mj-lt"/>
              <a:buAutoNum type="arabicPeriod"/>
            </a:pPr>
            <a:r>
              <a:rPr lang="cs-CZ" b="1" dirty="0">
                <a:solidFill>
                  <a:schemeClr val="tx1"/>
                </a:solidFill>
              </a:rPr>
              <a:t>Ústní zkoušky: </a:t>
            </a:r>
            <a:r>
              <a:rPr lang="cs-CZ" dirty="0">
                <a:solidFill>
                  <a:schemeClr val="tx1"/>
                </a:solidFill>
              </a:rPr>
              <a:t>orientační – formativní X klasifikační – </a:t>
            </a:r>
            <a:r>
              <a:rPr lang="cs-CZ" dirty="0" err="1">
                <a:solidFill>
                  <a:schemeClr val="tx1"/>
                </a:solidFill>
              </a:rPr>
              <a:t>sumativní</a:t>
            </a:r>
            <a:endParaRPr lang="cs-CZ" dirty="0">
              <a:solidFill>
                <a:schemeClr val="tx1"/>
              </a:solidFill>
            </a:endParaRPr>
          </a:p>
          <a:p>
            <a:pPr marL="342900" indent="-342900">
              <a:buFont typeface="+mj-lt"/>
              <a:buAutoNum type="arabicPeriod"/>
            </a:pPr>
            <a:r>
              <a:rPr lang="cs-CZ" b="1" dirty="0">
                <a:solidFill>
                  <a:schemeClr val="tx1"/>
                </a:solidFill>
              </a:rPr>
              <a:t>Písemné zkoušky: </a:t>
            </a:r>
            <a:r>
              <a:rPr lang="cs-CZ" dirty="0">
                <a:solidFill>
                  <a:schemeClr val="tx1"/>
                </a:solidFill>
              </a:rPr>
              <a:t>orientační (formativní) x klasifikační (</a:t>
            </a:r>
            <a:r>
              <a:rPr lang="cs-CZ" dirty="0" err="1">
                <a:solidFill>
                  <a:schemeClr val="tx1"/>
                </a:solidFill>
              </a:rPr>
              <a:t>sumativní</a:t>
            </a:r>
            <a:r>
              <a:rPr lang="cs-CZ" dirty="0">
                <a:solidFill>
                  <a:schemeClr val="tx1"/>
                </a:solidFill>
              </a:rPr>
              <a:t>) // individuální x skupinové // krátkodobé x dlouhodobé práce (projekty, čtenářské záznamy, deníky, záznamy pozorování…)</a:t>
            </a:r>
          </a:p>
          <a:p>
            <a:pPr marL="342900" indent="-342900">
              <a:buFont typeface="+mj-lt"/>
              <a:buAutoNum type="arabicPeriod"/>
            </a:pPr>
            <a:r>
              <a:rPr lang="cs-CZ" b="1" dirty="0">
                <a:solidFill>
                  <a:schemeClr val="tx1"/>
                </a:solidFill>
              </a:rPr>
              <a:t>Analýza produktů činnosti </a:t>
            </a:r>
          </a:p>
          <a:p>
            <a:pPr marL="342900" indent="-342900">
              <a:buFont typeface="+mj-lt"/>
              <a:buAutoNum type="arabicPeriod"/>
            </a:pPr>
            <a:r>
              <a:rPr lang="cs-CZ" b="1" dirty="0">
                <a:solidFill>
                  <a:srgbClr val="FF0000"/>
                </a:solidFill>
              </a:rPr>
              <a:t>Pozorování</a:t>
            </a:r>
          </a:p>
          <a:p>
            <a:pPr marL="342900" indent="-342900">
              <a:buFont typeface="+mj-lt"/>
              <a:buAutoNum type="arabicPeriod"/>
            </a:pPr>
            <a:r>
              <a:rPr lang="cs-CZ" b="1" dirty="0">
                <a:solidFill>
                  <a:srgbClr val="FF0000"/>
                </a:solidFill>
              </a:rPr>
              <a:t>Diagnostický rozhovor</a:t>
            </a:r>
          </a:p>
          <a:p>
            <a:pPr marL="342900" indent="-342900">
              <a:buFont typeface="+mj-lt"/>
              <a:buAutoNum type="arabicPeriod"/>
            </a:pPr>
            <a:r>
              <a:rPr lang="cs-CZ" b="1" dirty="0">
                <a:solidFill>
                  <a:schemeClr val="tx1"/>
                </a:solidFill>
              </a:rPr>
              <a:t>Testy</a:t>
            </a:r>
          </a:p>
          <a:p>
            <a:pPr marL="342900" indent="-342900">
              <a:buFont typeface="+mj-lt"/>
              <a:buAutoNum type="arabicPeriod"/>
            </a:pPr>
            <a:r>
              <a:rPr lang="cs-CZ" b="1" dirty="0">
                <a:solidFill>
                  <a:schemeClr val="tx1"/>
                </a:solidFill>
              </a:rPr>
              <a:t>Dotazník</a:t>
            </a:r>
          </a:p>
          <a:p>
            <a:pPr marL="342900" indent="-342900">
              <a:buFont typeface="+mj-lt"/>
              <a:buAutoNum type="arabicPeriod"/>
            </a:pPr>
            <a:r>
              <a:rPr lang="cs-CZ" b="1" dirty="0" err="1">
                <a:solidFill>
                  <a:schemeClr val="tx1"/>
                </a:solidFill>
              </a:rPr>
              <a:t>Škálování</a:t>
            </a:r>
            <a:endParaRPr lang="cs-CZ" b="1" dirty="0">
              <a:solidFill>
                <a:schemeClr val="tx1"/>
              </a:solidFill>
            </a:endParaRPr>
          </a:p>
          <a:p>
            <a:pPr marL="342900" indent="-342900">
              <a:buFont typeface="+mj-lt"/>
              <a:buAutoNum type="arabicPeriod"/>
            </a:pPr>
            <a:r>
              <a:rPr lang="cs-CZ" b="1" dirty="0" err="1">
                <a:solidFill>
                  <a:schemeClr val="tx1"/>
                </a:solidFill>
              </a:rPr>
              <a:t>Sociometrie</a:t>
            </a:r>
            <a:endParaRPr lang="cs-CZ" b="1" dirty="0">
              <a:solidFill>
                <a:schemeClr val="tx1"/>
              </a:solidFill>
            </a:endParaRPr>
          </a:p>
          <a:p>
            <a:pPr marL="342900" indent="-342900">
              <a:buFont typeface="+mj-lt"/>
              <a:buAutoNum type="arabicPeriod"/>
            </a:pPr>
            <a:r>
              <a:rPr lang="cs-CZ" b="1" dirty="0">
                <a:solidFill>
                  <a:schemeClr val="tx1"/>
                </a:solidFill>
              </a:rPr>
              <a:t> Anamnéza </a:t>
            </a:r>
          </a:p>
          <a:p>
            <a:pPr marL="342900" indent="-342900">
              <a:buFont typeface="+mj-lt"/>
              <a:buAutoNum type="arabicPeriod"/>
            </a:pPr>
            <a:r>
              <a:rPr lang="cs-CZ" b="1" dirty="0">
                <a:solidFill>
                  <a:schemeClr val="tx1"/>
                </a:solidFill>
              </a:rPr>
              <a:t> Studium pedagogické dokumentace</a:t>
            </a:r>
          </a:p>
        </p:txBody>
      </p:sp>
    </p:spTree>
    <p:extLst>
      <p:ext uri="{BB962C8B-B14F-4D97-AF65-F5344CB8AC3E}">
        <p14:creationId xmlns:p14="http://schemas.microsoft.com/office/powerpoint/2010/main" val="2936550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67657" y="153786"/>
            <a:ext cx="10178322" cy="387636"/>
          </a:xfrm>
        </p:spPr>
        <p:txBody>
          <a:bodyPr>
            <a:normAutofit fontScale="90000"/>
          </a:bodyPr>
          <a:lstStyle/>
          <a:p>
            <a:r>
              <a:rPr lang="cs-CZ" dirty="0"/>
              <a:t>Předmět pozorování</a:t>
            </a:r>
          </a:p>
        </p:txBody>
      </p:sp>
      <p:sp>
        <p:nvSpPr>
          <p:cNvPr id="3" name="Zástupný symbol pro obsah 2"/>
          <p:cNvSpPr>
            <a:spLocks noGrp="1"/>
          </p:cNvSpPr>
          <p:nvPr>
            <p:ph sz="quarter" idx="13"/>
          </p:nvPr>
        </p:nvSpPr>
        <p:spPr>
          <a:xfrm>
            <a:off x="913773" y="782053"/>
            <a:ext cx="10817015" cy="6569242"/>
          </a:xfrm>
        </p:spPr>
        <p:txBody>
          <a:bodyPr>
            <a:normAutofit fontScale="40000" lnSpcReduction="20000"/>
          </a:bodyPr>
          <a:lstStyle/>
          <a:p>
            <a:pPr marL="0" indent="0">
              <a:buNone/>
            </a:pPr>
            <a:r>
              <a:rPr lang="cs-CZ" sz="6200" b="1" dirty="0">
                <a:solidFill>
                  <a:srgbClr val="FF0000"/>
                </a:solidFill>
              </a:rPr>
              <a:t>Vzhled</a:t>
            </a:r>
          </a:p>
          <a:p>
            <a:pPr marL="0" indent="0">
              <a:buNone/>
            </a:pPr>
            <a:r>
              <a:rPr lang="cs-CZ" sz="6200" dirty="0">
                <a:solidFill>
                  <a:schemeClr val="tx1"/>
                </a:solidFill>
              </a:rPr>
              <a:t>Stavba těla, výraz tváře, účes, oblékání, držení těla, rukou atd.</a:t>
            </a:r>
          </a:p>
          <a:p>
            <a:pPr marL="0" indent="0">
              <a:buNone/>
            </a:pPr>
            <a:r>
              <a:rPr lang="cs-CZ" sz="6200" b="1" dirty="0">
                <a:solidFill>
                  <a:srgbClr val="FF0000"/>
                </a:solidFill>
              </a:rPr>
              <a:t>Jednání</a:t>
            </a:r>
          </a:p>
          <a:p>
            <a:pPr marL="514350" indent="-514350">
              <a:buFont typeface="+mj-lt"/>
              <a:buAutoNum type="arabicPeriod"/>
            </a:pPr>
            <a:r>
              <a:rPr lang="cs-CZ" sz="4500" b="1" dirty="0">
                <a:solidFill>
                  <a:schemeClr val="tx1"/>
                </a:solidFill>
              </a:rPr>
              <a:t>Mimika</a:t>
            </a:r>
          </a:p>
          <a:p>
            <a:pPr marL="514350" indent="-514350">
              <a:buFont typeface="+mj-lt"/>
              <a:buAutoNum type="arabicPeriod"/>
            </a:pPr>
            <a:r>
              <a:rPr lang="cs-CZ" sz="4500" b="1" dirty="0">
                <a:solidFill>
                  <a:schemeClr val="tx1"/>
                </a:solidFill>
              </a:rPr>
              <a:t>Pantomimika</a:t>
            </a:r>
            <a:r>
              <a:rPr lang="cs-CZ" sz="4500" dirty="0">
                <a:solidFill>
                  <a:schemeClr val="tx1"/>
                </a:solidFill>
              </a:rPr>
              <a:t> – chůze, držení těla, rychlost a koordinace pohybů</a:t>
            </a:r>
          </a:p>
          <a:p>
            <a:pPr marL="514350" indent="-514350">
              <a:buFont typeface="+mj-lt"/>
              <a:buAutoNum type="arabicPeriod"/>
            </a:pPr>
            <a:r>
              <a:rPr lang="cs-CZ" sz="4500" b="1" dirty="0" err="1">
                <a:solidFill>
                  <a:schemeClr val="tx1"/>
                </a:solidFill>
              </a:rPr>
              <a:t>Gestika</a:t>
            </a:r>
            <a:r>
              <a:rPr lang="cs-CZ" sz="4500" dirty="0">
                <a:solidFill>
                  <a:schemeClr val="tx1"/>
                </a:solidFill>
              </a:rPr>
              <a:t> – pohyby rukou a paží</a:t>
            </a:r>
          </a:p>
          <a:p>
            <a:pPr marL="514350" indent="-514350">
              <a:buFont typeface="+mj-lt"/>
              <a:buAutoNum type="arabicPeriod"/>
            </a:pPr>
            <a:r>
              <a:rPr lang="cs-CZ" sz="4500" b="1" dirty="0">
                <a:solidFill>
                  <a:schemeClr val="tx1"/>
                </a:solidFill>
              </a:rPr>
              <a:t>Řeč</a:t>
            </a:r>
            <a:r>
              <a:rPr lang="cs-CZ" sz="4500" dirty="0">
                <a:solidFill>
                  <a:schemeClr val="tx1"/>
                </a:solidFill>
              </a:rPr>
              <a:t> – množství, rychlost, formální úroveň, bohatost prostředků, zvuková stránka (intonace, melodičnost)</a:t>
            </a:r>
          </a:p>
          <a:p>
            <a:pPr marL="514350" indent="-514350">
              <a:buFont typeface="+mj-lt"/>
              <a:buAutoNum type="arabicPeriod"/>
            </a:pPr>
            <a:r>
              <a:rPr lang="cs-CZ" sz="4500" b="1" dirty="0">
                <a:solidFill>
                  <a:schemeClr val="tx1"/>
                </a:solidFill>
              </a:rPr>
              <a:t>Projevy emocí</a:t>
            </a:r>
            <a:r>
              <a:rPr lang="cs-CZ" sz="4500" dirty="0">
                <a:solidFill>
                  <a:schemeClr val="tx1"/>
                </a:solidFill>
              </a:rPr>
              <a:t> –jejich fyziologické koreláty (zblednutí, zčervenání, pocení,..), výskyt a intenzita, jejich ovládání,, typ dominující nálady</a:t>
            </a:r>
          </a:p>
          <a:p>
            <a:pPr marL="514350" indent="-514350">
              <a:buFont typeface="+mj-lt"/>
              <a:buAutoNum type="arabicPeriod"/>
            </a:pPr>
            <a:r>
              <a:rPr lang="cs-CZ" sz="4500" b="1" dirty="0">
                <a:solidFill>
                  <a:schemeClr val="tx1"/>
                </a:solidFill>
              </a:rPr>
              <a:t>Sociální chování </a:t>
            </a:r>
            <a:r>
              <a:rPr lang="cs-CZ" sz="4500" dirty="0">
                <a:solidFill>
                  <a:schemeClr val="tx1"/>
                </a:solidFill>
              </a:rPr>
              <a:t>– převládající charakter interpersonálních vztahů (podceňování druhých, vyvyšování se, pocity vlastní nedostatečnosti, prosociální chování, tendence k soupeření)</a:t>
            </a:r>
          </a:p>
          <a:p>
            <a:pPr marL="514350" indent="-514350">
              <a:buFont typeface="+mj-lt"/>
              <a:buAutoNum type="arabicPeriod"/>
            </a:pPr>
            <a:r>
              <a:rPr lang="cs-CZ" sz="4500" b="1" dirty="0">
                <a:solidFill>
                  <a:schemeClr val="tx1"/>
                </a:solidFill>
              </a:rPr>
              <a:t>Vztah k objektům </a:t>
            </a:r>
            <a:r>
              <a:rPr lang="cs-CZ" sz="4500" dirty="0">
                <a:solidFill>
                  <a:schemeClr val="tx1"/>
                </a:solidFill>
              </a:rPr>
              <a:t>– jak zachází s pomůckami, pečlivost, opatrnost, nedbalost, nepořádnost; na hračky se vrhá, ignoruje je, musí být povzbuzováno k použití, chová se k nim agresivně)</a:t>
            </a:r>
          </a:p>
          <a:p>
            <a:pPr marL="514350" indent="-514350">
              <a:buFont typeface="+mj-lt"/>
              <a:buAutoNum type="arabicPeriod"/>
            </a:pPr>
            <a:r>
              <a:rPr lang="cs-CZ" sz="4500" b="1" dirty="0">
                <a:solidFill>
                  <a:schemeClr val="tx1"/>
                </a:solidFill>
              </a:rPr>
              <a:t>Vztah k sobě </a:t>
            </a:r>
            <a:r>
              <a:rPr lang="cs-CZ" sz="4500" dirty="0">
                <a:solidFill>
                  <a:schemeClr val="tx1"/>
                </a:solidFill>
              </a:rPr>
              <a:t>– sebevědomí, aspirační úroveň, sebehodnocení</a:t>
            </a:r>
          </a:p>
          <a:p>
            <a:pPr marL="514350" indent="-514350">
              <a:buFont typeface="+mj-lt"/>
              <a:buAutoNum type="arabicPeriod"/>
            </a:pPr>
            <a:r>
              <a:rPr lang="cs-CZ" sz="4500" b="1" dirty="0">
                <a:solidFill>
                  <a:schemeClr val="tx1"/>
                </a:solidFill>
              </a:rPr>
              <a:t>Chování dítěte k rodičům </a:t>
            </a:r>
            <a:r>
              <a:rPr lang="cs-CZ" sz="4500" dirty="0">
                <a:solidFill>
                  <a:schemeClr val="tx1"/>
                </a:solidFill>
              </a:rPr>
              <a:t>(fixace, úzkostnost, uvolní se, když odejdou,..)</a:t>
            </a:r>
          </a:p>
          <a:p>
            <a:pPr marL="514350" indent="-514350">
              <a:buFont typeface="+mj-lt"/>
              <a:buAutoNum type="arabicPeriod"/>
            </a:pPr>
            <a:r>
              <a:rPr lang="cs-CZ" sz="4500" b="1" dirty="0">
                <a:solidFill>
                  <a:schemeClr val="tx1"/>
                </a:solidFill>
              </a:rPr>
              <a:t>Vztah k diagnostikovi </a:t>
            </a:r>
            <a:r>
              <a:rPr lang="cs-CZ" sz="4500" dirty="0">
                <a:solidFill>
                  <a:schemeClr val="tx1"/>
                </a:solidFill>
              </a:rPr>
              <a:t>(familiárnost, nedůvěra, staženost, negativismus)</a:t>
            </a:r>
          </a:p>
          <a:p>
            <a:pPr marL="514350" indent="-514350">
              <a:buFont typeface="+mj-lt"/>
              <a:buAutoNum type="arabicPeriod"/>
            </a:pPr>
            <a:r>
              <a:rPr lang="cs-CZ" sz="4500" b="1" dirty="0">
                <a:solidFill>
                  <a:schemeClr val="tx1"/>
                </a:solidFill>
              </a:rPr>
              <a:t>Osobní zóna </a:t>
            </a:r>
            <a:r>
              <a:rPr lang="cs-CZ" sz="4500" dirty="0">
                <a:solidFill>
                  <a:schemeClr val="tx1"/>
                </a:solidFill>
              </a:rPr>
              <a:t>(u dítěte menší, podání ruky nepatří do repertoáru dítěte =&gt; nepodávat), u dítěte doteky posilují kontakt obvykle</a:t>
            </a:r>
          </a:p>
        </p:txBody>
      </p:sp>
      <p:sp>
        <p:nvSpPr>
          <p:cNvPr id="4" name="TextovéPole 3"/>
          <p:cNvSpPr txBox="1"/>
          <p:nvPr/>
        </p:nvSpPr>
        <p:spPr>
          <a:xfrm>
            <a:off x="9663363" y="1151690"/>
            <a:ext cx="1648326" cy="1754326"/>
          </a:xfrm>
          <a:prstGeom prst="rect">
            <a:avLst/>
          </a:prstGeom>
          <a:noFill/>
          <a:ln>
            <a:solidFill>
              <a:schemeClr val="tx1"/>
            </a:solidFill>
          </a:ln>
        </p:spPr>
        <p:txBody>
          <a:bodyPr wrap="square" rtlCol="0">
            <a:spAutoFit/>
          </a:bodyPr>
          <a:lstStyle/>
          <a:p>
            <a:r>
              <a:rPr lang="cs-CZ" dirty="0"/>
              <a:t>O charakteru emoce nás informuje mimika, o jejich intenzitě pantomimika</a:t>
            </a:r>
          </a:p>
        </p:txBody>
      </p:sp>
    </p:spTree>
    <p:extLst>
      <p:ext uri="{BB962C8B-B14F-4D97-AF65-F5344CB8AC3E}">
        <p14:creationId xmlns:p14="http://schemas.microsoft.com/office/powerpoint/2010/main" val="2368725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9561" y="-704407"/>
            <a:ext cx="12759070" cy="8399721"/>
          </a:xfrm>
        </p:spPr>
      </p:pic>
    </p:spTree>
    <p:extLst>
      <p:ext uri="{BB962C8B-B14F-4D97-AF65-F5344CB8AC3E}">
        <p14:creationId xmlns:p14="http://schemas.microsoft.com/office/powerpoint/2010/main" val="3096197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53157" y="626934"/>
            <a:ext cx="10178322" cy="1492132"/>
          </a:xfrm>
        </p:spPr>
        <p:txBody>
          <a:bodyPr/>
          <a:lstStyle/>
          <a:p>
            <a:r>
              <a:rPr lang="cs-CZ" dirty="0"/>
              <a:t>Co můžeme pozorovat? </a:t>
            </a:r>
            <a:br>
              <a:rPr lang="cs-CZ" dirty="0"/>
            </a:br>
            <a:r>
              <a:rPr lang="cs-CZ" dirty="0"/>
              <a:t>příklady</a:t>
            </a:r>
          </a:p>
        </p:txBody>
      </p:sp>
      <p:sp>
        <p:nvSpPr>
          <p:cNvPr id="3" name="Zástupný symbol pro obsah 2"/>
          <p:cNvSpPr>
            <a:spLocks noGrp="1"/>
          </p:cNvSpPr>
          <p:nvPr>
            <p:ph sz="quarter" idx="13"/>
          </p:nvPr>
        </p:nvSpPr>
        <p:spPr/>
        <p:txBody>
          <a:bodyPr>
            <a:normAutofit/>
          </a:bodyPr>
          <a:lstStyle/>
          <a:p>
            <a:r>
              <a:rPr lang="cs-CZ" dirty="0">
                <a:solidFill>
                  <a:schemeClr val="tx1"/>
                </a:solidFill>
              </a:rPr>
              <a:t>Jak žák reaguje na výklad nového učiva? Jaký je výraz jeho tváře – spíše zmatený, bez zaujetí, nebo se zdá, že všechno pochopil?</a:t>
            </a:r>
          </a:p>
          <a:p>
            <a:endParaRPr lang="cs-CZ" dirty="0">
              <a:solidFill>
                <a:schemeClr val="tx1"/>
              </a:solidFill>
            </a:endParaRPr>
          </a:p>
          <a:p>
            <a:r>
              <a:rPr lang="cs-CZ" dirty="0">
                <a:solidFill>
                  <a:schemeClr val="tx1"/>
                </a:solidFill>
              </a:rPr>
              <a:t>Dokáží žáci hovořit o životě ve třídě? Umí reflektovat, co se ve třídě děje? Dokáží ocenit své spolužáky, případně konstruktivně sdělit, co se jim nelíbilo?</a:t>
            </a:r>
          </a:p>
          <a:p>
            <a:endParaRPr lang="cs-CZ" dirty="0">
              <a:solidFill>
                <a:schemeClr val="tx1"/>
              </a:solidFill>
            </a:endParaRPr>
          </a:p>
          <a:p>
            <a:r>
              <a:rPr lang="cs-CZ" dirty="0">
                <a:solidFill>
                  <a:schemeClr val="tx1"/>
                </a:solidFill>
              </a:rPr>
              <a:t>Změnil se v poslední době vzhled žáka? Působí bledší, unavenější či smutnější, než býval kdysi?</a:t>
            </a:r>
          </a:p>
        </p:txBody>
      </p:sp>
    </p:spTree>
    <p:extLst>
      <p:ext uri="{BB962C8B-B14F-4D97-AF65-F5344CB8AC3E}">
        <p14:creationId xmlns:p14="http://schemas.microsoft.com/office/powerpoint/2010/main" val="1757431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00967" y="1390091"/>
            <a:ext cx="4551964" cy="2491444"/>
          </a:xfrm>
        </p:spPr>
        <p:txBody>
          <a:bodyPr>
            <a:normAutofit/>
          </a:bodyPr>
          <a:lstStyle/>
          <a:p>
            <a:r>
              <a:rPr lang="cs-CZ" dirty="0"/>
              <a:t>Ukázky pozorovacích archů</a:t>
            </a:r>
          </a:p>
        </p:txBody>
      </p:sp>
      <p:pic>
        <p:nvPicPr>
          <p:cNvPr id="4" name="Obrázek 3"/>
          <p:cNvPicPr>
            <a:picLocks noChangeAspect="1"/>
          </p:cNvPicPr>
          <p:nvPr/>
        </p:nvPicPr>
        <p:blipFill>
          <a:blip r:embed="rId2"/>
          <a:stretch>
            <a:fillRect/>
          </a:stretch>
        </p:blipFill>
        <p:spPr>
          <a:xfrm>
            <a:off x="6339325" y="-1"/>
            <a:ext cx="5603859" cy="6858001"/>
          </a:xfrm>
          <a:prstGeom prst="rect">
            <a:avLst/>
          </a:prstGeom>
        </p:spPr>
      </p:pic>
    </p:spTree>
    <p:extLst>
      <p:ext uri="{BB962C8B-B14F-4D97-AF65-F5344CB8AC3E}">
        <p14:creationId xmlns:p14="http://schemas.microsoft.com/office/powerpoint/2010/main" val="3888263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76812" y="-514350"/>
            <a:ext cx="6929438" cy="9391929"/>
          </a:xfrm>
        </p:spPr>
      </p:pic>
      <p:sp>
        <p:nvSpPr>
          <p:cNvPr id="5" name="Nadpis 1"/>
          <p:cNvSpPr txBox="1">
            <a:spLocks/>
          </p:cNvSpPr>
          <p:nvPr/>
        </p:nvSpPr>
        <p:spPr>
          <a:xfrm>
            <a:off x="943767" y="666191"/>
            <a:ext cx="4551964" cy="249144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cs-CZ" dirty="0"/>
              <a:t>Ukázky pozorovacích archů</a:t>
            </a:r>
          </a:p>
        </p:txBody>
      </p:sp>
    </p:spTree>
    <p:extLst>
      <p:ext uri="{BB962C8B-B14F-4D97-AF65-F5344CB8AC3E}">
        <p14:creationId xmlns:p14="http://schemas.microsoft.com/office/powerpoint/2010/main" val="568466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76865" y="167951"/>
            <a:ext cx="4441371" cy="914400"/>
          </a:xfrm>
        </p:spPr>
        <p:txBody>
          <a:bodyPr>
            <a:normAutofit fontScale="90000"/>
          </a:bodyPr>
          <a:lstStyle/>
          <a:p>
            <a:r>
              <a:rPr lang="cs-CZ" dirty="0"/>
              <a:t>Ukázky pozorovacích archů</a:t>
            </a:r>
          </a:p>
        </p:txBody>
      </p:sp>
      <p:pic>
        <p:nvPicPr>
          <p:cNvPr id="3" name="Obrázek 2"/>
          <p:cNvPicPr>
            <a:picLocks noChangeAspect="1"/>
          </p:cNvPicPr>
          <p:nvPr/>
        </p:nvPicPr>
        <p:blipFill>
          <a:blip r:embed="rId2"/>
          <a:stretch>
            <a:fillRect/>
          </a:stretch>
        </p:blipFill>
        <p:spPr>
          <a:xfrm>
            <a:off x="0" y="1"/>
            <a:ext cx="12191999" cy="6858000"/>
          </a:xfrm>
          <a:prstGeom prst="rect">
            <a:avLst/>
          </a:prstGeom>
        </p:spPr>
      </p:pic>
    </p:spTree>
    <p:extLst>
      <p:ext uri="{BB962C8B-B14F-4D97-AF65-F5344CB8AC3E}">
        <p14:creationId xmlns:p14="http://schemas.microsoft.com/office/powerpoint/2010/main" val="58217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261257" y="-1"/>
            <a:ext cx="5835494" cy="6858001"/>
          </a:xfrm>
          <a:prstGeom prst="rect">
            <a:avLst/>
          </a:prstGeom>
        </p:spPr>
      </p:pic>
      <p:pic>
        <p:nvPicPr>
          <p:cNvPr id="9" name="Obrázek 8"/>
          <p:cNvPicPr>
            <a:picLocks noChangeAspect="1"/>
          </p:cNvPicPr>
          <p:nvPr/>
        </p:nvPicPr>
        <p:blipFill>
          <a:blip r:embed="rId3"/>
          <a:stretch>
            <a:fillRect/>
          </a:stretch>
        </p:blipFill>
        <p:spPr>
          <a:xfrm>
            <a:off x="6251510" y="3349795"/>
            <a:ext cx="5781095" cy="3508205"/>
          </a:xfrm>
          <a:prstGeom prst="rect">
            <a:avLst/>
          </a:prstGeom>
        </p:spPr>
      </p:pic>
      <p:sp>
        <p:nvSpPr>
          <p:cNvPr id="10" name="Nadpis 1"/>
          <p:cNvSpPr>
            <a:spLocks noGrp="1"/>
          </p:cNvSpPr>
          <p:nvPr>
            <p:ph type="title"/>
          </p:nvPr>
        </p:nvSpPr>
        <p:spPr>
          <a:xfrm>
            <a:off x="6570126" y="419707"/>
            <a:ext cx="4551964" cy="2491444"/>
          </a:xfrm>
        </p:spPr>
        <p:txBody>
          <a:bodyPr>
            <a:normAutofit/>
          </a:bodyPr>
          <a:lstStyle/>
          <a:p>
            <a:r>
              <a:rPr lang="cs-CZ" dirty="0"/>
              <a:t>Ukázky pozorovacích archů</a:t>
            </a:r>
          </a:p>
        </p:txBody>
      </p:sp>
    </p:spTree>
    <p:extLst>
      <p:ext uri="{BB962C8B-B14F-4D97-AF65-F5344CB8AC3E}">
        <p14:creationId xmlns:p14="http://schemas.microsoft.com/office/powerpoint/2010/main" val="4281128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6046237" y="0"/>
            <a:ext cx="5935020" cy="6858000"/>
          </a:xfrm>
          <a:prstGeom prst="rect">
            <a:avLst/>
          </a:prstGeom>
        </p:spPr>
      </p:pic>
      <p:pic>
        <p:nvPicPr>
          <p:cNvPr id="3" name="Obrázek 2"/>
          <p:cNvPicPr>
            <a:picLocks noChangeAspect="1"/>
          </p:cNvPicPr>
          <p:nvPr/>
        </p:nvPicPr>
        <p:blipFill>
          <a:blip r:embed="rId3"/>
          <a:stretch>
            <a:fillRect/>
          </a:stretch>
        </p:blipFill>
        <p:spPr>
          <a:xfrm>
            <a:off x="503853" y="175758"/>
            <a:ext cx="5281127" cy="6506483"/>
          </a:xfrm>
          <a:prstGeom prst="rect">
            <a:avLst/>
          </a:prstGeom>
        </p:spPr>
      </p:pic>
    </p:spTree>
    <p:extLst>
      <p:ext uri="{BB962C8B-B14F-4D97-AF65-F5344CB8AC3E}">
        <p14:creationId xmlns:p14="http://schemas.microsoft.com/office/powerpoint/2010/main" val="2555773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80541" y="1020058"/>
            <a:ext cx="10178322" cy="1492132"/>
          </a:xfrm>
        </p:spPr>
        <p:txBody>
          <a:bodyPr/>
          <a:lstStyle/>
          <a:p>
            <a:r>
              <a:rPr lang="cs-CZ" dirty="0"/>
              <a:t>Diagnostika vztahů ve třídě</a:t>
            </a:r>
            <a:br>
              <a:rPr lang="cs-CZ" dirty="0"/>
            </a:br>
            <a:r>
              <a:rPr lang="cs-CZ" dirty="0"/>
              <a:t>pomocí pozorování</a:t>
            </a:r>
          </a:p>
        </p:txBody>
      </p:sp>
      <p:sp>
        <p:nvSpPr>
          <p:cNvPr id="3" name="Zástupný symbol pro obsah 2"/>
          <p:cNvSpPr>
            <a:spLocks noGrp="1"/>
          </p:cNvSpPr>
          <p:nvPr>
            <p:ph sz="quarter" idx="13"/>
          </p:nvPr>
        </p:nvSpPr>
        <p:spPr>
          <a:xfrm>
            <a:off x="1395037" y="3281493"/>
            <a:ext cx="10363826" cy="1567234"/>
          </a:xfrm>
        </p:spPr>
        <p:txBody>
          <a:bodyPr>
            <a:normAutofit/>
          </a:bodyPr>
          <a:lstStyle/>
          <a:p>
            <a:r>
              <a:rPr lang="cs-CZ" sz="2400" dirty="0">
                <a:solidFill>
                  <a:schemeClr val="tx1"/>
                </a:solidFill>
              </a:rPr>
              <a:t>Na základě toho, co vidím a slyším, přemýšlet o třídě</a:t>
            </a:r>
          </a:p>
          <a:p>
            <a:r>
              <a:rPr lang="cs-CZ" sz="2400" dirty="0">
                <a:solidFill>
                  <a:schemeClr val="tx1"/>
                </a:solidFill>
              </a:rPr>
              <a:t>Zpracovat informace v kontextu svých dosavadních znalostí o kolektivu dětí</a:t>
            </a:r>
          </a:p>
          <a:p>
            <a:r>
              <a:rPr lang="cs-CZ" sz="2400" dirty="0">
                <a:solidFill>
                  <a:schemeClr val="tx1"/>
                </a:solidFill>
              </a:rPr>
              <a:t>Uvědomit si souvislosti mezi dříve pozorovaným a současnou zkušeností</a:t>
            </a:r>
          </a:p>
        </p:txBody>
      </p:sp>
    </p:spTree>
    <p:extLst>
      <p:ext uri="{BB962C8B-B14F-4D97-AF65-F5344CB8AC3E}">
        <p14:creationId xmlns:p14="http://schemas.microsoft.com/office/powerpoint/2010/main" val="425299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76334" y="0"/>
            <a:ext cx="10178322" cy="673768"/>
          </a:xfrm>
        </p:spPr>
        <p:txBody>
          <a:bodyPr>
            <a:normAutofit fontScale="90000"/>
          </a:bodyPr>
          <a:lstStyle/>
          <a:p>
            <a:r>
              <a:rPr lang="cs-CZ" dirty="0"/>
              <a:t>Diagnostika vztahů ve třídě</a:t>
            </a:r>
            <a:br>
              <a:rPr lang="cs-CZ" dirty="0"/>
            </a:br>
            <a:r>
              <a:rPr lang="cs-CZ" dirty="0"/>
              <a:t>pomocí pozorování</a:t>
            </a:r>
          </a:p>
        </p:txBody>
      </p:sp>
      <p:sp>
        <p:nvSpPr>
          <p:cNvPr id="3" name="Zástupný symbol pro obsah 2"/>
          <p:cNvSpPr>
            <a:spLocks noGrp="1"/>
          </p:cNvSpPr>
          <p:nvPr>
            <p:ph sz="quarter" idx="13"/>
          </p:nvPr>
        </p:nvSpPr>
        <p:spPr>
          <a:xfrm>
            <a:off x="1222584" y="1357159"/>
            <a:ext cx="10363826" cy="616739"/>
          </a:xfrm>
        </p:spPr>
        <p:txBody>
          <a:bodyPr/>
          <a:lstStyle/>
          <a:p>
            <a:pPr marL="0" indent="0">
              <a:buNone/>
            </a:pPr>
            <a:r>
              <a:rPr lang="cs-CZ" dirty="0">
                <a:solidFill>
                  <a:schemeClr val="tx1"/>
                </a:solidFill>
              </a:rPr>
              <a:t>Zadat skupinovou práci a hned sledovat:</a:t>
            </a:r>
          </a:p>
        </p:txBody>
      </p:sp>
      <p:sp>
        <p:nvSpPr>
          <p:cNvPr id="4" name="Zástupný symbol pro obsah 2"/>
          <p:cNvSpPr txBox="1">
            <a:spLocks/>
          </p:cNvSpPr>
          <p:nvPr/>
        </p:nvSpPr>
        <p:spPr>
          <a:xfrm>
            <a:off x="1066175" y="1950553"/>
            <a:ext cx="4865393" cy="4678847"/>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457200" indent="-457200">
              <a:buFont typeface="+mj-lt"/>
              <a:buAutoNum type="arabicPeriod"/>
            </a:pPr>
            <a:r>
              <a:rPr lang="cs-CZ" dirty="0">
                <a:solidFill>
                  <a:schemeClr val="tx1"/>
                </a:solidFill>
              </a:rPr>
              <a:t>Kdo je ochoten s kým komunikovat?</a:t>
            </a:r>
          </a:p>
          <a:p>
            <a:pPr marL="457200" indent="-457200">
              <a:buFont typeface="+mj-lt"/>
              <a:buAutoNum type="arabicPeriod"/>
            </a:pPr>
            <a:r>
              <a:rPr lang="cs-CZ" dirty="0">
                <a:solidFill>
                  <a:schemeClr val="tx1"/>
                </a:solidFill>
              </a:rPr>
              <a:t>Jak na sebe žáci reagují?</a:t>
            </a:r>
          </a:p>
          <a:p>
            <a:pPr marL="457200" indent="-457200">
              <a:buFont typeface="+mj-lt"/>
              <a:buAutoNum type="arabicPeriod"/>
            </a:pPr>
            <a:r>
              <a:rPr lang="cs-CZ" dirty="0">
                <a:solidFill>
                  <a:schemeClr val="tx1"/>
                </a:solidFill>
              </a:rPr>
              <a:t>Jak komentují, pokud jsou do skupin rozdělení náhodně a nemohou si zvolit partnera?</a:t>
            </a:r>
          </a:p>
          <a:p>
            <a:pPr marL="457200" indent="-457200">
              <a:buFont typeface="+mj-lt"/>
              <a:buAutoNum type="arabicPeriod"/>
            </a:pPr>
            <a:r>
              <a:rPr lang="cs-CZ" dirty="0">
                <a:solidFill>
                  <a:schemeClr val="tx1"/>
                </a:solidFill>
              </a:rPr>
              <a:t>Jak reagují na úspěch a naopak neúspěch spolužáků?</a:t>
            </a:r>
          </a:p>
          <a:p>
            <a:pPr marL="457200" indent="-457200">
              <a:buFont typeface="+mj-lt"/>
              <a:buAutoNum type="arabicPeriod"/>
            </a:pPr>
            <a:r>
              <a:rPr lang="cs-CZ" dirty="0">
                <a:solidFill>
                  <a:schemeClr val="tx1"/>
                </a:solidFill>
              </a:rPr>
              <a:t>Jak se zapojují do práce s ostatními?</a:t>
            </a:r>
          </a:p>
          <a:p>
            <a:pPr marL="457200" indent="-457200">
              <a:buFont typeface="+mj-lt"/>
              <a:buAutoNum type="arabicPeriod"/>
            </a:pPr>
            <a:r>
              <a:rPr lang="cs-CZ" dirty="0">
                <a:solidFill>
                  <a:schemeClr val="tx1"/>
                </a:solidFill>
              </a:rPr>
              <a:t>Jak reagují spolužáci, když se žák nezapojuje?</a:t>
            </a:r>
          </a:p>
          <a:p>
            <a:pPr marL="457200" indent="-457200">
              <a:buFont typeface="+mj-lt"/>
              <a:buAutoNum type="arabicPeriod"/>
            </a:pPr>
            <a:r>
              <a:rPr lang="cs-CZ" dirty="0">
                <a:solidFill>
                  <a:schemeClr val="tx1"/>
                </a:solidFill>
              </a:rPr>
              <a:t>Jak reagují spolužáci, když na sebe žák strhává pozornost?</a:t>
            </a:r>
          </a:p>
        </p:txBody>
      </p:sp>
      <p:sp>
        <p:nvSpPr>
          <p:cNvPr id="5" name="Zástupný symbol pro obsah 2"/>
          <p:cNvSpPr txBox="1">
            <a:spLocks/>
          </p:cNvSpPr>
          <p:nvPr/>
        </p:nvSpPr>
        <p:spPr>
          <a:xfrm>
            <a:off x="6497249" y="1540042"/>
            <a:ext cx="5089161" cy="4632158"/>
          </a:xfrm>
          <a:prstGeom prst="rect">
            <a:avLst/>
          </a:prstGeom>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457200" indent="-457200">
              <a:buFont typeface="+mj-lt"/>
              <a:buAutoNum type="arabicPeriod"/>
            </a:pPr>
            <a:r>
              <a:rPr lang="cs-CZ" dirty="0">
                <a:solidFill>
                  <a:schemeClr val="tx1"/>
                </a:solidFill>
              </a:rPr>
              <a:t>Když si mohou vybrat s kým budou pracovat, kdo zůstává stranou? Kdo není členem žádné skupiny? Kdo střídá členství v různých skupinách a v žádné nestráví moc času?</a:t>
            </a:r>
          </a:p>
          <a:p>
            <a:pPr marL="457200" indent="-457200">
              <a:buFont typeface="+mj-lt"/>
              <a:buAutoNum type="arabicPeriod"/>
            </a:pPr>
            <a:r>
              <a:rPr lang="cs-CZ" dirty="0">
                <a:solidFill>
                  <a:schemeClr val="tx1"/>
                </a:solidFill>
              </a:rPr>
              <a:t>Jaké jsou role žáků? Kdo je přirozeným vůdcem? Kdo je populární? Kdo je kontroverzní? Kdo dokáže ostatní utěšit? Kdo zklidňuje napětí způsobené konfliktem? Kdo konflikty vyvolává? Kdo má roli třídního klauna? Kdo je často o samotě?</a:t>
            </a:r>
          </a:p>
          <a:p>
            <a:pPr marL="457200" indent="-457200">
              <a:buFont typeface="+mj-lt"/>
              <a:buAutoNum type="arabicPeriod"/>
            </a:pPr>
            <a:r>
              <a:rPr lang="cs-CZ" dirty="0">
                <a:solidFill>
                  <a:schemeClr val="tx1"/>
                </a:solidFill>
              </a:rPr>
              <a:t>Kteří žáci jsou spíše individualisté? Kteří potřebují často přítomnost skupiny?</a:t>
            </a:r>
          </a:p>
        </p:txBody>
      </p:sp>
    </p:spTree>
    <p:extLst>
      <p:ext uri="{BB962C8B-B14F-4D97-AF65-F5344CB8AC3E}">
        <p14:creationId xmlns:p14="http://schemas.microsoft.com/office/powerpoint/2010/main" val="38052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br>
              <a:rPr lang="cs-CZ" dirty="0"/>
            </a:br>
            <a:r>
              <a:rPr lang="cs-CZ"/>
              <a:t>Pozorování </a:t>
            </a:r>
            <a:br>
              <a:rPr lang="cs-CZ" dirty="0"/>
            </a:br>
            <a:endParaRPr lang="cs-CZ" dirty="0"/>
          </a:p>
        </p:txBody>
      </p:sp>
      <p:sp>
        <p:nvSpPr>
          <p:cNvPr id="3" name="Podnadpis 2"/>
          <p:cNvSpPr>
            <a:spLocks noGrp="1"/>
          </p:cNvSpPr>
          <p:nvPr>
            <p:ph type="subTitle" idx="1"/>
          </p:nvPr>
        </p:nvSpPr>
        <p:spPr>
          <a:xfrm>
            <a:off x="1692600" y="6115721"/>
            <a:ext cx="9090264" cy="742279"/>
          </a:xfrm>
        </p:spPr>
        <p:txBody>
          <a:bodyPr/>
          <a:lstStyle/>
          <a:p>
            <a:r>
              <a:rPr lang="cs-CZ" dirty="0"/>
              <a:t>Pedagogicko-psychologická diagnostika</a:t>
            </a:r>
          </a:p>
        </p:txBody>
      </p:sp>
    </p:spTree>
    <p:extLst>
      <p:ext uri="{BB962C8B-B14F-4D97-AF65-F5344CB8AC3E}">
        <p14:creationId xmlns:p14="http://schemas.microsoft.com/office/powerpoint/2010/main" val="398066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Diagnostika pedagogických interakcí ve třídě</a:t>
            </a:r>
          </a:p>
        </p:txBody>
      </p:sp>
      <p:sp>
        <p:nvSpPr>
          <p:cNvPr id="3" name="Zástupný symbol pro obsah 2"/>
          <p:cNvSpPr>
            <a:spLocks noGrp="1"/>
          </p:cNvSpPr>
          <p:nvPr>
            <p:ph sz="quarter" idx="13"/>
          </p:nvPr>
        </p:nvSpPr>
        <p:spPr>
          <a:xfrm>
            <a:off x="913774" y="2367092"/>
            <a:ext cx="10363826" cy="3985582"/>
          </a:xfrm>
        </p:spPr>
        <p:txBody>
          <a:bodyPr>
            <a:normAutofit/>
          </a:bodyPr>
          <a:lstStyle/>
          <a:p>
            <a:r>
              <a:rPr lang="cs-CZ" dirty="0">
                <a:solidFill>
                  <a:schemeClr val="tx1"/>
                </a:solidFill>
              </a:rPr>
              <a:t>Náročné při přímém pozorování zejména – komplexnost (děje se více činností najednou a interakcí), </a:t>
            </a:r>
          </a:p>
          <a:p>
            <a:r>
              <a:rPr lang="cs-CZ" dirty="0">
                <a:solidFill>
                  <a:schemeClr val="tx1"/>
                </a:solidFill>
              </a:rPr>
              <a:t>Učitel: zúčastněné pozorování – náročné (učitel se věnuje výkladu a dětem)</a:t>
            </a:r>
          </a:p>
          <a:p>
            <a:r>
              <a:rPr lang="cs-CZ" dirty="0">
                <a:solidFill>
                  <a:schemeClr val="tx1"/>
                </a:solidFill>
              </a:rPr>
              <a:t>Pro usnadnění vytvořeny kategoriální systémy (např. FIAS)</a:t>
            </a:r>
          </a:p>
          <a:p>
            <a:pPr lvl="1"/>
            <a:r>
              <a:rPr lang="cs-CZ" dirty="0">
                <a:solidFill>
                  <a:schemeClr val="tx1"/>
                </a:solidFill>
              </a:rPr>
              <a:t>není snadné zaznamenat vše</a:t>
            </a:r>
          </a:p>
          <a:p>
            <a:r>
              <a:rPr lang="cs-CZ" dirty="0">
                <a:solidFill>
                  <a:schemeClr val="tx1"/>
                </a:solidFill>
              </a:rPr>
              <a:t>Současné chování ovlivněno předchozím děním a zkušenostmi</a:t>
            </a:r>
          </a:p>
          <a:p>
            <a:r>
              <a:rPr lang="cs-CZ" dirty="0">
                <a:solidFill>
                  <a:schemeClr val="tx1"/>
                </a:solidFill>
              </a:rPr>
              <a:t>Pomáhá videozáznam s následujícím (opakovaným) rozborem</a:t>
            </a:r>
          </a:p>
          <a:p>
            <a:r>
              <a:rPr lang="cs-CZ" dirty="0">
                <a:solidFill>
                  <a:schemeClr val="tx1"/>
                </a:solidFill>
              </a:rPr>
              <a:t>Videozáznam interakcí – trénink učitele =&gt; Rozvíjení diagnostických, sociálních i didaktických dovedností učitele</a:t>
            </a:r>
          </a:p>
        </p:txBody>
      </p:sp>
    </p:spTree>
    <p:extLst>
      <p:ext uri="{BB962C8B-B14F-4D97-AF65-F5344CB8AC3E}">
        <p14:creationId xmlns:p14="http://schemas.microsoft.com/office/powerpoint/2010/main" val="2348415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75865" y="0"/>
            <a:ext cx="11010996" cy="1187777"/>
          </a:xfrm>
        </p:spPr>
        <p:txBody>
          <a:bodyPr>
            <a:normAutofit/>
          </a:bodyPr>
          <a:lstStyle/>
          <a:p>
            <a:r>
              <a:rPr lang="cs-CZ" sz="2800" dirty="0"/>
              <a:t>Strukturované pozorování: </a:t>
            </a:r>
            <a:br>
              <a:rPr lang="cs-CZ" sz="2800" dirty="0"/>
            </a:br>
            <a:r>
              <a:rPr lang="cs-CZ" sz="2800" dirty="0" err="1"/>
              <a:t>Flandersův</a:t>
            </a:r>
            <a:r>
              <a:rPr lang="cs-CZ" sz="2800" dirty="0"/>
              <a:t> systém analýzy interakce (FIAC)</a:t>
            </a:r>
          </a:p>
        </p:txBody>
      </p:sp>
      <p:graphicFrame>
        <p:nvGraphicFramePr>
          <p:cNvPr id="5" name="Zástupný symbol pro obsah 4"/>
          <p:cNvGraphicFramePr>
            <a:graphicFrameLocks noGrp="1" noChangeAspect="1"/>
          </p:cNvGraphicFramePr>
          <p:nvPr>
            <p:ph sz="quarter" idx="13"/>
            <p:extLst>
              <p:ext uri="{D42A27DB-BD31-4B8C-83A1-F6EECF244321}">
                <p14:modId xmlns:p14="http://schemas.microsoft.com/office/powerpoint/2010/main" val="2254335910"/>
              </p:ext>
            </p:extLst>
          </p:nvPr>
        </p:nvGraphicFramePr>
        <p:xfrm>
          <a:off x="170121" y="988828"/>
          <a:ext cx="5050465" cy="5507798"/>
        </p:xfrm>
        <a:graphic>
          <a:graphicData uri="http://schemas.openxmlformats.org/drawingml/2006/table">
            <a:tbl>
              <a:tblPr firstRow="1" bandRow="1">
                <a:tableStyleId>{5C22544A-7EE6-4342-B048-85BDC9FD1C3A}</a:tableStyleId>
              </a:tblPr>
              <a:tblGrid>
                <a:gridCol w="603477">
                  <a:extLst>
                    <a:ext uri="{9D8B030D-6E8A-4147-A177-3AD203B41FA5}">
                      <a16:colId xmlns:a16="http://schemas.microsoft.com/office/drawing/2014/main" val="2870451833"/>
                    </a:ext>
                  </a:extLst>
                </a:gridCol>
                <a:gridCol w="4446988">
                  <a:extLst>
                    <a:ext uri="{9D8B030D-6E8A-4147-A177-3AD203B41FA5}">
                      <a16:colId xmlns:a16="http://schemas.microsoft.com/office/drawing/2014/main" val="194937756"/>
                    </a:ext>
                  </a:extLst>
                </a:gridCol>
              </a:tblGrid>
              <a:tr h="413827">
                <a:tc gridSpan="2">
                  <a:txBody>
                    <a:bodyPr/>
                    <a:lstStyle/>
                    <a:p>
                      <a:r>
                        <a:rPr lang="cs-CZ" sz="2000" dirty="0">
                          <a:solidFill>
                            <a:schemeClr val="tx1"/>
                          </a:solidFill>
                        </a:rPr>
                        <a:t>UČITEL</a:t>
                      </a:r>
                    </a:p>
                  </a:txBody>
                  <a:tcPr/>
                </a:tc>
                <a:tc hMerge="1">
                  <a:txBody>
                    <a:bodyPr/>
                    <a:lstStyle/>
                    <a:p>
                      <a:endParaRPr lang="cs-CZ"/>
                    </a:p>
                  </a:txBody>
                  <a:tcPr/>
                </a:tc>
                <a:extLst>
                  <a:ext uri="{0D108BD9-81ED-4DB2-BD59-A6C34878D82A}">
                    <a16:rowId xmlns:a16="http://schemas.microsoft.com/office/drawing/2014/main" val="3887638457"/>
                  </a:ext>
                </a:extLst>
              </a:tr>
              <a:tr h="732155">
                <a:tc>
                  <a:txBody>
                    <a:bodyPr/>
                    <a:lstStyle/>
                    <a:p>
                      <a:r>
                        <a:rPr lang="cs-CZ" sz="2000" dirty="0"/>
                        <a:t>U1</a:t>
                      </a:r>
                    </a:p>
                  </a:txBody>
                  <a:tcPr/>
                </a:tc>
                <a:tc>
                  <a:txBody>
                    <a:bodyPr/>
                    <a:lstStyle/>
                    <a:p>
                      <a:r>
                        <a:rPr lang="cs-CZ" sz="2000" dirty="0"/>
                        <a:t>Akceptuje žákovy pocity, projevuje sympatie konstruktivním způsobem. </a:t>
                      </a:r>
                    </a:p>
                  </a:txBody>
                  <a:tcPr/>
                </a:tc>
                <a:extLst>
                  <a:ext uri="{0D108BD9-81ED-4DB2-BD59-A6C34878D82A}">
                    <a16:rowId xmlns:a16="http://schemas.microsoft.com/office/drawing/2014/main" val="2351935423"/>
                  </a:ext>
                </a:extLst>
              </a:tr>
              <a:tr h="732155">
                <a:tc>
                  <a:txBody>
                    <a:bodyPr/>
                    <a:lstStyle/>
                    <a:p>
                      <a:r>
                        <a:rPr lang="cs-CZ" sz="2000" dirty="0"/>
                        <a:t>U2</a:t>
                      </a:r>
                    </a:p>
                  </a:txBody>
                  <a:tcPr/>
                </a:tc>
                <a:tc>
                  <a:txBody>
                    <a:bodyPr/>
                    <a:lstStyle/>
                    <a:p>
                      <a:r>
                        <a:rPr lang="cs-CZ" sz="2000" dirty="0"/>
                        <a:t>Chválí a povzbuzuje, žertuje, souhlasí s žákovým výkonem.</a:t>
                      </a:r>
                    </a:p>
                  </a:txBody>
                  <a:tcPr/>
                </a:tc>
                <a:extLst>
                  <a:ext uri="{0D108BD9-81ED-4DB2-BD59-A6C34878D82A}">
                    <a16:rowId xmlns:a16="http://schemas.microsoft.com/office/drawing/2014/main" val="947400101"/>
                  </a:ext>
                </a:extLst>
              </a:tr>
              <a:tr h="732155">
                <a:tc>
                  <a:txBody>
                    <a:bodyPr/>
                    <a:lstStyle/>
                    <a:p>
                      <a:r>
                        <a:rPr lang="cs-CZ" sz="2000" dirty="0"/>
                        <a:t>U3</a:t>
                      </a:r>
                    </a:p>
                  </a:txBody>
                  <a:tcPr/>
                </a:tc>
                <a:tc>
                  <a:txBody>
                    <a:bodyPr/>
                    <a:lstStyle/>
                    <a:p>
                      <a:r>
                        <a:rPr lang="cs-CZ" sz="2000" dirty="0"/>
                        <a:t>Využívá, akceptuje, objasňuje a rozvíjí myšlenky žáků. </a:t>
                      </a:r>
                    </a:p>
                  </a:txBody>
                  <a:tcPr/>
                </a:tc>
                <a:extLst>
                  <a:ext uri="{0D108BD9-81ED-4DB2-BD59-A6C34878D82A}">
                    <a16:rowId xmlns:a16="http://schemas.microsoft.com/office/drawing/2014/main" val="1504705084"/>
                  </a:ext>
                </a:extLst>
              </a:tr>
              <a:tr h="732155">
                <a:tc>
                  <a:txBody>
                    <a:bodyPr/>
                    <a:lstStyle/>
                    <a:p>
                      <a:r>
                        <a:rPr lang="cs-CZ" sz="2000" dirty="0"/>
                        <a:t>U4</a:t>
                      </a:r>
                    </a:p>
                  </a:txBody>
                  <a:tcPr/>
                </a:tc>
                <a:tc>
                  <a:txBody>
                    <a:bodyPr/>
                    <a:lstStyle/>
                    <a:p>
                      <a:r>
                        <a:rPr lang="cs-CZ" sz="2000" dirty="0"/>
                        <a:t>Klade otázky, stimuluje žáky, nejde o řečnické otázky.</a:t>
                      </a:r>
                    </a:p>
                  </a:txBody>
                  <a:tcPr/>
                </a:tc>
                <a:extLst>
                  <a:ext uri="{0D108BD9-81ED-4DB2-BD59-A6C34878D82A}">
                    <a16:rowId xmlns:a16="http://schemas.microsoft.com/office/drawing/2014/main" val="420340521"/>
                  </a:ext>
                </a:extLst>
              </a:tr>
              <a:tr h="413827">
                <a:tc>
                  <a:txBody>
                    <a:bodyPr/>
                    <a:lstStyle/>
                    <a:p>
                      <a:r>
                        <a:rPr lang="cs-CZ" sz="2000" dirty="0"/>
                        <a:t>U5</a:t>
                      </a:r>
                    </a:p>
                  </a:txBody>
                  <a:tcPr/>
                </a:tc>
                <a:tc>
                  <a:txBody>
                    <a:bodyPr/>
                    <a:lstStyle/>
                    <a:p>
                      <a:r>
                        <a:rPr lang="cs-CZ" sz="2000" dirty="0"/>
                        <a:t>Vykládá, sděluje, přednáší, uvádí své názory. </a:t>
                      </a:r>
                    </a:p>
                  </a:txBody>
                  <a:tcPr/>
                </a:tc>
                <a:extLst>
                  <a:ext uri="{0D108BD9-81ED-4DB2-BD59-A6C34878D82A}">
                    <a16:rowId xmlns:a16="http://schemas.microsoft.com/office/drawing/2014/main" val="1096761587"/>
                  </a:ext>
                </a:extLst>
              </a:tr>
              <a:tr h="413827">
                <a:tc>
                  <a:txBody>
                    <a:bodyPr/>
                    <a:lstStyle/>
                    <a:p>
                      <a:r>
                        <a:rPr lang="cs-CZ" sz="2000" dirty="0"/>
                        <a:t>U6</a:t>
                      </a:r>
                    </a:p>
                  </a:txBody>
                  <a:tcPr/>
                </a:tc>
                <a:tc>
                  <a:txBody>
                    <a:bodyPr/>
                    <a:lstStyle/>
                    <a:p>
                      <a:r>
                        <a:rPr lang="cs-CZ" sz="2000" dirty="0"/>
                        <a:t>Dává pokyny či příkazy. </a:t>
                      </a:r>
                    </a:p>
                  </a:txBody>
                  <a:tcPr/>
                </a:tc>
                <a:extLst>
                  <a:ext uri="{0D108BD9-81ED-4DB2-BD59-A6C34878D82A}">
                    <a16:rowId xmlns:a16="http://schemas.microsoft.com/office/drawing/2014/main" val="1911276454"/>
                  </a:ext>
                </a:extLst>
              </a:tr>
              <a:tr h="1050484">
                <a:tc>
                  <a:txBody>
                    <a:bodyPr/>
                    <a:lstStyle/>
                    <a:p>
                      <a:r>
                        <a:rPr lang="cs-CZ" sz="2000" dirty="0"/>
                        <a:t>U7</a:t>
                      </a:r>
                    </a:p>
                  </a:txBody>
                  <a:tcPr/>
                </a:tc>
                <a:tc>
                  <a:txBody>
                    <a:bodyPr/>
                    <a:lstStyle/>
                    <a:p>
                      <a:r>
                        <a:rPr lang="cs-CZ" sz="2000" dirty="0"/>
                        <a:t>Kritizuje, uplatňuje svou autoritu, chce změnit žákovo nevhodné chování nebo činnost.</a:t>
                      </a:r>
                    </a:p>
                  </a:txBody>
                  <a:tcPr/>
                </a:tc>
                <a:extLst>
                  <a:ext uri="{0D108BD9-81ED-4DB2-BD59-A6C34878D82A}">
                    <a16:rowId xmlns:a16="http://schemas.microsoft.com/office/drawing/2014/main" val="2264047674"/>
                  </a:ext>
                </a:extLst>
              </a:tr>
            </a:tbl>
          </a:graphicData>
        </a:graphic>
      </p:graphicFrame>
      <p:graphicFrame>
        <p:nvGraphicFramePr>
          <p:cNvPr id="4" name="Zástupný symbol pro obsah 4"/>
          <p:cNvGraphicFramePr>
            <a:graphicFrameLocks noChangeAspect="1"/>
          </p:cNvGraphicFramePr>
          <p:nvPr>
            <p:extLst>
              <p:ext uri="{D42A27DB-BD31-4B8C-83A1-F6EECF244321}">
                <p14:modId xmlns:p14="http://schemas.microsoft.com/office/powerpoint/2010/main" val="2680012486"/>
              </p:ext>
            </p:extLst>
          </p:nvPr>
        </p:nvGraphicFramePr>
        <p:xfrm>
          <a:off x="5471046" y="839973"/>
          <a:ext cx="5767568" cy="4693920"/>
        </p:xfrm>
        <a:graphic>
          <a:graphicData uri="http://schemas.openxmlformats.org/drawingml/2006/table">
            <a:tbl>
              <a:tblPr firstRow="1" bandRow="1">
                <a:tableStyleId>{5C22544A-7EE6-4342-B048-85BDC9FD1C3A}</a:tableStyleId>
              </a:tblPr>
              <a:tblGrid>
                <a:gridCol w="621410">
                  <a:extLst>
                    <a:ext uri="{9D8B030D-6E8A-4147-A177-3AD203B41FA5}">
                      <a16:colId xmlns:a16="http://schemas.microsoft.com/office/drawing/2014/main" val="2870451833"/>
                    </a:ext>
                  </a:extLst>
                </a:gridCol>
                <a:gridCol w="5146158">
                  <a:extLst>
                    <a:ext uri="{9D8B030D-6E8A-4147-A177-3AD203B41FA5}">
                      <a16:colId xmlns:a16="http://schemas.microsoft.com/office/drawing/2014/main" val="194937756"/>
                    </a:ext>
                  </a:extLst>
                </a:gridCol>
              </a:tblGrid>
              <a:tr h="158366">
                <a:tc gridSpan="2">
                  <a:txBody>
                    <a:bodyPr/>
                    <a:lstStyle/>
                    <a:p>
                      <a:r>
                        <a:rPr lang="cs-CZ" sz="2000" b="1" kern="1200" dirty="0">
                          <a:solidFill>
                            <a:schemeClr val="tx1"/>
                          </a:solidFill>
                          <a:latin typeface="+mn-lt"/>
                          <a:ea typeface="+mn-ea"/>
                          <a:cs typeface="+mn-cs"/>
                        </a:rPr>
                        <a:t>ŽÁK</a:t>
                      </a:r>
                    </a:p>
                  </a:txBody>
                  <a:tcPr/>
                </a:tc>
                <a:tc hMerge="1">
                  <a:txBody>
                    <a:bodyPr/>
                    <a:lstStyle/>
                    <a:p>
                      <a:endParaRPr lang="cs-CZ"/>
                    </a:p>
                  </a:txBody>
                  <a:tcPr/>
                </a:tc>
                <a:extLst>
                  <a:ext uri="{0D108BD9-81ED-4DB2-BD59-A6C34878D82A}">
                    <a16:rowId xmlns:a16="http://schemas.microsoft.com/office/drawing/2014/main" val="3887638457"/>
                  </a:ext>
                </a:extLst>
              </a:tr>
              <a:tr h="158366">
                <a:tc>
                  <a:txBody>
                    <a:bodyPr/>
                    <a:lstStyle/>
                    <a:p>
                      <a:r>
                        <a:rPr lang="cs-CZ" sz="2000" dirty="0"/>
                        <a:t>Z1</a:t>
                      </a:r>
                    </a:p>
                  </a:txBody>
                  <a:tcPr/>
                </a:tc>
                <a:tc>
                  <a:txBody>
                    <a:bodyPr/>
                    <a:lstStyle/>
                    <a:p>
                      <a:r>
                        <a:rPr lang="pl-PL" sz="2000" dirty="0"/>
                        <a:t>Klade dotazy, hledá oporu a pomoc u učitele.</a:t>
                      </a:r>
                      <a:endParaRPr lang="cs-CZ" sz="2000" dirty="0"/>
                    </a:p>
                  </a:txBody>
                  <a:tcPr/>
                </a:tc>
                <a:extLst>
                  <a:ext uri="{0D108BD9-81ED-4DB2-BD59-A6C34878D82A}">
                    <a16:rowId xmlns:a16="http://schemas.microsoft.com/office/drawing/2014/main" val="280150816"/>
                  </a:ext>
                </a:extLst>
              </a:tr>
              <a:tr h="277141">
                <a:tc>
                  <a:txBody>
                    <a:bodyPr/>
                    <a:lstStyle/>
                    <a:p>
                      <a:r>
                        <a:rPr lang="cs-CZ" sz="2000" dirty="0"/>
                        <a:t>Z2</a:t>
                      </a:r>
                    </a:p>
                  </a:txBody>
                  <a:tcPr/>
                </a:tc>
                <a:tc>
                  <a:txBody>
                    <a:bodyPr/>
                    <a:lstStyle/>
                    <a:p>
                      <a:r>
                        <a:rPr lang="pl-PL" sz="2000" dirty="0"/>
                        <a:t>Klade dotazy, hledá oporu a pomoc u spolužáků. </a:t>
                      </a:r>
                      <a:endParaRPr lang="cs-CZ" sz="2000" dirty="0"/>
                    </a:p>
                  </a:txBody>
                  <a:tcPr/>
                </a:tc>
                <a:extLst>
                  <a:ext uri="{0D108BD9-81ED-4DB2-BD59-A6C34878D82A}">
                    <a16:rowId xmlns:a16="http://schemas.microsoft.com/office/drawing/2014/main" val="3753156822"/>
                  </a:ext>
                </a:extLst>
              </a:tr>
              <a:tr h="277141">
                <a:tc>
                  <a:txBody>
                    <a:bodyPr/>
                    <a:lstStyle/>
                    <a:p>
                      <a:r>
                        <a:rPr lang="cs-CZ" sz="2000" dirty="0"/>
                        <a:t>Z3</a:t>
                      </a:r>
                    </a:p>
                  </a:txBody>
                  <a:tcPr/>
                </a:tc>
                <a:tc>
                  <a:txBody>
                    <a:bodyPr/>
                    <a:lstStyle/>
                    <a:p>
                      <a:r>
                        <a:rPr lang="cs-CZ" sz="2000" dirty="0"/>
                        <a:t>Sděluje, vysvětluje, uvádí názory – „tlakem“ a působením učitele (další osoby). </a:t>
                      </a:r>
                    </a:p>
                  </a:txBody>
                  <a:tcPr/>
                </a:tc>
                <a:extLst>
                  <a:ext uri="{0D108BD9-81ED-4DB2-BD59-A6C34878D82A}">
                    <a16:rowId xmlns:a16="http://schemas.microsoft.com/office/drawing/2014/main" val="4085657812"/>
                  </a:ext>
                </a:extLst>
              </a:tr>
              <a:tr h="277141">
                <a:tc>
                  <a:txBody>
                    <a:bodyPr/>
                    <a:lstStyle/>
                    <a:p>
                      <a:r>
                        <a:rPr lang="cs-CZ" sz="2000" dirty="0"/>
                        <a:t>Z4</a:t>
                      </a:r>
                    </a:p>
                  </a:txBody>
                  <a:tcPr/>
                </a:tc>
                <a:tc>
                  <a:txBody>
                    <a:bodyPr/>
                    <a:lstStyle/>
                    <a:p>
                      <a:r>
                        <a:rPr lang="cs-CZ" sz="2000" dirty="0"/>
                        <a:t>Sděluje, vysvětluje, uvádí své názory – z vlastní aktivity a motivace. </a:t>
                      </a:r>
                    </a:p>
                  </a:txBody>
                  <a:tcPr/>
                </a:tc>
                <a:extLst>
                  <a:ext uri="{0D108BD9-81ED-4DB2-BD59-A6C34878D82A}">
                    <a16:rowId xmlns:a16="http://schemas.microsoft.com/office/drawing/2014/main" val="4059039763"/>
                  </a:ext>
                </a:extLst>
              </a:tr>
              <a:tr h="277141">
                <a:tc>
                  <a:txBody>
                    <a:bodyPr/>
                    <a:lstStyle/>
                    <a:p>
                      <a:r>
                        <a:rPr lang="cs-CZ" sz="2000" dirty="0"/>
                        <a:t>Z5</a:t>
                      </a:r>
                    </a:p>
                  </a:txBody>
                  <a:tcPr/>
                </a:tc>
                <a:tc>
                  <a:txBody>
                    <a:bodyPr/>
                    <a:lstStyle/>
                    <a:p>
                      <a:r>
                        <a:rPr lang="cs-CZ" sz="2000" dirty="0"/>
                        <a:t>Řídí, modifikuje, poskytuje pomoc při činnosti druhého (druhých). </a:t>
                      </a:r>
                    </a:p>
                  </a:txBody>
                  <a:tcPr/>
                </a:tc>
                <a:extLst>
                  <a:ext uri="{0D108BD9-81ED-4DB2-BD59-A6C34878D82A}">
                    <a16:rowId xmlns:a16="http://schemas.microsoft.com/office/drawing/2014/main" val="1612778275"/>
                  </a:ext>
                </a:extLst>
              </a:tr>
              <a:tr h="277141">
                <a:tc>
                  <a:txBody>
                    <a:bodyPr/>
                    <a:lstStyle/>
                    <a:p>
                      <a:r>
                        <a:rPr lang="cs-CZ" sz="2000" dirty="0"/>
                        <a:t>Z6</a:t>
                      </a:r>
                    </a:p>
                  </a:txBody>
                  <a:tcPr/>
                </a:tc>
                <a:tc>
                  <a:txBody>
                    <a:bodyPr/>
                    <a:lstStyle/>
                    <a:p>
                      <a:r>
                        <a:rPr lang="cs-CZ" sz="2000" dirty="0"/>
                        <a:t>Probíhá zřejmá skupinová (nebo </a:t>
                      </a:r>
                      <a:r>
                        <a:rPr lang="cs-CZ" sz="2000" dirty="0" err="1"/>
                        <a:t>celotřídní</a:t>
                      </a:r>
                      <a:r>
                        <a:rPr lang="cs-CZ" sz="2000" dirty="0"/>
                        <a:t>) diskuse.</a:t>
                      </a:r>
                    </a:p>
                  </a:txBody>
                  <a:tcPr/>
                </a:tc>
                <a:extLst>
                  <a:ext uri="{0D108BD9-81ED-4DB2-BD59-A6C34878D82A}">
                    <a16:rowId xmlns:a16="http://schemas.microsoft.com/office/drawing/2014/main" val="839742831"/>
                  </a:ext>
                </a:extLst>
              </a:tr>
              <a:tr h="277141">
                <a:tc>
                  <a:txBody>
                    <a:bodyPr/>
                    <a:lstStyle/>
                    <a:p>
                      <a:r>
                        <a:rPr lang="cs-CZ" sz="2000" dirty="0"/>
                        <a:t>Z7</a:t>
                      </a:r>
                    </a:p>
                  </a:txBody>
                  <a:tcPr/>
                </a:tc>
                <a:tc>
                  <a:txBody>
                    <a:bodyPr/>
                    <a:lstStyle/>
                    <a:p>
                      <a:r>
                        <a:rPr lang="cs-CZ" sz="2000" dirty="0"/>
                        <a:t>Žáci provádějí samostatnou učební činnost – bez zjevné interakce. </a:t>
                      </a:r>
                    </a:p>
                  </a:txBody>
                  <a:tcPr/>
                </a:tc>
                <a:extLst>
                  <a:ext uri="{0D108BD9-81ED-4DB2-BD59-A6C34878D82A}">
                    <a16:rowId xmlns:a16="http://schemas.microsoft.com/office/drawing/2014/main" val="857230683"/>
                  </a:ext>
                </a:extLst>
              </a:tr>
            </a:tbl>
          </a:graphicData>
        </a:graphic>
      </p:graphicFrame>
      <p:graphicFrame>
        <p:nvGraphicFramePr>
          <p:cNvPr id="6" name="Zástupný symbol pro obsah 4"/>
          <p:cNvGraphicFramePr>
            <a:graphicFrameLocks noChangeAspect="1"/>
          </p:cNvGraphicFramePr>
          <p:nvPr>
            <p:extLst>
              <p:ext uri="{D42A27DB-BD31-4B8C-83A1-F6EECF244321}">
                <p14:modId xmlns:p14="http://schemas.microsoft.com/office/powerpoint/2010/main" val="4177365589"/>
              </p:ext>
            </p:extLst>
          </p:nvPr>
        </p:nvGraphicFramePr>
        <p:xfrm>
          <a:off x="6424432" y="5760720"/>
          <a:ext cx="5767568" cy="1097280"/>
        </p:xfrm>
        <a:graphic>
          <a:graphicData uri="http://schemas.openxmlformats.org/drawingml/2006/table">
            <a:tbl>
              <a:tblPr firstRow="1" bandRow="1">
                <a:tableStyleId>{5C22544A-7EE6-4342-B048-85BDC9FD1C3A}</a:tableStyleId>
              </a:tblPr>
              <a:tblGrid>
                <a:gridCol w="621410">
                  <a:extLst>
                    <a:ext uri="{9D8B030D-6E8A-4147-A177-3AD203B41FA5}">
                      <a16:colId xmlns:a16="http://schemas.microsoft.com/office/drawing/2014/main" val="2870451833"/>
                    </a:ext>
                  </a:extLst>
                </a:gridCol>
                <a:gridCol w="5146158">
                  <a:extLst>
                    <a:ext uri="{9D8B030D-6E8A-4147-A177-3AD203B41FA5}">
                      <a16:colId xmlns:a16="http://schemas.microsoft.com/office/drawing/2014/main" val="194937756"/>
                    </a:ext>
                  </a:extLst>
                </a:gridCol>
              </a:tblGrid>
              <a:tr h="290627">
                <a:tc gridSpan="2">
                  <a:txBody>
                    <a:bodyPr/>
                    <a:lstStyle/>
                    <a:p>
                      <a:r>
                        <a:rPr lang="cs-CZ" sz="2000" b="1" kern="1200" dirty="0">
                          <a:solidFill>
                            <a:schemeClr val="tx1"/>
                          </a:solidFill>
                          <a:latin typeface="+mn-lt"/>
                          <a:ea typeface="+mn-ea"/>
                          <a:cs typeface="+mn-cs"/>
                        </a:rPr>
                        <a:t>Ostatní</a:t>
                      </a:r>
                    </a:p>
                  </a:txBody>
                  <a:tcPr/>
                </a:tc>
                <a:tc hMerge="1">
                  <a:txBody>
                    <a:bodyPr/>
                    <a:lstStyle/>
                    <a:p>
                      <a:endParaRPr lang="cs-CZ"/>
                    </a:p>
                  </a:txBody>
                  <a:tcPr/>
                </a:tc>
                <a:extLst>
                  <a:ext uri="{0D108BD9-81ED-4DB2-BD59-A6C34878D82A}">
                    <a16:rowId xmlns:a16="http://schemas.microsoft.com/office/drawing/2014/main" val="3887638457"/>
                  </a:ext>
                </a:extLst>
              </a:tr>
              <a:tr h="277141">
                <a:tc>
                  <a:txBody>
                    <a:bodyPr/>
                    <a:lstStyle/>
                    <a:p>
                      <a:r>
                        <a:rPr lang="cs-CZ" sz="2000" dirty="0"/>
                        <a:t>01</a:t>
                      </a:r>
                    </a:p>
                  </a:txBody>
                  <a:tcPr/>
                </a:tc>
                <a:tc>
                  <a:txBody>
                    <a:bodyPr/>
                    <a:lstStyle/>
                    <a:p>
                      <a:r>
                        <a:rPr lang="cs-CZ" sz="2000" dirty="0"/>
                        <a:t>Ticho nebo zmatek ve třídě (nezřetelná komunikace).</a:t>
                      </a:r>
                    </a:p>
                  </a:txBody>
                  <a:tcPr/>
                </a:tc>
                <a:extLst>
                  <a:ext uri="{0D108BD9-81ED-4DB2-BD59-A6C34878D82A}">
                    <a16:rowId xmlns:a16="http://schemas.microsoft.com/office/drawing/2014/main" val="1991044852"/>
                  </a:ext>
                </a:extLst>
              </a:tr>
            </a:tbl>
          </a:graphicData>
        </a:graphic>
      </p:graphicFrame>
    </p:spTree>
    <p:extLst>
      <p:ext uri="{BB962C8B-B14F-4D97-AF65-F5344CB8AC3E}">
        <p14:creationId xmlns:p14="http://schemas.microsoft.com/office/powerpoint/2010/main" val="37901074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99278" y="743892"/>
            <a:ext cx="10178322" cy="1492132"/>
          </a:xfrm>
        </p:spPr>
        <p:txBody>
          <a:bodyPr>
            <a:normAutofit fontScale="90000"/>
          </a:bodyPr>
          <a:lstStyle/>
          <a:p>
            <a:r>
              <a:rPr lang="cs-CZ" dirty="0"/>
              <a:t>Co můžeme zachytit </a:t>
            </a:r>
            <a:br>
              <a:rPr lang="cs-CZ" dirty="0"/>
            </a:br>
            <a:r>
              <a:rPr lang="cs-CZ" dirty="0" err="1"/>
              <a:t>flandersovou</a:t>
            </a:r>
            <a:r>
              <a:rPr lang="cs-CZ" dirty="0"/>
              <a:t> analýzou interakce?</a:t>
            </a:r>
          </a:p>
        </p:txBody>
      </p:sp>
      <p:sp>
        <p:nvSpPr>
          <p:cNvPr id="3" name="Zástupný symbol pro obsah 2"/>
          <p:cNvSpPr>
            <a:spLocks noGrp="1"/>
          </p:cNvSpPr>
          <p:nvPr>
            <p:ph sz="quarter" idx="13"/>
          </p:nvPr>
        </p:nvSpPr>
        <p:spPr>
          <a:xfrm>
            <a:off x="913774" y="2367092"/>
            <a:ext cx="10363826" cy="4118768"/>
          </a:xfrm>
        </p:spPr>
        <p:txBody>
          <a:bodyPr>
            <a:noAutofit/>
          </a:bodyPr>
          <a:lstStyle/>
          <a:p>
            <a:pPr lvl="0"/>
            <a:r>
              <a:rPr lang="cs-CZ" sz="2400" dirty="0">
                <a:solidFill>
                  <a:schemeClr val="tx1"/>
                </a:solidFill>
              </a:rPr>
              <a:t>Výskyt  jednotlivých kategorií (frekvenční analýza)</a:t>
            </a:r>
          </a:p>
          <a:p>
            <a:pPr lvl="0"/>
            <a:endParaRPr lang="cs-CZ" sz="2400" dirty="0">
              <a:solidFill>
                <a:schemeClr val="tx1"/>
              </a:solidFill>
            </a:endParaRPr>
          </a:p>
          <a:p>
            <a:pPr lvl="0"/>
            <a:r>
              <a:rPr lang="cs-CZ" sz="2400" dirty="0">
                <a:solidFill>
                  <a:schemeClr val="tx1"/>
                </a:solidFill>
              </a:rPr>
              <a:t>Jaká je proporce učitelovy a žákovy promluvy? </a:t>
            </a:r>
          </a:p>
          <a:p>
            <a:pPr lvl="0"/>
            <a:endParaRPr lang="cs-CZ" sz="2400" dirty="0">
              <a:solidFill>
                <a:schemeClr val="tx1"/>
              </a:solidFill>
            </a:endParaRPr>
          </a:p>
          <a:p>
            <a:pPr lvl="0"/>
            <a:r>
              <a:rPr lang="cs-CZ" sz="2400" dirty="0">
                <a:solidFill>
                  <a:schemeClr val="tx1"/>
                </a:solidFill>
              </a:rPr>
              <a:t>Jaká je posloupnost, pořadí kategorií (sekvenční analýza)?</a:t>
            </a:r>
          </a:p>
          <a:p>
            <a:pPr lvl="0"/>
            <a:endParaRPr lang="cs-CZ" sz="2400" dirty="0">
              <a:solidFill>
                <a:schemeClr val="tx1"/>
              </a:solidFill>
            </a:endParaRPr>
          </a:p>
          <a:p>
            <a:pPr lvl="0"/>
            <a:r>
              <a:rPr lang="cs-CZ" sz="2400" dirty="0">
                <a:solidFill>
                  <a:schemeClr val="tx1"/>
                </a:solidFill>
              </a:rPr>
              <a:t>Jaká je frekvence kategorií „nepřímého působení“ učitele vzhledem k „přímému působení“? </a:t>
            </a:r>
          </a:p>
          <a:p>
            <a:endParaRPr lang="cs-CZ" sz="2400" dirty="0">
              <a:solidFill>
                <a:schemeClr val="tx1"/>
              </a:solidFill>
            </a:endParaRPr>
          </a:p>
        </p:txBody>
      </p:sp>
    </p:spTree>
    <p:extLst>
      <p:ext uri="{BB962C8B-B14F-4D97-AF65-F5344CB8AC3E}">
        <p14:creationId xmlns:p14="http://schemas.microsoft.com/office/powerpoint/2010/main" val="2008706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80478" y="350487"/>
            <a:ext cx="10178322" cy="1492132"/>
          </a:xfrm>
        </p:spPr>
        <p:txBody>
          <a:bodyPr anchor="t"/>
          <a:lstStyle/>
          <a:p>
            <a:r>
              <a:rPr lang="cs-CZ" altLang="cs-CZ" dirty="0"/>
              <a:t>Datový záznam</a:t>
            </a:r>
          </a:p>
        </p:txBody>
      </p:sp>
      <p:sp>
        <p:nvSpPr>
          <p:cNvPr id="63491" name="Rectangle 3"/>
          <p:cNvSpPr>
            <a:spLocks noGrp="1" noChangeArrowheads="1"/>
          </p:cNvSpPr>
          <p:nvPr>
            <p:ph type="body" idx="4294967295"/>
          </p:nvPr>
        </p:nvSpPr>
        <p:spPr>
          <a:xfrm>
            <a:off x="1981200" y="1600201"/>
            <a:ext cx="8229600" cy="4525963"/>
          </a:xfrm>
          <a:prstGeom prst="rect">
            <a:avLst/>
          </a:prstGeom>
        </p:spPr>
        <p:txBody>
          <a:bodyPr>
            <a:normAutofit/>
          </a:bodyPr>
          <a:lstStyle/>
          <a:p>
            <a:pPr>
              <a:lnSpc>
                <a:spcPct val="80000"/>
              </a:lnSpc>
              <a:buFontTx/>
              <a:buNone/>
            </a:pPr>
            <a:r>
              <a:rPr lang="cs-CZ" altLang="cs-CZ" sz="2400" dirty="0">
                <a:solidFill>
                  <a:schemeClr val="tx1"/>
                </a:solidFill>
              </a:rPr>
              <a:t>Údaje v záznamech by měly obsahovat</a:t>
            </a:r>
          </a:p>
          <a:p>
            <a:pPr>
              <a:lnSpc>
                <a:spcPct val="60000"/>
              </a:lnSpc>
              <a:buFontTx/>
              <a:buNone/>
            </a:pPr>
            <a:r>
              <a:rPr lang="cs-CZ" altLang="cs-CZ" sz="2400" dirty="0">
                <a:solidFill>
                  <a:schemeClr val="tx1"/>
                </a:solidFill>
              </a:rPr>
              <a:t>tyto informace:</a:t>
            </a:r>
          </a:p>
          <a:p>
            <a:pPr>
              <a:lnSpc>
                <a:spcPct val="60000"/>
              </a:lnSpc>
              <a:buFontTx/>
              <a:buNone/>
            </a:pPr>
            <a:endParaRPr lang="cs-CZ" altLang="cs-CZ" sz="2400" dirty="0">
              <a:solidFill>
                <a:schemeClr val="tx1"/>
              </a:solidFill>
            </a:endParaRPr>
          </a:p>
          <a:p>
            <a:r>
              <a:rPr lang="cs-CZ" altLang="cs-CZ" sz="2400" dirty="0">
                <a:solidFill>
                  <a:schemeClr val="tx1"/>
                </a:solidFill>
              </a:rPr>
              <a:t>o místě a času pozorování</a:t>
            </a:r>
          </a:p>
          <a:p>
            <a:pPr>
              <a:lnSpc>
                <a:spcPct val="80000"/>
              </a:lnSpc>
            </a:pPr>
            <a:r>
              <a:rPr lang="cs-CZ" altLang="cs-CZ" sz="2400" dirty="0">
                <a:solidFill>
                  <a:schemeClr val="tx1"/>
                </a:solidFill>
              </a:rPr>
              <a:t>o předmětu pozorování </a:t>
            </a:r>
          </a:p>
          <a:p>
            <a:pPr>
              <a:lnSpc>
                <a:spcPct val="80000"/>
              </a:lnSpc>
            </a:pPr>
            <a:r>
              <a:rPr lang="cs-CZ" altLang="cs-CZ" sz="2400" dirty="0">
                <a:solidFill>
                  <a:schemeClr val="tx1"/>
                </a:solidFill>
              </a:rPr>
              <a:t>o situaci, v níž pozorování probíhalo</a:t>
            </a:r>
          </a:p>
          <a:p>
            <a:pPr>
              <a:lnSpc>
                <a:spcPct val="80000"/>
              </a:lnSpc>
            </a:pPr>
            <a:r>
              <a:rPr lang="cs-CZ" altLang="cs-CZ" sz="2400" dirty="0">
                <a:solidFill>
                  <a:schemeClr val="tx1"/>
                </a:solidFill>
              </a:rPr>
              <a:t>kdo pozorování prováděl a zaznamenal</a:t>
            </a:r>
          </a:p>
          <a:p>
            <a:pPr>
              <a:lnSpc>
                <a:spcPct val="80000"/>
              </a:lnSpc>
            </a:pPr>
            <a:r>
              <a:rPr lang="cs-CZ" altLang="cs-CZ" sz="2400" dirty="0">
                <a:solidFill>
                  <a:schemeClr val="tx1"/>
                </a:solidFill>
              </a:rPr>
              <a:t>metodické poznámky</a:t>
            </a:r>
          </a:p>
          <a:p>
            <a:pPr>
              <a:lnSpc>
                <a:spcPct val="80000"/>
              </a:lnSpc>
            </a:pPr>
            <a:r>
              <a:rPr lang="cs-CZ" altLang="cs-CZ" sz="2400" dirty="0">
                <a:solidFill>
                  <a:schemeClr val="tx1"/>
                </a:solidFill>
              </a:rPr>
              <a:t>informace o výsledku pozorování</a:t>
            </a:r>
          </a:p>
          <a:p>
            <a:pPr>
              <a:lnSpc>
                <a:spcPct val="80000"/>
              </a:lnSpc>
              <a:buFont typeface="Wingdings" pitchFamily="2" charset="2"/>
              <a:buNone/>
            </a:pPr>
            <a:endParaRPr lang="cs-CZ" altLang="cs-CZ" sz="2400" dirty="0">
              <a:solidFill>
                <a:schemeClr val="tx1"/>
              </a:solidFill>
            </a:endParaRPr>
          </a:p>
        </p:txBody>
      </p:sp>
    </p:spTree>
    <p:extLst>
      <p:ext uri="{BB962C8B-B14F-4D97-AF65-F5344CB8AC3E}">
        <p14:creationId xmlns:p14="http://schemas.microsoft.com/office/powerpoint/2010/main" val="3658817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59213" y="871482"/>
            <a:ext cx="10178322" cy="1492132"/>
          </a:xfrm>
        </p:spPr>
        <p:txBody>
          <a:bodyPr anchor="t"/>
          <a:lstStyle/>
          <a:p>
            <a:r>
              <a:rPr lang="cs-CZ" sz="3200" b="1" dirty="0"/>
              <a:t>Zaznamenávání kategorií</a:t>
            </a:r>
            <a:endParaRPr lang="cs-CZ" sz="32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3493" y="1984514"/>
            <a:ext cx="850745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941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pozorování zaznamenat?</a:t>
            </a:r>
          </a:p>
        </p:txBody>
      </p:sp>
      <p:sp>
        <p:nvSpPr>
          <p:cNvPr id="3" name="Zástupný symbol pro obsah 2"/>
          <p:cNvSpPr>
            <a:spLocks noGrp="1"/>
          </p:cNvSpPr>
          <p:nvPr>
            <p:ph sz="quarter" idx="13"/>
          </p:nvPr>
        </p:nvSpPr>
        <p:spPr>
          <a:xfrm>
            <a:off x="1721849" y="1874517"/>
            <a:ext cx="10363826" cy="4058450"/>
          </a:xfrm>
        </p:spPr>
        <p:txBody>
          <a:bodyPr>
            <a:noAutofit/>
          </a:bodyPr>
          <a:lstStyle/>
          <a:p>
            <a:pPr marL="0" indent="0">
              <a:buNone/>
            </a:pPr>
            <a:r>
              <a:rPr lang="cs-CZ" sz="2400" b="1" dirty="0">
                <a:solidFill>
                  <a:schemeClr val="tx1"/>
                </a:solidFill>
              </a:rPr>
              <a:t>Strukturované pozorování</a:t>
            </a:r>
          </a:p>
          <a:p>
            <a:r>
              <a:rPr lang="cs-CZ" sz="2400" dirty="0">
                <a:solidFill>
                  <a:schemeClr val="tx1"/>
                </a:solidFill>
              </a:rPr>
              <a:t>Pozorovací archy</a:t>
            </a:r>
          </a:p>
          <a:p>
            <a:r>
              <a:rPr lang="cs-CZ" sz="2400" dirty="0">
                <a:solidFill>
                  <a:schemeClr val="tx1"/>
                </a:solidFill>
              </a:rPr>
              <a:t>Pozorovací systémy (např. </a:t>
            </a:r>
            <a:r>
              <a:rPr lang="cs-CZ" sz="2400" dirty="0" err="1">
                <a:solidFill>
                  <a:schemeClr val="tx1"/>
                </a:solidFill>
              </a:rPr>
              <a:t>Flandersův</a:t>
            </a:r>
            <a:r>
              <a:rPr lang="cs-CZ" sz="2400" dirty="0">
                <a:solidFill>
                  <a:schemeClr val="tx1"/>
                </a:solidFill>
              </a:rPr>
              <a:t>)</a:t>
            </a:r>
            <a:br>
              <a:rPr lang="cs-CZ" sz="2400" dirty="0">
                <a:solidFill>
                  <a:schemeClr val="tx1"/>
                </a:solidFill>
              </a:rPr>
            </a:br>
            <a:endParaRPr lang="cs-CZ" sz="2400" dirty="0">
              <a:solidFill>
                <a:schemeClr val="tx1"/>
              </a:solidFill>
            </a:endParaRPr>
          </a:p>
          <a:p>
            <a:pPr marL="0" indent="0">
              <a:buNone/>
            </a:pPr>
            <a:r>
              <a:rPr lang="cs-CZ" sz="2400" b="1" dirty="0">
                <a:solidFill>
                  <a:schemeClr val="tx1"/>
                </a:solidFill>
              </a:rPr>
              <a:t>Nestrukturované pozorování</a:t>
            </a:r>
          </a:p>
          <a:p>
            <a:r>
              <a:rPr lang="cs-CZ" sz="2400" dirty="0">
                <a:solidFill>
                  <a:schemeClr val="tx1"/>
                </a:solidFill>
              </a:rPr>
              <a:t>Pedagogický deník</a:t>
            </a:r>
          </a:p>
          <a:p>
            <a:r>
              <a:rPr lang="cs-CZ" sz="2400" dirty="0">
                <a:solidFill>
                  <a:schemeClr val="tx1"/>
                </a:solidFill>
              </a:rPr>
              <a:t>Mapa třídy </a:t>
            </a:r>
          </a:p>
          <a:p>
            <a:r>
              <a:rPr lang="cs-CZ" sz="2400" dirty="0">
                <a:solidFill>
                  <a:schemeClr val="tx1"/>
                </a:solidFill>
              </a:rPr>
              <a:t>Záznamy o žákovi</a:t>
            </a:r>
          </a:p>
          <a:p>
            <a:endParaRPr lang="cs-CZ" sz="2400" dirty="0">
              <a:solidFill>
                <a:schemeClr val="tx1"/>
              </a:solidFill>
            </a:endParaRPr>
          </a:p>
          <a:p>
            <a:endParaRPr lang="cs-CZ" sz="2400" dirty="0">
              <a:solidFill>
                <a:schemeClr val="tx1"/>
              </a:solidFill>
            </a:endParaRPr>
          </a:p>
        </p:txBody>
      </p:sp>
    </p:spTree>
    <p:extLst>
      <p:ext uri="{BB962C8B-B14F-4D97-AF65-F5344CB8AC3E}">
        <p14:creationId xmlns:p14="http://schemas.microsoft.com/office/powerpoint/2010/main" val="727718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3774" y="900111"/>
            <a:ext cx="10364451" cy="1596177"/>
          </a:xfrm>
        </p:spPr>
        <p:txBody>
          <a:bodyPr/>
          <a:lstStyle/>
          <a:p>
            <a:r>
              <a:rPr lang="cs-CZ" dirty="0"/>
              <a:t>nestrukturované pozorování: Mapa třídy</a:t>
            </a:r>
          </a:p>
        </p:txBody>
      </p:sp>
      <p:sp>
        <p:nvSpPr>
          <p:cNvPr id="3" name="Zástupný symbol pro obsah 2"/>
          <p:cNvSpPr>
            <a:spLocks noGrp="1"/>
          </p:cNvSpPr>
          <p:nvPr>
            <p:ph sz="quarter" idx="13"/>
          </p:nvPr>
        </p:nvSpPr>
        <p:spPr/>
        <p:txBody>
          <a:bodyPr/>
          <a:lstStyle/>
          <a:p>
            <a:endParaRPr lang="cs-CZ" dirty="0"/>
          </a:p>
          <a:p>
            <a:pPr marL="0" indent="0">
              <a:buNone/>
            </a:pPr>
            <a:endParaRPr lang="cs-CZ" dirty="0"/>
          </a:p>
          <a:p>
            <a:endParaRPr lang="cs-CZ" dirty="0"/>
          </a:p>
          <a:p>
            <a:endParaRPr lang="cs-CZ" dirty="0"/>
          </a:p>
        </p:txBody>
      </p:sp>
      <p:sp>
        <p:nvSpPr>
          <p:cNvPr id="7" name="Obdélník 6"/>
          <p:cNvSpPr/>
          <p:nvPr/>
        </p:nvSpPr>
        <p:spPr>
          <a:xfrm>
            <a:off x="2196445" y="2743200"/>
            <a:ext cx="2196446" cy="461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4892511" y="2743200"/>
            <a:ext cx="2017336" cy="461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7792824" y="2743200"/>
            <a:ext cx="1866507" cy="480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bdélník 9"/>
          <p:cNvSpPr/>
          <p:nvPr/>
        </p:nvSpPr>
        <p:spPr>
          <a:xfrm>
            <a:off x="2205872" y="3667027"/>
            <a:ext cx="2177591" cy="4901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4892511" y="3667026"/>
            <a:ext cx="2017336" cy="490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7821102" y="3667025"/>
            <a:ext cx="1838229" cy="4901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p:cNvSpPr txBox="1"/>
          <p:nvPr/>
        </p:nvSpPr>
        <p:spPr>
          <a:xfrm>
            <a:off x="1495406" y="4651044"/>
            <a:ext cx="9200561" cy="1200329"/>
          </a:xfrm>
          <a:prstGeom prst="rect">
            <a:avLst/>
          </a:prstGeom>
          <a:noFill/>
        </p:spPr>
        <p:txBody>
          <a:bodyPr wrap="square" rtlCol="0">
            <a:spAutoFit/>
          </a:bodyPr>
          <a:lstStyle/>
          <a:p>
            <a:r>
              <a:rPr lang="cs-CZ" sz="2400" dirty="0"/>
              <a:t>Do schématu rozmístění žáků ve třídě můžeme zaznamenat např. frekvenci komunikace vyučující s jednotlivými žáky, dráhy pohybu učitele po třídě, formy podpory různým skupinám žáků apod.</a:t>
            </a:r>
          </a:p>
        </p:txBody>
      </p:sp>
    </p:spTree>
    <p:extLst>
      <p:ext uri="{BB962C8B-B14F-4D97-AF65-F5344CB8AC3E}">
        <p14:creationId xmlns:p14="http://schemas.microsoft.com/office/powerpoint/2010/main" val="3027745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78890" y="382385"/>
            <a:ext cx="3051110" cy="1492132"/>
          </a:xfrm>
        </p:spPr>
        <p:txBody>
          <a:bodyPr>
            <a:normAutofit fontScale="90000"/>
          </a:bodyPr>
          <a:lstStyle/>
          <a:p>
            <a:r>
              <a:rPr lang="cs-CZ" dirty="0"/>
              <a:t>Pohyb učitele po třídě</a:t>
            </a:r>
          </a:p>
        </p:txBody>
      </p:sp>
      <p:pic>
        <p:nvPicPr>
          <p:cNvPr id="4" name="Obrázek 3"/>
          <p:cNvPicPr>
            <a:picLocks noChangeAspect="1"/>
          </p:cNvPicPr>
          <p:nvPr/>
        </p:nvPicPr>
        <p:blipFill>
          <a:blip r:embed="rId2"/>
          <a:stretch>
            <a:fillRect/>
          </a:stretch>
        </p:blipFill>
        <p:spPr>
          <a:xfrm>
            <a:off x="0" y="0"/>
            <a:ext cx="7707086" cy="6858000"/>
          </a:xfrm>
          <a:prstGeom prst="rect">
            <a:avLst/>
          </a:prstGeom>
        </p:spPr>
      </p:pic>
      <p:pic>
        <p:nvPicPr>
          <p:cNvPr id="5" name="Obrázek 4"/>
          <p:cNvPicPr>
            <a:picLocks noChangeAspect="1"/>
          </p:cNvPicPr>
          <p:nvPr/>
        </p:nvPicPr>
        <p:blipFill>
          <a:blip r:embed="rId3"/>
          <a:stretch>
            <a:fillRect/>
          </a:stretch>
        </p:blipFill>
        <p:spPr>
          <a:xfrm>
            <a:off x="8042047" y="5154789"/>
            <a:ext cx="3724795" cy="1171739"/>
          </a:xfrm>
          <a:prstGeom prst="rect">
            <a:avLst/>
          </a:prstGeom>
        </p:spPr>
      </p:pic>
    </p:spTree>
    <p:extLst>
      <p:ext uri="{BB962C8B-B14F-4D97-AF65-F5344CB8AC3E}">
        <p14:creationId xmlns:p14="http://schemas.microsoft.com/office/powerpoint/2010/main" val="3283051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192278" y="1800638"/>
            <a:ext cx="3051110" cy="1492132"/>
          </a:xfrm>
        </p:spPr>
        <p:txBody>
          <a:bodyPr>
            <a:normAutofit fontScale="90000"/>
          </a:bodyPr>
          <a:lstStyle/>
          <a:p>
            <a:r>
              <a:rPr lang="cs-CZ" dirty="0"/>
              <a:t>Pohyb učitele po třídě</a:t>
            </a:r>
          </a:p>
        </p:txBody>
      </p:sp>
      <p:pic>
        <p:nvPicPr>
          <p:cNvPr id="3" name="Obrázek 2"/>
          <p:cNvPicPr>
            <a:picLocks noChangeAspect="1"/>
          </p:cNvPicPr>
          <p:nvPr/>
        </p:nvPicPr>
        <p:blipFill>
          <a:blip r:embed="rId2"/>
          <a:stretch>
            <a:fillRect/>
          </a:stretch>
        </p:blipFill>
        <p:spPr>
          <a:xfrm>
            <a:off x="1" y="0"/>
            <a:ext cx="7403840" cy="6857999"/>
          </a:xfrm>
          <a:prstGeom prst="rect">
            <a:avLst/>
          </a:prstGeom>
        </p:spPr>
      </p:pic>
    </p:spTree>
    <p:extLst>
      <p:ext uri="{BB962C8B-B14F-4D97-AF65-F5344CB8AC3E}">
        <p14:creationId xmlns:p14="http://schemas.microsoft.com/office/powerpoint/2010/main" val="1374371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228687" y="0"/>
            <a:ext cx="6582660" cy="6858000"/>
          </a:xfrm>
          <a:prstGeom prst="rect">
            <a:avLst/>
          </a:prstGeom>
        </p:spPr>
      </p:pic>
      <p:sp>
        <p:nvSpPr>
          <p:cNvPr id="5" name="Nadpis 1"/>
          <p:cNvSpPr>
            <a:spLocks noGrp="1"/>
          </p:cNvSpPr>
          <p:nvPr>
            <p:ph type="title"/>
          </p:nvPr>
        </p:nvSpPr>
        <p:spPr>
          <a:xfrm>
            <a:off x="8192278" y="1800638"/>
            <a:ext cx="3051110" cy="2043574"/>
          </a:xfrm>
        </p:spPr>
        <p:txBody>
          <a:bodyPr>
            <a:normAutofit fontScale="90000"/>
          </a:bodyPr>
          <a:lstStyle/>
          <a:p>
            <a:r>
              <a:rPr lang="cs-CZ" dirty="0"/>
              <a:t>Pohyb učitele </a:t>
            </a:r>
            <a:br>
              <a:rPr lang="cs-CZ" dirty="0"/>
            </a:br>
            <a:r>
              <a:rPr lang="cs-CZ" dirty="0"/>
              <a:t>po třídě</a:t>
            </a:r>
          </a:p>
        </p:txBody>
      </p:sp>
    </p:spTree>
    <p:extLst>
      <p:ext uri="{BB962C8B-B14F-4D97-AF65-F5344CB8AC3E}">
        <p14:creationId xmlns:p14="http://schemas.microsoft.com/office/powerpoint/2010/main" val="3823231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Portfoliový úkol</a:t>
            </a:r>
            <a:br>
              <a:rPr lang="cs-CZ" dirty="0"/>
            </a:br>
            <a:r>
              <a:rPr lang="cs-CZ" dirty="0"/>
              <a:t>Diagnostika žáka</a:t>
            </a:r>
          </a:p>
        </p:txBody>
      </p:sp>
      <p:sp>
        <p:nvSpPr>
          <p:cNvPr id="3" name="Zástupný symbol pro obsah 2"/>
          <p:cNvSpPr>
            <a:spLocks noGrp="1"/>
          </p:cNvSpPr>
          <p:nvPr>
            <p:ph idx="1"/>
          </p:nvPr>
        </p:nvSpPr>
        <p:spPr>
          <a:xfrm>
            <a:off x="1251678" y="2022859"/>
            <a:ext cx="6580758" cy="2119743"/>
          </a:xfrm>
          <a:ln>
            <a:solidFill>
              <a:schemeClr val="tx1"/>
            </a:solidFill>
          </a:ln>
        </p:spPr>
        <p:txBody>
          <a:bodyPr>
            <a:normAutofit/>
          </a:bodyPr>
          <a:lstStyle/>
          <a:p>
            <a:pPr marL="0" indent="0">
              <a:buNone/>
            </a:pPr>
            <a:r>
              <a:rPr lang="cs-CZ" sz="2400" dirty="0">
                <a:solidFill>
                  <a:schemeClr val="tx1"/>
                </a:solidFill>
              </a:rPr>
              <a:t>Napište na papír:</a:t>
            </a:r>
          </a:p>
          <a:p>
            <a:pPr marL="457200" indent="-457200">
              <a:buFont typeface="+mj-lt"/>
              <a:buAutoNum type="arabicPeriod"/>
            </a:pPr>
            <a:r>
              <a:rPr lang="cs-CZ" sz="2400" dirty="0">
                <a:solidFill>
                  <a:schemeClr val="tx1"/>
                </a:solidFill>
              </a:rPr>
              <a:t>Koho budete diagnostikovat?</a:t>
            </a:r>
          </a:p>
          <a:p>
            <a:pPr marL="457200" indent="-457200">
              <a:buFont typeface="+mj-lt"/>
              <a:buAutoNum type="arabicPeriod"/>
            </a:pPr>
            <a:r>
              <a:rPr lang="cs-CZ" sz="2400" dirty="0">
                <a:solidFill>
                  <a:schemeClr val="tx1"/>
                </a:solidFill>
              </a:rPr>
              <a:t>Co je cílem diagnostikování?</a:t>
            </a:r>
          </a:p>
          <a:p>
            <a:pPr marL="457200" indent="-457200">
              <a:buFont typeface="+mj-lt"/>
              <a:buAutoNum type="arabicPeriod"/>
            </a:pPr>
            <a:r>
              <a:rPr lang="cs-CZ" sz="2400" dirty="0">
                <a:solidFill>
                  <a:schemeClr val="tx1"/>
                </a:solidFill>
              </a:rPr>
              <a:t>Jaké 3 diagnostické postupy, metody použijete?</a:t>
            </a:r>
          </a:p>
        </p:txBody>
      </p:sp>
      <p:sp>
        <p:nvSpPr>
          <p:cNvPr id="4" name="TextovéPole 3"/>
          <p:cNvSpPr txBox="1"/>
          <p:nvPr/>
        </p:nvSpPr>
        <p:spPr>
          <a:xfrm>
            <a:off x="1251678" y="5246564"/>
            <a:ext cx="4153829" cy="461665"/>
          </a:xfrm>
          <a:prstGeom prst="rect">
            <a:avLst/>
          </a:prstGeom>
          <a:noFill/>
          <a:ln>
            <a:solidFill>
              <a:schemeClr val="tx1"/>
            </a:solidFill>
          </a:ln>
        </p:spPr>
        <p:txBody>
          <a:bodyPr wrap="square" rtlCol="0">
            <a:spAutoFit/>
          </a:bodyPr>
          <a:lstStyle/>
          <a:p>
            <a:r>
              <a:rPr lang="cs-CZ" sz="2400" dirty="0"/>
              <a:t>Sdělte to kolegům ve skupince.</a:t>
            </a:r>
          </a:p>
        </p:txBody>
      </p:sp>
      <p:sp>
        <p:nvSpPr>
          <p:cNvPr id="5" name="TextovéPole 4"/>
          <p:cNvSpPr txBox="1"/>
          <p:nvPr/>
        </p:nvSpPr>
        <p:spPr>
          <a:xfrm>
            <a:off x="6608618" y="5221255"/>
            <a:ext cx="4927599" cy="1200329"/>
          </a:xfrm>
          <a:prstGeom prst="rect">
            <a:avLst/>
          </a:prstGeom>
          <a:noFill/>
          <a:ln>
            <a:solidFill>
              <a:schemeClr val="tx1"/>
            </a:solidFill>
          </a:ln>
        </p:spPr>
        <p:txBody>
          <a:bodyPr wrap="square" rtlCol="0">
            <a:spAutoFit/>
          </a:bodyPr>
          <a:lstStyle/>
          <a:p>
            <a:r>
              <a:rPr lang="cs-CZ" sz="2400" dirty="0"/>
              <a:t>Poskytněte si zpětnou vazbu:</a:t>
            </a:r>
          </a:p>
          <a:p>
            <a:r>
              <a:rPr lang="cs-CZ" sz="2400" dirty="0"/>
              <a:t>Je daný cíl jasný?</a:t>
            </a:r>
          </a:p>
          <a:p>
            <a:r>
              <a:rPr lang="cs-CZ" sz="2400" dirty="0"/>
              <a:t>Jde ho danými metodami dosáhnout?</a:t>
            </a:r>
          </a:p>
        </p:txBody>
      </p:sp>
      <p:sp>
        <p:nvSpPr>
          <p:cNvPr id="6" name="Šipka dolů 5"/>
          <p:cNvSpPr/>
          <p:nvPr/>
        </p:nvSpPr>
        <p:spPr>
          <a:xfrm>
            <a:off x="3055001" y="4297176"/>
            <a:ext cx="286328" cy="820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a:off x="4239491" y="5837382"/>
            <a:ext cx="2101348"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8612909" y="376444"/>
            <a:ext cx="3283435"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cs-CZ" dirty="0">
                <a:solidFill>
                  <a:schemeClr val="tx1"/>
                </a:solidFill>
              </a:rPr>
              <a:t>Odevzdání úkolu do </a:t>
            </a:r>
            <a:r>
              <a:rPr lang="cs-CZ" dirty="0" err="1">
                <a:solidFill>
                  <a:schemeClr val="tx1"/>
                </a:solidFill>
              </a:rPr>
              <a:t>isu</a:t>
            </a:r>
            <a:endParaRPr lang="cs-CZ" dirty="0">
              <a:solidFill>
                <a:schemeClr val="tx1"/>
              </a:solidFill>
            </a:endParaRPr>
          </a:p>
          <a:p>
            <a:pPr marL="742950" lvl="1" indent="-285750">
              <a:buFont typeface="Arial" panose="020B0604020202020204" pitchFamily="34" charset="0"/>
              <a:buChar char="•"/>
            </a:pPr>
            <a:r>
              <a:rPr lang="cs-CZ" dirty="0">
                <a:solidFill>
                  <a:schemeClr val="tx1"/>
                </a:solidFill>
              </a:rPr>
              <a:t>Sudý týden do 29.4.2022</a:t>
            </a:r>
          </a:p>
          <a:p>
            <a:pPr marL="285750" indent="-285750">
              <a:buFont typeface="Arial" panose="020B0604020202020204" pitchFamily="34" charset="0"/>
              <a:buChar char="•"/>
            </a:pPr>
            <a:endParaRPr lang="cs-CZ" dirty="0">
              <a:solidFill>
                <a:schemeClr val="tx1"/>
              </a:solidFill>
            </a:endParaRPr>
          </a:p>
          <a:p>
            <a:pPr marL="742950" lvl="1" indent="-285750">
              <a:buFont typeface="Arial" panose="020B0604020202020204" pitchFamily="34" charset="0"/>
              <a:buChar char="•"/>
            </a:pPr>
            <a:r>
              <a:rPr lang="cs-CZ" dirty="0">
                <a:solidFill>
                  <a:schemeClr val="tx1"/>
                </a:solidFill>
              </a:rPr>
              <a:t>Lichý týden do 22.4.2022</a:t>
            </a:r>
          </a:p>
          <a:p>
            <a:pPr marL="285750" indent="-285750">
              <a:buFont typeface="Arial" panose="020B0604020202020204" pitchFamily="34" charset="0"/>
              <a:buChar char="•"/>
            </a:pPr>
            <a:endParaRPr lang="cs-CZ" dirty="0">
              <a:solidFill>
                <a:schemeClr val="tx1"/>
              </a:solidFill>
            </a:endParaRPr>
          </a:p>
          <a:p>
            <a:pPr marL="285750" indent="-285750">
              <a:buFont typeface="Arial" panose="020B0604020202020204" pitchFamily="34" charset="0"/>
              <a:buChar char="•"/>
            </a:pPr>
            <a:r>
              <a:rPr lang="cs-CZ" dirty="0">
                <a:solidFill>
                  <a:schemeClr val="tx1"/>
                </a:solidFill>
              </a:rPr>
              <a:t>Hodnocení spolužákem –domluvte si dvojičku</a:t>
            </a:r>
          </a:p>
        </p:txBody>
      </p:sp>
    </p:spTree>
    <p:extLst>
      <p:ext uri="{BB962C8B-B14F-4D97-AF65-F5344CB8AC3E}">
        <p14:creationId xmlns:p14="http://schemas.microsoft.com/office/powerpoint/2010/main" val="761717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808741"/>
          </a:xfrm>
        </p:spPr>
        <p:txBody>
          <a:bodyPr>
            <a:normAutofit fontScale="90000"/>
          </a:bodyPr>
          <a:lstStyle/>
          <a:p>
            <a:r>
              <a:rPr lang="cs-CZ" dirty="0"/>
              <a:t>Předpoklady kvalitního pozorování </a:t>
            </a:r>
          </a:p>
        </p:txBody>
      </p:sp>
      <p:sp>
        <p:nvSpPr>
          <p:cNvPr id="3" name="Zástupný symbol pro obsah 2"/>
          <p:cNvSpPr>
            <a:spLocks noGrp="1"/>
          </p:cNvSpPr>
          <p:nvPr>
            <p:ph sz="quarter" idx="13"/>
          </p:nvPr>
        </p:nvSpPr>
        <p:spPr>
          <a:xfrm>
            <a:off x="913774" y="1335505"/>
            <a:ext cx="10630526" cy="5390147"/>
          </a:xfrm>
        </p:spPr>
        <p:txBody>
          <a:bodyPr>
            <a:normAutofit/>
          </a:bodyPr>
          <a:lstStyle/>
          <a:p>
            <a:r>
              <a:rPr lang="cs-CZ" dirty="0"/>
              <a:t>Naše </a:t>
            </a:r>
            <a:r>
              <a:rPr lang="cs-CZ" b="1" dirty="0"/>
              <a:t>zaměřenost </a:t>
            </a:r>
            <a:r>
              <a:rPr lang="cs-CZ" dirty="0"/>
              <a:t>ovlivní pozorování</a:t>
            </a:r>
          </a:p>
          <a:p>
            <a:pPr lvl="1"/>
            <a:r>
              <a:rPr lang="cs-CZ" dirty="0"/>
              <a:t>Jak vidí louku botanik, entomolog, zamilovaná dívka, zemědělec</a:t>
            </a:r>
          </a:p>
          <a:p>
            <a:r>
              <a:rPr lang="cs-CZ" dirty="0"/>
              <a:t>Potřebujeme </a:t>
            </a:r>
            <a:r>
              <a:rPr lang="cs-CZ" b="1" dirty="0"/>
              <a:t>dobré smysly</a:t>
            </a:r>
            <a:r>
              <a:rPr lang="cs-CZ" dirty="0"/>
              <a:t>, nejen zrak</a:t>
            </a:r>
          </a:p>
          <a:p>
            <a:r>
              <a:rPr lang="cs-CZ" b="1" dirty="0"/>
              <a:t>Koncentraci</a:t>
            </a:r>
            <a:r>
              <a:rPr lang="cs-CZ" dirty="0"/>
              <a:t> pozornosti na sledovaný předmět (i zkušený neudrží pozornost v komplexní situaci)</a:t>
            </a:r>
          </a:p>
          <a:p>
            <a:r>
              <a:rPr lang="cs-CZ" dirty="0"/>
              <a:t>Mít </a:t>
            </a:r>
            <a:r>
              <a:rPr lang="cs-CZ" b="1" dirty="0"/>
              <a:t>přesný odhad </a:t>
            </a:r>
            <a:r>
              <a:rPr lang="cs-CZ" dirty="0"/>
              <a:t>– když se porovná subjektivní úsudek s objektivním žasneme nad omyly =&gt; cvik</a:t>
            </a:r>
          </a:p>
          <a:p>
            <a:r>
              <a:rPr lang="cs-CZ" dirty="0"/>
              <a:t>Alkohol, drogy posouvají snižují přesnost, pozornost, narušují rovnováhu nutnou ke správnému hodnocení, citová a sociální neuspokojenost</a:t>
            </a:r>
          </a:p>
          <a:p>
            <a:r>
              <a:rPr lang="cs-CZ" b="1" dirty="0"/>
              <a:t>Schopnost vnímat přesně </a:t>
            </a:r>
            <a:r>
              <a:rPr lang="cs-CZ" dirty="0"/>
              <a:t>– co slyšíme a vidíme je bráno jako náznak celého předmětu (v rádiu vlak = smirkový papír)</a:t>
            </a:r>
          </a:p>
          <a:p>
            <a:r>
              <a:rPr lang="cs-CZ" dirty="0"/>
              <a:t>Oproštěnost od předsudků, zaujatosti, návyku interpretace – </a:t>
            </a:r>
            <a:r>
              <a:rPr lang="cs-CZ" b="1" dirty="0" err="1"/>
              <a:t>autostereotyp</a:t>
            </a:r>
            <a:r>
              <a:rPr lang="cs-CZ" dirty="0"/>
              <a:t> = nadhodnocování vlastní skupiny, </a:t>
            </a:r>
            <a:r>
              <a:rPr lang="cs-CZ" b="1" dirty="0" err="1"/>
              <a:t>heterostereotyp</a:t>
            </a:r>
            <a:r>
              <a:rPr lang="cs-CZ" dirty="0"/>
              <a:t> – podhodnocování členů jiných skupin</a:t>
            </a:r>
          </a:p>
          <a:p>
            <a:r>
              <a:rPr lang="cs-CZ" dirty="0"/>
              <a:t>Vedení bezprostředních a přesných záznamů – vjem se postupem času stává mlhavějším</a:t>
            </a:r>
          </a:p>
        </p:txBody>
      </p:sp>
    </p:spTree>
    <p:extLst>
      <p:ext uri="{BB962C8B-B14F-4D97-AF65-F5344CB8AC3E}">
        <p14:creationId xmlns:p14="http://schemas.microsoft.com/office/powerpoint/2010/main" val="1793387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678" y="382385"/>
            <a:ext cx="10178322" cy="808741"/>
          </a:xfrm>
        </p:spPr>
        <p:txBody>
          <a:bodyPr>
            <a:normAutofit/>
          </a:bodyPr>
          <a:lstStyle/>
          <a:p>
            <a:r>
              <a:rPr lang="cs-CZ" dirty="0"/>
              <a:t>Chyby pozorování </a:t>
            </a:r>
            <a:r>
              <a:rPr lang="cs-CZ" sz="2800" dirty="0"/>
              <a:t>(</a:t>
            </a:r>
            <a:r>
              <a:rPr lang="cs-CZ" sz="2800" dirty="0" err="1"/>
              <a:t>Guilford</a:t>
            </a:r>
            <a:r>
              <a:rPr lang="cs-CZ" sz="2800" dirty="0"/>
              <a:t>)</a:t>
            </a:r>
            <a:endParaRPr lang="cs-CZ" dirty="0"/>
          </a:p>
        </p:txBody>
      </p:sp>
      <p:sp>
        <p:nvSpPr>
          <p:cNvPr id="3" name="Zástupný symbol pro obsah 2"/>
          <p:cNvSpPr>
            <a:spLocks noGrp="1"/>
          </p:cNvSpPr>
          <p:nvPr>
            <p:ph sz="quarter" idx="13"/>
          </p:nvPr>
        </p:nvSpPr>
        <p:spPr>
          <a:xfrm>
            <a:off x="913774" y="1335505"/>
            <a:ext cx="10363826" cy="5390147"/>
          </a:xfrm>
        </p:spPr>
        <p:txBody>
          <a:bodyPr>
            <a:normAutofit lnSpcReduction="10000"/>
          </a:bodyPr>
          <a:lstStyle/>
          <a:p>
            <a:r>
              <a:rPr lang="cs-CZ" dirty="0"/>
              <a:t>Přesnost posuzování osobních vlastností závisí na </a:t>
            </a:r>
            <a:r>
              <a:rPr lang="cs-CZ" b="1" dirty="0"/>
              <a:t>podobnosti mezi pozorovaným a pozorovatelem</a:t>
            </a:r>
          </a:p>
          <a:p>
            <a:pPr lvl="1"/>
            <a:r>
              <a:rPr lang="cs-CZ" dirty="0"/>
              <a:t>Muži přesněji pozorují muže, ženy </a:t>
            </a:r>
            <a:r>
              <a:rPr lang="cs-CZ" dirty="0" err="1"/>
              <a:t>ženy</a:t>
            </a:r>
            <a:endParaRPr lang="cs-CZ" dirty="0"/>
          </a:p>
          <a:p>
            <a:pPr lvl="1"/>
            <a:r>
              <a:rPr lang="cs-CZ" dirty="0"/>
              <a:t>Lidé adekvátněji pozorují příslušníky stejné sociální skupiny (běloši bělochy apod.)</a:t>
            </a:r>
          </a:p>
          <a:p>
            <a:endParaRPr lang="cs-CZ" dirty="0"/>
          </a:p>
          <a:p>
            <a:r>
              <a:rPr lang="cs-CZ" dirty="0"/>
              <a:t>Použít </a:t>
            </a:r>
            <a:r>
              <a:rPr lang="cs-CZ" b="1" dirty="0"/>
              <a:t>více pozorovatelů </a:t>
            </a:r>
            <a:r>
              <a:rPr lang="cs-CZ" dirty="0"/>
              <a:t>(na školní vědomosti stačí 4, posouzení impulzivnosti až 18, aby měření bylo </a:t>
            </a:r>
            <a:r>
              <a:rPr lang="cs-CZ" dirty="0" err="1"/>
              <a:t>reliabiliní</a:t>
            </a:r>
            <a:r>
              <a:rPr lang="cs-CZ" dirty="0"/>
              <a:t>)</a:t>
            </a:r>
          </a:p>
          <a:p>
            <a:endParaRPr lang="cs-CZ" dirty="0"/>
          </a:p>
          <a:p>
            <a:r>
              <a:rPr lang="cs-CZ" dirty="0"/>
              <a:t>Pozor: nemůžeme pozorovat city, jen jejich projevy</a:t>
            </a:r>
          </a:p>
          <a:p>
            <a:r>
              <a:rPr lang="cs-CZ" dirty="0"/>
              <a:t>Nezjišťujeme přímo inteligenci, jen způsob řešení problémů</a:t>
            </a:r>
          </a:p>
          <a:p>
            <a:r>
              <a:rPr lang="cs-CZ" dirty="0"/>
              <a:t>Zachycujeme jen vnější vzhled a chování doprovázené verbálními a motorickými projevy</a:t>
            </a:r>
          </a:p>
          <a:p>
            <a:endParaRPr lang="cs-CZ" dirty="0"/>
          </a:p>
          <a:p>
            <a:r>
              <a:rPr lang="cs-CZ" dirty="0"/>
              <a:t>=&gt; končený výsledek tím může být </a:t>
            </a:r>
            <a:r>
              <a:rPr lang="cs-CZ" b="1" dirty="0"/>
              <a:t>zkreslený</a:t>
            </a:r>
          </a:p>
          <a:p>
            <a:r>
              <a:rPr lang="cs-CZ" dirty="0"/>
              <a:t>=&gt; doplňovat </a:t>
            </a:r>
            <a:r>
              <a:rPr lang="cs-CZ" b="1" dirty="0"/>
              <a:t>dalšími metodami</a:t>
            </a:r>
          </a:p>
          <a:p>
            <a:endParaRPr lang="cs-CZ" dirty="0"/>
          </a:p>
          <a:p>
            <a:pPr lvl="1"/>
            <a:endParaRPr lang="cs-CZ" dirty="0"/>
          </a:p>
        </p:txBody>
      </p:sp>
    </p:spTree>
    <p:extLst>
      <p:ext uri="{BB962C8B-B14F-4D97-AF65-F5344CB8AC3E}">
        <p14:creationId xmlns:p14="http://schemas.microsoft.com/office/powerpoint/2010/main" val="1240271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Zpracováno podle:</a:t>
            </a:r>
          </a:p>
        </p:txBody>
      </p:sp>
      <p:sp>
        <p:nvSpPr>
          <p:cNvPr id="3" name="Zástupný symbol pro obsah 2"/>
          <p:cNvSpPr>
            <a:spLocks noGrp="1"/>
          </p:cNvSpPr>
          <p:nvPr>
            <p:ph sz="quarter" idx="13"/>
          </p:nvPr>
        </p:nvSpPr>
        <p:spPr/>
        <p:txBody>
          <a:bodyPr>
            <a:normAutofit/>
          </a:bodyPr>
          <a:lstStyle/>
          <a:p>
            <a:r>
              <a:rPr lang="cs-CZ" dirty="0" err="1"/>
              <a:t>Mertin</a:t>
            </a:r>
            <a:r>
              <a:rPr lang="cs-CZ" dirty="0"/>
              <a:t>, V. , &amp; Krejčová, L. (2016). </a:t>
            </a:r>
            <a:r>
              <a:rPr lang="cs-CZ" i="1" dirty="0"/>
              <a:t>Metody a postupy poznávání žáka.</a:t>
            </a:r>
            <a:r>
              <a:rPr lang="cs-CZ" dirty="0"/>
              <a:t> Praha: </a:t>
            </a:r>
            <a:r>
              <a:rPr lang="cs-CZ" dirty="0" err="1"/>
              <a:t>Wolters</a:t>
            </a:r>
            <a:r>
              <a:rPr lang="cs-CZ" dirty="0"/>
              <a:t> </a:t>
            </a:r>
            <a:r>
              <a:rPr lang="cs-CZ" dirty="0" err="1"/>
              <a:t>Kluwer</a:t>
            </a:r>
            <a:r>
              <a:rPr lang="cs-CZ" dirty="0"/>
              <a:t> ČR. </a:t>
            </a:r>
          </a:p>
          <a:p>
            <a:r>
              <a:rPr lang="cs-CZ" dirty="0"/>
              <a:t>Svatoš, T. 2011. Pedagogická komunikace a interakce pohledem kategoriálního systému. </a:t>
            </a:r>
            <a:r>
              <a:rPr lang="cs-CZ" i="1" dirty="0"/>
              <a:t>Studia </a:t>
            </a:r>
            <a:r>
              <a:rPr lang="cs-CZ" i="1" dirty="0" err="1"/>
              <a:t>paedagogica</a:t>
            </a:r>
            <a:r>
              <a:rPr lang="cs-CZ" i="1" dirty="0"/>
              <a:t>, </a:t>
            </a:r>
            <a:r>
              <a:rPr lang="cs-CZ" dirty="0"/>
              <a:t>16(1), 175-190. </a:t>
            </a:r>
          </a:p>
          <a:p>
            <a:r>
              <a:rPr lang="cs-CZ" dirty="0"/>
              <a:t>Švaříček, R. et al. (2014). </a:t>
            </a:r>
            <a:r>
              <a:rPr lang="cs-CZ" i="1" dirty="0"/>
              <a:t>Kvalitativní výzkum v pedagogických vědách</a:t>
            </a:r>
            <a:r>
              <a:rPr lang="cs-CZ" dirty="0"/>
              <a:t>. Praha: Portál.  </a:t>
            </a:r>
          </a:p>
          <a:p>
            <a:endParaRPr lang="cs-CZ" dirty="0"/>
          </a:p>
        </p:txBody>
      </p:sp>
    </p:spTree>
    <p:extLst>
      <p:ext uri="{BB962C8B-B14F-4D97-AF65-F5344CB8AC3E}">
        <p14:creationId xmlns:p14="http://schemas.microsoft.com/office/powerpoint/2010/main" val="197280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Portfoliový úkol</a:t>
            </a:r>
            <a:br>
              <a:rPr lang="cs-CZ" dirty="0"/>
            </a:br>
            <a:r>
              <a:rPr lang="cs-CZ" dirty="0"/>
              <a:t>Diagnostika žáka</a:t>
            </a:r>
          </a:p>
        </p:txBody>
      </p:sp>
      <p:sp>
        <p:nvSpPr>
          <p:cNvPr id="3" name="Zástupný symbol pro obsah 2"/>
          <p:cNvSpPr>
            <a:spLocks noGrp="1"/>
          </p:cNvSpPr>
          <p:nvPr>
            <p:ph idx="1"/>
          </p:nvPr>
        </p:nvSpPr>
        <p:spPr>
          <a:xfrm>
            <a:off x="1251678" y="2022859"/>
            <a:ext cx="6580758" cy="2119743"/>
          </a:xfrm>
          <a:ln>
            <a:solidFill>
              <a:schemeClr val="tx1"/>
            </a:solidFill>
          </a:ln>
        </p:spPr>
        <p:txBody>
          <a:bodyPr>
            <a:normAutofit fontScale="92500" lnSpcReduction="10000"/>
          </a:bodyPr>
          <a:lstStyle/>
          <a:p>
            <a:pPr marL="0" indent="0">
              <a:buNone/>
            </a:pPr>
            <a:r>
              <a:rPr lang="cs-CZ" sz="2400" dirty="0">
                <a:solidFill>
                  <a:schemeClr val="tx1"/>
                </a:solidFill>
              </a:rPr>
              <a:t>Promyslete:</a:t>
            </a:r>
          </a:p>
          <a:p>
            <a:pPr marL="457200" indent="-457200">
              <a:buFont typeface="+mj-lt"/>
              <a:buAutoNum type="arabicPeriod"/>
            </a:pPr>
            <a:r>
              <a:rPr lang="cs-CZ" sz="2400" dirty="0">
                <a:solidFill>
                  <a:schemeClr val="tx1"/>
                </a:solidFill>
              </a:rPr>
              <a:t>Co můžete vzhledem k vaší otázce, cíli pozorovat?</a:t>
            </a:r>
          </a:p>
          <a:p>
            <a:pPr marL="457200" indent="-457200">
              <a:buFont typeface="+mj-lt"/>
              <a:buAutoNum type="arabicPeriod"/>
            </a:pPr>
            <a:r>
              <a:rPr lang="cs-CZ" sz="2400" dirty="0">
                <a:solidFill>
                  <a:schemeClr val="tx1"/>
                </a:solidFill>
              </a:rPr>
              <a:t>O jaký druh pozorování se jedná?</a:t>
            </a:r>
          </a:p>
          <a:p>
            <a:pPr marL="457200" indent="-457200">
              <a:buFont typeface="+mj-lt"/>
              <a:buAutoNum type="arabicPeriod"/>
            </a:pPr>
            <a:r>
              <a:rPr lang="cs-CZ" sz="2400" dirty="0">
                <a:solidFill>
                  <a:schemeClr val="tx1"/>
                </a:solidFill>
              </a:rPr>
              <a:t>Na které chyby pozorování je třeba dát pozor? A jak jim předejít?</a:t>
            </a:r>
          </a:p>
        </p:txBody>
      </p:sp>
      <p:sp>
        <p:nvSpPr>
          <p:cNvPr id="4" name="TextovéPole 3"/>
          <p:cNvSpPr txBox="1"/>
          <p:nvPr/>
        </p:nvSpPr>
        <p:spPr>
          <a:xfrm>
            <a:off x="1251678" y="5246564"/>
            <a:ext cx="4153829" cy="461665"/>
          </a:xfrm>
          <a:prstGeom prst="rect">
            <a:avLst/>
          </a:prstGeom>
          <a:noFill/>
          <a:ln>
            <a:solidFill>
              <a:schemeClr val="tx1"/>
            </a:solidFill>
          </a:ln>
        </p:spPr>
        <p:txBody>
          <a:bodyPr wrap="square" rtlCol="0">
            <a:spAutoFit/>
          </a:bodyPr>
          <a:lstStyle/>
          <a:p>
            <a:r>
              <a:rPr lang="cs-CZ" sz="2400" dirty="0"/>
              <a:t>Sdělte to kolegům ve skupince.</a:t>
            </a:r>
          </a:p>
        </p:txBody>
      </p:sp>
      <p:sp>
        <p:nvSpPr>
          <p:cNvPr id="5" name="TextovéPole 4"/>
          <p:cNvSpPr txBox="1"/>
          <p:nvPr/>
        </p:nvSpPr>
        <p:spPr>
          <a:xfrm>
            <a:off x="6608618" y="5221255"/>
            <a:ext cx="4927599" cy="1569660"/>
          </a:xfrm>
          <a:prstGeom prst="rect">
            <a:avLst/>
          </a:prstGeom>
          <a:noFill/>
          <a:ln>
            <a:solidFill>
              <a:schemeClr val="tx1"/>
            </a:solidFill>
          </a:ln>
        </p:spPr>
        <p:txBody>
          <a:bodyPr wrap="square" rtlCol="0">
            <a:spAutoFit/>
          </a:bodyPr>
          <a:lstStyle/>
          <a:p>
            <a:r>
              <a:rPr lang="cs-CZ" sz="2400" dirty="0"/>
              <a:t>Poskytněte si zpětnou vazbu:</a:t>
            </a:r>
          </a:p>
          <a:p>
            <a:r>
              <a:rPr lang="cs-CZ" sz="2400" dirty="0"/>
              <a:t>Pomůže dané pozorování cíli?</a:t>
            </a:r>
          </a:p>
          <a:p>
            <a:r>
              <a:rPr lang="cs-CZ" sz="2400" dirty="0"/>
              <a:t>O který druh pozorování se jedná?</a:t>
            </a:r>
          </a:p>
          <a:p>
            <a:r>
              <a:rPr lang="cs-CZ" sz="2400" dirty="0"/>
              <a:t>Mohou se objevit další chyby?</a:t>
            </a:r>
          </a:p>
        </p:txBody>
      </p:sp>
      <p:sp>
        <p:nvSpPr>
          <p:cNvPr id="6" name="Šipka dolů 5"/>
          <p:cNvSpPr/>
          <p:nvPr/>
        </p:nvSpPr>
        <p:spPr>
          <a:xfrm>
            <a:off x="3055001" y="4297176"/>
            <a:ext cx="286328" cy="820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a:off x="4239491" y="5837382"/>
            <a:ext cx="2101348"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8612909" y="376444"/>
            <a:ext cx="2817091"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cs-CZ" dirty="0">
                <a:solidFill>
                  <a:schemeClr val="tx1"/>
                </a:solidFill>
              </a:rPr>
              <a:t>Sudý týden do 14.4.</a:t>
            </a:r>
          </a:p>
          <a:p>
            <a:pPr marL="285750" indent="-285750">
              <a:buFont typeface="Arial" panose="020B0604020202020204" pitchFamily="34" charset="0"/>
              <a:buChar char="•"/>
            </a:pPr>
            <a:endParaRPr lang="cs-CZ" dirty="0">
              <a:solidFill>
                <a:schemeClr val="tx1"/>
              </a:solidFill>
            </a:endParaRPr>
          </a:p>
          <a:p>
            <a:pPr marL="285750" indent="-285750">
              <a:buFont typeface="Arial" panose="020B0604020202020204" pitchFamily="34" charset="0"/>
              <a:buChar char="•"/>
            </a:pPr>
            <a:r>
              <a:rPr lang="cs-CZ" dirty="0">
                <a:solidFill>
                  <a:schemeClr val="tx1"/>
                </a:solidFill>
              </a:rPr>
              <a:t>Lichý týden do 22.4.</a:t>
            </a:r>
          </a:p>
          <a:p>
            <a:pPr marL="285750" indent="-285750">
              <a:buFont typeface="Arial" panose="020B0604020202020204" pitchFamily="34" charset="0"/>
              <a:buChar char="•"/>
            </a:pPr>
            <a:endParaRPr lang="cs-CZ" dirty="0">
              <a:solidFill>
                <a:schemeClr val="tx1"/>
              </a:solidFill>
            </a:endParaRPr>
          </a:p>
          <a:p>
            <a:pPr marL="285750" indent="-285750">
              <a:buFont typeface="Arial" panose="020B0604020202020204" pitchFamily="34" charset="0"/>
              <a:buChar char="•"/>
            </a:pPr>
            <a:r>
              <a:rPr lang="cs-CZ" dirty="0">
                <a:solidFill>
                  <a:schemeClr val="tx1"/>
                </a:solidFill>
              </a:rPr>
              <a:t>Do </a:t>
            </a:r>
            <a:r>
              <a:rPr lang="cs-CZ" dirty="0" err="1">
                <a:solidFill>
                  <a:schemeClr val="tx1"/>
                </a:solidFill>
              </a:rPr>
              <a:t>isu</a:t>
            </a:r>
            <a:endParaRPr lang="cs-CZ" dirty="0">
              <a:solidFill>
                <a:schemeClr val="tx1"/>
              </a:solidFill>
            </a:endParaRPr>
          </a:p>
        </p:txBody>
      </p:sp>
    </p:spTree>
    <p:extLst>
      <p:ext uri="{BB962C8B-B14F-4D97-AF65-F5344CB8AC3E}">
        <p14:creationId xmlns:p14="http://schemas.microsoft.com/office/powerpoint/2010/main" val="151566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br>
              <a:rPr lang="cs-CZ" dirty="0"/>
            </a:br>
            <a:r>
              <a:rPr lang="cs-CZ"/>
              <a:t>Pozorování </a:t>
            </a:r>
            <a:br>
              <a:rPr lang="cs-CZ" dirty="0"/>
            </a:br>
            <a:endParaRPr lang="cs-CZ" dirty="0"/>
          </a:p>
        </p:txBody>
      </p:sp>
      <p:sp>
        <p:nvSpPr>
          <p:cNvPr id="3" name="Podnadpis 2"/>
          <p:cNvSpPr>
            <a:spLocks noGrp="1"/>
          </p:cNvSpPr>
          <p:nvPr>
            <p:ph type="subTitle" idx="1"/>
          </p:nvPr>
        </p:nvSpPr>
        <p:spPr>
          <a:xfrm>
            <a:off x="1692600" y="6115721"/>
            <a:ext cx="9090264" cy="742279"/>
          </a:xfrm>
        </p:spPr>
        <p:txBody>
          <a:bodyPr/>
          <a:lstStyle/>
          <a:p>
            <a:r>
              <a:rPr lang="cs-CZ" dirty="0"/>
              <a:t>Pedagogicko-psychologická diagnostika</a:t>
            </a:r>
          </a:p>
        </p:txBody>
      </p:sp>
    </p:spTree>
    <p:extLst>
      <p:ext uri="{BB962C8B-B14F-4D97-AF65-F5344CB8AC3E}">
        <p14:creationId xmlns:p14="http://schemas.microsoft.com/office/powerpoint/2010/main" val="2304732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Sledujte pozorně tento videozáznam výuky</a:t>
            </a:r>
          </a:p>
        </p:txBody>
      </p:sp>
      <p:sp>
        <p:nvSpPr>
          <p:cNvPr id="3" name="Zástupný symbol pro obsah 2"/>
          <p:cNvSpPr>
            <a:spLocks noGrp="1"/>
          </p:cNvSpPr>
          <p:nvPr>
            <p:ph idx="1"/>
          </p:nvPr>
        </p:nvSpPr>
        <p:spPr/>
        <p:txBody>
          <a:bodyPr/>
          <a:lstStyle/>
          <a:p>
            <a:pPr marL="0" indent="0">
              <a:buNone/>
            </a:pPr>
            <a:r>
              <a:rPr lang="cs-CZ" dirty="0">
                <a:solidFill>
                  <a:schemeClr val="tx1"/>
                </a:solidFill>
                <a:hlinkClick r:id="rId2"/>
              </a:rPr>
              <a:t>https://www.youtube.com/watch?v=nAVBM8npTLQ&amp;index=2&amp;list=PLbb8j-uXWuKrcPv66mb8SyCDPD0_SO-J6</a:t>
            </a:r>
            <a:endParaRPr lang="cs-CZ" dirty="0">
              <a:solidFill>
                <a:schemeClr val="tx1"/>
              </a:solidFill>
            </a:endParaRPr>
          </a:p>
          <a:p>
            <a:pPr marL="0" indent="0">
              <a:buNone/>
            </a:pPr>
            <a:r>
              <a:rPr lang="cs-CZ" dirty="0">
                <a:solidFill>
                  <a:schemeClr val="tx1"/>
                </a:solidFill>
              </a:rPr>
              <a:t>3:45-6:57 a dále</a:t>
            </a:r>
          </a:p>
          <a:p>
            <a:pPr marL="0" indent="0">
              <a:buNone/>
            </a:pPr>
            <a:endParaRPr lang="cs-CZ" dirty="0">
              <a:solidFill>
                <a:schemeClr val="tx1"/>
              </a:solidFill>
            </a:endParaRPr>
          </a:p>
          <a:p>
            <a:pPr marL="0" indent="0">
              <a:buNone/>
            </a:pPr>
            <a:r>
              <a:rPr lang="cs-CZ"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Co vidíte a slyšíte, pokud se zaměříte na pedagogickou komunikaci a interakci? </a:t>
            </a:r>
          </a:p>
          <a:p>
            <a:pPr marL="0" indent="0">
              <a:buNone/>
            </a:pPr>
            <a:r>
              <a:rPr lang="cs-CZ" sz="3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Dělejte si poznámky.</a:t>
            </a:r>
            <a:endParaRPr lang="cs-CZ" sz="3200" b="1" dirty="0">
              <a:solidFill>
                <a:schemeClr val="tx1"/>
              </a:solidFill>
            </a:endParaRPr>
          </a:p>
        </p:txBody>
      </p:sp>
    </p:spTree>
    <p:extLst>
      <p:ext uri="{BB962C8B-B14F-4D97-AF65-F5344CB8AC3E}">
        <p14:creationId xmlns:p14="http://schemas.microsoft.com/office/powerpoint/2010/main" val="63232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Výsledky Nestrukturovaného pozorování</a:t>
            </a:r>
          </a:p>
        </p:txBody>
      </p:sp>
      <p:sp>
        <p:nvSpPr>
          <p:cNvPr id="3" name="Zástupný symbol pro obsah 2"/>
          <p:cNvSpPr>
            <a:spLocks noGrp="1"/>
          </p:cNvSpPr>
          <p:nvPr>
            <p:ph idx="1"/>
          </p:nvPr>
        </p:nvSpPr>
        <p:spPr>
          <a:xfrm>
            <a:off x="1251677" y="2286001"/>
            <a:ext cx="10515449" cy="3593591"/>
          </a:xfrm>
        </p:spPr>
        <p:txBody>
          <a:bodyPr>
            <a:normAutofit fontScale="92500" lnSpcReduction="10000"/>
          </a:bodyPr>
          <a:lstStyle/>
          <a:p>
            <a:r>
              <a:rPr lang="cs-CZ" sz="3600" dirty="0">
                <a:solidFill>
                  <a:schemeClr val="tx1"/>
                </a:solidFill>
              </a:rPr>
              <a:t>Čeho jste si všimli? Co jste si poznamenali?</a:t>
            </a:r>
          </a:p>
          <a:p>
            <a:pPr marL="0" indent="0">
              <a:buNone/>
            </a:pPr>
            <a:endParaRPr lang="cs-CZ" sz="3600" dirty="0">
              <a:solidFill>
                <a:schemeClr val="tx1"/>
              </a:solidFill>
            </a:endParaRPr>
          </a:p>
          <a:p>
            <a:r>
              <a:rPr lang="cs-CZ" sz="3600" dirty="0">
                <a:solidFill>
                  <a:schemeClr val="tx1"/>
                </a:solidFill>
              </a:rPr>
              <a:t>Lišily se postřehy studentů různých oborů/aprobací?</a:t>
            </a:r>
          </a:p>
          <a:p>
            <a:pPr marL="0" indent="0">
              <a:buNone/>
            </a:pPr>
            <a:endParaRPr lang="cs-CZ" sz="3600" dirty="0">
              <a:solidFill>
                <a:schemeClr val="tx1"/>
              </a:solidFill>
            </a:endParaRPr>
          </a:p>
          <a:p>
            <a:r>
              <a:rPr lang="cs-CZ" sz="3600" dirty="0">
                <a:solidFill>
                  <a:schemeClr val="tx1"/>
                </a:solidFill>
              </a:rPr>
              <a:t>Komu a v jaké situaci byste </a:t>
            </a:r>
            <a:r>
              <a:rPr lang="cs-CZ" sz="3600" b="1" dirty="0">
                <a:solidFill>
                  <a:schemeClr val="tx1"/>
                </a:solidFill>
              </a:rPr>
              <a:t>nestrukturované</a:t>
            </a:r>
            <a:r>
              <a:rPr lang="cs-CZ" sz="3600" dirty="0">
                <a:solidFill>
                  <a:schemeClr val="tx1"/>
                </a:solidFill>
              </a:rPr>
              <a:t> pozorování doporučili?</a:t>
            </a:r>
          </a:p>
          <a:p>
            <a:endParaRPr lang="cs-CZ" dirty="0">
              <a:solidFill>
                <a:schemeClr val="tx1"/>
              </a:solidFill>
            </a:endParaRPr>
          </a:p>
        </p:txBody>
      </p:sp>
    </p:spTree>
    <p:extLst>
      <p:ext uri="{BB962C8B-B14F-4D97-AF65-F5344CB8AC3E}">
        <p14:creationId xmlns:p14="http://schemas.microsoft.com/office/powerpoint/2010/main" val="20052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Druhé pozorování videozáznamu</a:t>
            </a:r>
          </a:p>
        </p:txBody>
      </p:sp>
      <p:sp>
        <p:nvSpPr>
          <p:cNvPr id="3" name="Zástupný symbol pro obsah 2"/>
          <p:cNvSpPr>
            <a:spLocks noGrp="1"/>
          </p:cNvSpPr>
          <p:nvPr>
            <p:ph idx="1"/>
          </p:nvPr>
        </p:nvSpPr>
        <p:spPr>
          <a:xfrm>
            <a:off x="1030005" y="2132488"/>
            <a:ext cx="4908977" cy="4290937"/>
          </a:xfrm>
        </p:spPr>
        <p:txBody>
          <a:bodyPr>
            <a:normAutofit/>
          </a:bodyPr>
          <a:lstStyle/>
          <a:p>
            <a:r>
              <a:rPr lang="cs-CZ" dirty="0">
                <a:solidFill>
                  <a:schemeClr val="tx1"/>
                </a:solidFill>
              </a:rPr>
              <a:t>Vyberte si jedno z předložených zadání pro pozorování.</a:t>
            </a:r>
          </a:p>
          <a:p>
            <a:pPr marL="0" indent="0">
              <a:buNone/>
            </a:pPr>
            <a:endParaRPr lang="cs-CZ" dirty="0">
              <a:solidFill>
                <a:schemeClr val="tx1"/>
              </a:solidFill>
            </a:endParaRPr>
          </a:p>
          <a:p>
            <a:r>
              <a:rPr lang="cs-CZ" dirty="0">
                <a:solidFill>
                  <a:schemeClr val="tx1"/>
                </a:solidFill>
              </a:rPr>
              <a:t>Při práci ve skupině promyslete, jak budete zvolený jev pozorovat.</a:t>
            </a:r>
          </a:p>
          <a:p>
            <a:pPr marL="0" indent="0">
              <a:buNone/>
            </a:pPr>
            <a:r>
              <a:rPr lang="cs-CZ" i="1" dirty="0">
                <a:solidFill>
                  <a:srgbClr val="FF0000"/>
                </a:solidFill>
              </a:rPr>
              <a:t>Například: definujte si, co všechno může zahrnovat neverbální komunikace vyučujících, jak ji lze rozpoznat, jak se projevuje.</a:t>
            </a:r>
          </a:p>
          <a:p>
            <a:endParaRPr lang="cs-CZ" dirty="0">
              <a:solidFill>
                <a:schemeClr val="tx1"/>
              </a:solidFill>
            </a:endParaRPr>
          </a:p>
        </p:txBody>
      </p:sp>
      <p:sp>
        <p:nvSpPr>
          <p:cNvPr id="4" name="Zástupný symbol pro obsah 2"/>
          <p:cNvSpPr txBox="1">
            <a:spLocks/>
          </p:cNvSpPr>
          <p:nvPr/>
        </p:nvSpPr>
        <p:spPr>
          <a:xfrm>
            <a:off x="6594915" y="1874517"/>
            <a:ext cx="5075231" cy="3163454"/>
          </a:xfrm>
          <a:prstGeom prst="rect">
            <a:avLst/>
          </a:prstGeom>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457200" indent="-457200">
              <a:buFont typeface="+mj-lt"/>
              <a:buAutoNum type="arabicPeriod"/>
            </a:pPr>
            <a:r>
              <a:rPr lang="cs-CZ" dirty="0">
                <a:solidFill>
                  <a:schemeClr val="tx1"/>
                </a:solidFill>
              </a:rPr>
              <a:t>spolupráce a atmosféra ve skupině</a:t>
            </a:r>
          </a:p>
          <a:p>
            <a:pPr marL="457200" indent="-457200">
              <a:buFont typeface="+mj-lt"/>
              <a:buAutoNum type="arabicPeriod"/>
            </a:pPr>
            <a:r>
              <a:rPr lang="cs-CZ" dirty="0">
                <a:solidFill>
                  <a:schemeClr val="tx1"/>
                </a:solidFill>
              </a:rPr>
              <a:t>samostatnost žáků (skupiny) při řešení úkolů</a:t>
            </a:r>
          </a:p>
          <a:p>
            <a:pPr marL="457200" indent="-457200">
              <a:buFont typeface="+mj-lt"/>
              <a:buAutoNum type="arabicPeriod"/>
            </a:pPr>
            <a:r>
              <a:rPr lang="cs-CZ" dirty="0">
                <a:solidFill>
                  <a:schemeClr val="tx1"/>
                </a:solidFill>
              </a:rPr>
              <a:t>reakce žáků na pokyny vyučujících</a:t>
            </a:r>
          </a:p>
          <a:p>
            <a:pPr marL="457200" indent="-457200">
              <a:buFont typeface="+mj-lt"/>
              <a:buAutoNum type="arabicPeriod"/>
            </a:pPr>
            <a:r>
              <a:rPr lang="cs-CZ" dirty="0">
                <a:solidFill>
                  <a:schemeClr val="tx1"/>
                </a:solidFill>
              </a:rPr>
              <a:t>pohyb vyučujících po třídě</a:t>
            </a:r>
          </a:p>
          <a:p>
            <a:pPr marL="457200" indent="-457200">
              <a:buFont typeface="+mj-lt"/>
              <a:buAutoNum type="arabicPeriod"/>
            </a:pPr>
            <a:r>
              <a:rPr lang="cs-CZ" dirty="0">
                <a:solidFill>
                  <a:schemeClr val="tx1"/>
                </a:solidFill>
              </a:rPr>
              <a:t>neverbální komunikace vyučujících</a:t>
            </a:r>
          </a:p>
          <a:p>
            <a:pPr marL="457200" indent="-457200">
              <a:buFont typeface="+mj-lt"/>
              <a:buAutoNum type="arabicPeriod"/>
            </a:pPr>
            <a:r>
              <a:rPr lang="cs-CZ" dirty="0">
                <a:solidFill>
                  <a:schemeClr val="tx1"/>
                </a:solidFill>
              </a:rPr>
              <a:t>charakteristické rysy verbální komunikace vyučujících</a:t>
            </a:r>
          </a:p>
        </p:txBody>
      </p:sp>
    </p:spTree>
    <p:extLst>
      <p:ext uri="{BB962C8B-B14F-4D97-AF65-F5344CB8AC3E}">
        <p14:creationId xmlns:p14="http://schemas.microsoft.com/office/powerpoint/2010/main" val="1303267949"/>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TM10001106[[fn=Značka]]</Template>
  <TotalTime>643</TotalTime>
  <Words>2560</Words>
  <Application>Microsoft Office PowerPoint</Application>
  <PresentationFormat>Širokoúhlá obrazovka</PresentationFormat>
  <Paragraphs>322</Paragraphs>
  <Slides>42</Slides>
  <Notes>12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42</vt:i4>
      </vt:variant>
    </vt:vector>
  </HeadingPairs>
  <TitlesOfParts>
    <vt:vector size="48" baseType="lpstr">
      <vt:lpstr>Arial</vt:lpstr>
      <vt:lpstr>Calibri</vt:lpstr>
      <vt:lpstr>Gill Sans MT</vt:lpstr>
      <vt:lpstr>Impact</vt:lpstr>
      <vt:lpstr>Wingdings</vt:lpstr>
      <vt:lpstr>Badge</vt:lpstr>
      <vt:lpstr> DIAGNOSTICKÉ METODY A TECHNIKY</vt:lpstr>
      <vt:lpstr>DIAGNOSTICKÉ METODY A TECHNIKY</vt:lpstr>
      <vt:lpstr> Pozorování  </vt:lpstr>
      <vt:lpstr>Portfoliový úkol Diagnostika žáka</vt:lpstr>
      <vt:lpstr>Portfoliový úkol Diagnostika žáka</vt:lpstr>
      <vt:lpstr> Pozorování  </vt:lpstr>
      <vt:lpstr>Sledujte pozorně tento videozáznam výuky</vt:lpstr>
      <vt:lpstr>Výsledky Nestrukturovaného pozorování</vt:lpstr>
      <vt:lpstr>Druhé pozorování videozáznamu</vt:lpstr>
      <vt:lpstr>Reflexe druhého pozorování</vt:lpstr>
      <vt:lpstr>Třetí pozorování videozáznamu</vt:lpstr>
      <vt:lpstr>Strukturované pozorování:  Flandersův systém analýzy interakce (FIAC)</vt:lpstr>
      <vt:lpstr>Záznamový arch – FIAC (1 minuta)</vt:lpstr>
      <vt:lpstr>Reflexe pozorování</vt:lpstr>
      <vt:lpstr> Pozorování  </vt:lpstr>
      <vt:lpstr>Shrnutí nejdůležitějších zjištění</vt:lpstr>
      <vt:lpstr>pozorování</vt:lpstr>
      <vt:lpstr>pozorování</vt:lpstr>
      <vt:lpstr>Druhy pozorování</vt:lpstr>
      <vt:lpstr>Předmět pozorování</vt:lpstr>
      <vt:lpstr>Prezentace aplikace PowerPoint</vt:lpstr>
      <vt:lpstr>Co můžeme pozorovat?  příklady</vt:lpstr>
      <vt:lpstr>Ukázky pozorovacích archů</vt:lpstr>
      <vt:lpstr>Prezentace aplikace PowerPoint</vt:lpstr>
      <vt:lpstr>Ukázky pozorovacích archů</vt:lpstr>
      <vt:lpstr>Ukázky pozorovacích archů</vt:lpstr>
      <vt:lpstr>Prezentace aplikace PowerPoint</vt:lpstr>
      <vt:lpstr>Diagnostika vztahů ve třídě pomocí pozorování</vt:lpstr>
      <vt:lpstr>Diagnostika vztahů ve třídě pomocí pozorování</vt:lpstr>
      <vt:lpstr>Diagnostika pedagogických interakcí ve třídě</vt:lpstr>
      <vt:lpstr>Strukturované pozorování:  Flandersův systém analýzy interakce (FIAC)</vt:lpstr>
      <vt:lpstr>Co můžeme zachytit  flandersovou analýzou interakce?</vt:lpstr>
      <vt:lpstr>Datový záznam</vt:lpstr>
      <vt:lpstr>Zaznamenávání kategorií</vt:lpstr>
      <vt:lpstr>Jak pozorování zaznamenat?</vt:lpstr>
      <vt:lpstr>nestrukturované pozorování: Mapa třídy</vt:lpstr>
      <vt:lpstr>Pohyb učitele po třídě</vt:lpstr>
      <vt:lpstr>Pohyb učitele po třídě</vt:lpstr>
      <vt:lpstr>Pohyb učitele  po třídě</vt:lpstr>
      <vt:lpstr>Předpoklady kvalitního pozorování </vt:lpstr>
      <vt:lpstr>Chyby pozorování (Guilford)</vt:lpstr>
      <vt:lpstr>Zpracováno podle: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Pozorování  a rozhovor</dc:title>
  <dc:creator>Pravdova</dc:creator>
  <cp:lastModifiedBy>Kateřina Vlčková</cp:lastModifiedBy>
  <cp:revision>41</cp:revision>
  <dcterms:created xsi:type="dcterms:W3CDTF">2017-10-09T08:19:33Z</dcterms:created>
  <dcterms:modified xsi:type="dcterms:W3CDTF">2022-03-22T09:40:22Z</dcterms:modified>
</cp:coreProperties>
</file>