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1"/>
  </p:notesMasterIdLst>
  <p:sldIdLst>
    <p:sldId id="268" r:id="rId2"/>
    <p:sldId id="266" r:id="rId3"/>
    <p:sldId id="267" r:id="rId4"/>
    <p:sldId id="256" r:id="rId5"/>
    <p:sldId id="261" r:id="rId6"/>
    <p:sldId id="314" r:id="rId7"/>
    <p:sldId id="275" r:id="rId8"/>
    <p:sldId id="307" r:id="rId9"/>
    <p:sldId id="257" r:id="rId10"/>
    <p:sldId id="258" r:id="rId11"/>
    <p:sldId id="271" r:id="rId12"/>
    <p:sldId id="259" r:id="rId13"/>
    <p:sldId id="281" r:id="rId14"/>
    <p:sldId id="323" r:id="rId15"/>
    <p:sldId id="324" r:id="rId16"/>
    <p:sldId id="306" r:id="rId17"/>
    <p:sldId id="333" r:id="rId18"/>
    <p:sldId id="331" r:id="rId19"/>
    <p:sldId id="332" r:id="rId20"/>
    <p:sldId id="315" r:id="rId21"/>
    <p:sldId id="282" r:id="rId22"/>
    <p:sldId id="330" r:id="rId23"/>
    <p:sldId id="329" r:id="rId24"/>
    <p:sldId id="283" r:id="rId25"/>
    <p:sldId id="284" r:id="rId26"/>
    <p:sldId id="285" r:id="rId27"/>
    <p:sldId id="286" r:id="rId28"/>
    <p:sldId id="326" r:id="rId29"/>
    <p:sldId id="338" r:id="rId30"/>
    <p:sldId id="325" r:id="rId31"/>
    <p:sldId id="327" r:id="rId32"/>
    <p:sldId id="309" r:id="rId33"/>
    <p:sldId id="320" r:id="rId34"/>
    <p:sldId id="336" r:id="rId35"/>
    <p:sldId id="337" r:id="rId36"/>
    <p:sldId id="287" r:id="rId37"/>
    <p:sldId id="319" r:id="rId38"/>
    <p:sldId id="317" r:id="rId39"/>
    <p:sldId id="322" r:id="rId40"/>
    <p:sldId id="321" r:id="rId41"/>
    <p:sldId id="288" r:id="rId42"/>
    <p:sldId id="316" r:id="rId43"/>
    <p:sldId id="312" r:id="rId44"/>
    <p:sldId id="318" r:id="rId45"/>
    <p:sldId id="311" r:id="rId46"/>
    <p:sldId id="313" r:id="rId47"/>
    <p:sldId id="263" r:id="rId48"/>
    <p:sldId id="264" r:id="rId49"/>
    <p:sldId id="265" r:id="rId50"/>
    <p:sldId id="303" r:id="rId51"/>
    <p:sldId id="304" r:id="rId52"/>
    <p:sldId id="300" r:id="rId53"/>
    <p:sldId id="299" r:id="rId54"/>
    <p:sldId id="328" r:id="rId55"/>
    <p:sldId id="297" r:id="rId56"/>
    <p:sldId id="289" r:id="rId57"/>
    <p:sldId id="290" r:id="rId58"/>
    <p:sldId id="291" r:id="rId59"/>
    <p:sldId id="296" r:id="rId60"/>
    <p:sldId id="292" r:id="rId61"/>
    <p:sldId id="293" r:id="rId62"/>
    <p:sldId id="294" r:id="rId63"/>
    <p:sldId id="295" r:id="rId64"/>
    <p:sldId id="298" r:id="rId65"/>
    <p:sldId id="335" r:id="rId66"/>
    <p:sldId id="305" r:id="rId67"/>
    <p:sldId id="274" r:id="rId68"/>
    <p:sldId id="301" r:id="rId69"/>
    <p:sldId id="302" r:id="rId7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358" autoAdjust="0"/>
  </p:normalViewPr>
  <p:slideViewPr>
    <p:cSldViewPr snapToGrid="0">
      <p:cViewPr varScale="1">
        <p:scale>
          <a:sx n="78" d="100"/>
          <a:sy n="78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AC0D8-4E9E-4C23-B426-AB8D5334B2D5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1694C-1A98-4ECD-9254-1BBA7407DD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95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KTYOAI65zE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/index.php?title=Neurov%C3%BDvojov%C3%A9_poruchy&amp;action=edit&amp;redlink=1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xbSsK5D_PY" TargetMode="External"/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youtube.com/watch?v=rKTYOAI65zE" TargetMode="Externa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Kdjltck9CU" TargetMode="External"/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cholar.google.cz/scholar?q=oppositional+defiant+disorder+(odd)&amp;hl=cs&amp;as_sdt=0&amp;as_vis=1&amp;oi=scholart" TargetMode="External"/><Relationship Id="rId7" Type="http://schemas.openxmlformats.org/officeDocument/2006/relationships/hyperlink" Target="https://cs.wikipedia.org/wiki/Agrese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s.wikipedia.org/w/index.php?title=Porucha_chov%C3%A1n%C3%AD&amp;action=edit&amp;redlink=1" TargetMode="External"/><Relationship Id="rId5" Type="http://schemas.openxmlformats.org/officeDocument/2006/relationships/hyperlink" Target="https://cs.wikipedia.org/wiki/Pomsta" TargetMode="External"/><Relationship Id="rId4" Type="http://schemas.openxmlformats.org/officeDocument/2006/relationships/hyperlink" Target="https://cs.wikipedia.org/wiki/Diagnostick%C3%BD_a_statistick%C3%BD_manu%C3%A1l_ment%C3%A1ln%C3%ADch_poruch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Nu4WiQaVTI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youtube.com/watch?v=qxY0guDvS-s" TargetMode="External"/><Relationship Id="rId5" Type="http://schemas.openxmlformats.org/officeDocument/2006/relationships/hyperlink" Target="https://www.youtube.com/watch?v=bxbSsK5D_PY" TargetMode="External"/><Relationship Id="rId4" Type="http://schemas.openxmlformats.org/officeDocument/2006/relationships/hyperlink" Target="https://www.youtube.com/watch?v=rKTYOAI65zE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1694C-1A98-4ECD-9254-1BBA7407DD5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261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Role učitele – pokud ho vidí jako</a:t>
            </a:r>
            <a:r>
              <a:rPr lang="cs-CZ" baseline="0" dirty="0" smtClean="0"/>
              <a:t> protivníka, neotevře se</a:t>
            </a:r>
          </a:p>
          <a:p>
            <a:r>
              <a:rPr lang="cs-CZ" baseline="0" dirty="0" smtClean="0"/>
              <a:t>Předchozí zkušenosti špatné s učiteli, žák může být obezřetný, co řekne</a:t>
            </a:r>
          </a:p>
          <a:p>
            <a:r>
              <a:rPr lang="cs-CZ" baseline="0" dirty="0" smtClean="0"/>
              <a:t>Dát aspoň minimální čas, aby se žák mohl rozhodnout, když nás nezná, že bude důvěřovat</a:t>
            </a:r>
          </a:p>
          <a:p>
            <a:r>
              <a:rPr lang="cs-CZ" baseline="0" dirty="0" smtClean="0"/>
              <a:t>Respondent musí cítit, že o něho máme opravdový zájem a vnitřně se angažujeme</a:t>
            </a:r>
          </a:p>
          <a:p>
            <a:r>
              <a:rPr lang="cs-CZ" baseline="0" dirty="0" smtClean="0"/>
              <a:t>Žáci dokáží přijmout učitele jako důvěrníka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1694C-1A98-4ECD-9254-1BBA7407DD59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1318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Role učitele – pokud ho vidí jako</a:t>
            </a:r>
            <a:r>
              <a:rPr lang="cs-CZ" baseline="0" dirty="0" smtClean="0"/>
              <a:t> protivníka, neotevře se</a:t>
            </a:r>
          </a:p>
          <a:p>
            <a:r>
              <a:rPr lang="cs-CZ" baseline="0" dirty="0" smtClean="0"/>
              <a:t>Předchozí zkušenosti špatné s učiteli, žák může být obezřetný, co řekne</a:t>
            </a:r>
          </a:p>
          <a:p>
            <a:r>
              <a:rPr lang="cs-CZ" baseline="0" dirty="0" smtClean="0"/>
              <a:t>Dát aspoň minimální čas, aby se žák mohl rozhodnout, když nás nezná, že bude důvěřovat</a:t>
            </a:r>
          </a:p>
          <a:p>
            <a:r>
              <a:rPr lang="cs-CZ" baseline="0" dirty="0" smtClean="0"/>
              <a:t>Respondent musí cítit, že o něho máme opravdový zájem a vnitřně se angažujeme</a:t>
            </a:r>
          </a:p>
          <a:p>
            <a:r>
              <a:rPr lang="cs-CZ" baseline="0" dirty="0" smtClean="0"/>
              <a:t>Žáci dokáží přijmout učitele jako důvěrníka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1694C-1A98-4ECD-9254-1BBA7407DD59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1387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1694C-1A98-4ECD-9254-1BBA7407DD59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1156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1694C-1A98-4ECD-9254-1BBA7407DD59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37415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Shrnout řečené – mé</a:t>
            </a:r>
            <a:r>
              <a:rPr lang="cs-CZ" baseline="0" dirty="0" smtClean="0"/>
              <a:t> porozumění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/>
              <a:t>Ukázka rychlého </a:t>
            </a:r>
            <a:r>
              <a:rPr lang="cs-CZ" baseline="0" dirty="0" err="1" smtClean="0"/>
              <a:t>screeningu</a:t>
            </a:r>
            <a:r>
              <a:rPr lang="cs-CZ" baseline="0" dirty="0" smtClean="0"/>
              <a:t> na traumatické zkušenosti dítěte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https://www.youtube.com/watch?v=rKTYOAI65zE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1694C-1A98-4ECD-9254-1BBA7407DD59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5566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Tábor: holka v posteli se 3 </a:t>
            </a:r>
            <a:r>
              <a:rPr lang="cs-CZ" dirty="0" err="1" smtClean="0"/>
              <a:t>klukama</a:t>
            </a:r>
            <a:r>
              <a:rPr lang="cs-CZ" dirty="0" smtClean="0"/>
              <a:t> v chatce:</a:t>
            </a:r>
            <a:r>
              <a:rPr lang="cs-CZ" baseline="0" dirty="0" smtClean="0"/>
              <a:t> Dotaz vedoucího tábora: </a:t>
            </a:r>
            <a:r>
              <a:rPr lang="cs-CZ" dirty="0" smtClean="0"/>
              <a:t>Proč</a:t>
            </a:r>
            <a:r>
              <a:rPr lang="cs-CZ" baseline="0" dirty="0" smtClean="0"/>
              <a:t> jste to dělali? Přece si ho nebudu honit sám..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1694C-1A98-4ECD-9254-1BBA7407DD59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3432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1694C-1A98-4ECD-9254-1BBA7407DD59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6938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1694C-1A98-4ECD-9254-1BBA7407DD59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3556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1694C-1A98-4ECD-9254-1BBA7407DD59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3886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Rodiče často nesdělují víc než,</a:t>
            </a:r>
            <a:r>
              <a:rPr lang="cs-CZ" baseline="0" dirty="0" smtClean="0"/>
              <a:t> že v té oblasti byl/nebyl zásadnější problém</a:t>
            </a:r>
          </a:p>
          <a:p>
            <a:r>
              <a:rPr lang="cs-CZ" baseline="0" dirty="0" smtClean="0"/>
              <a:t>Počítat s </a:t>
            </a:r>
            <a:r>
              <a:rPr lang="cs-CZ" b="1" baseline="0" dirty="0" smtClean="0"/>
              <a:t>přeháněním</a:t>
            </a:r>
          </a:p>
          <a:p>
            <a:r>
              <a:rPr lang="cs-CZ" baseline="0" dirty="0" smtClean="0"/>
              <a:t>Co mu přinese „odměnu“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1694C-1A98-4ECD-9254-1BBA7407DD59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349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ADHD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(zkratka anglického „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Attention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Deficit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Hyperactivity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Disorder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 – </a:t>
            </a:r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hyperkinetická porucha (HKP)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cs-CZ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porucha pozornosti s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cs-CZ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hyperaktivitou,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patří mezi </a:t>
            </a:r>
            <a:r>
              <a:rPr lang="cs-CZ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Neurovývojové poruchy (stránka neexistuje)"/>
              </a:rPr>
              <a:t>neurovývojové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Neurovývojové poruchy (stránka neexistuje)"/>
              </a:rPr>
              <a:t> poruchy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</a:p>
          <a:p>
            <a:pPr lvl="0"/>
            <a:endParaRPr lang="cs-CZ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Pustíme si video zachycující vedení rozhovoru s dvěma dětmi ve věku 6 let, s chlapcem bez ADHD a holčičkou s ADHD. Po zhlédnutí videa (doporučuji pustit dvakrát, protože je v angličtině) můžeme se studenty diskutovat o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typu kladených otázek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způsobu jejich kladení. Žena, která vede na videu rozhovor (pravděpodobně psycholožka) hodně používá k „sondování“ rozvíjející otázky typu: „co si o tom myslíš?“, „jak se cítíš?“. Je zajímavé vidět, o jak citlivých tématech se dokáže s dětmi bavit (holčičky se přímo ptá na ADHD a jak by se ostatní děti měli chovat k někomu s ADHD, popř. jestli jsou děti zvaní na oslavy kamarádů apod.). 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 odkazem na video lze ilustrovat, jak je důležité mít na vedení rozhovoru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klid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(nelze zvládnout o přestávce, když dítě myslí na něco úplně jiného apod.),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navázat raport, vytvořit atmosféru důvěry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atd.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cs-CZ" dirty="0" smtClean="0"/>
              <a:t>Obrázek: https://cs.wikipedia.org/wiki/ADHD#/media/Soubor:Adhdbrain.png   </a:t>
            </a:r>
            <a:r>
              <a:rPr lang="cs-CZ" dirty="0" err="1" smtClean="0"/>
              <a:t>levo</a:t>
            </a:r>
            <a:r>
              <a:rPr lang="cs-CZ" dirty="0" smtClean="0"/>
              <a:t> </a:t>
            </a:r>
            <a:r>
              <a:rPr lang="cs-CZ" dirty="0" err="1" smtClean="0"/>
              <a:t>adhd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1694C-1A98-4ECD-9254-1BBA7407DD5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4069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dirty="0" smtClean="0">
                <a:solidFill>
                  <a:srgbClr val="FF0000"/>
                </a:solidFill>
              </a:rPr>
              <a:t>***</a:t>
            </a:r>
            <a:r>
              <a:rPr lang="cs-CZ" b="1" dirty="0" err="1" smtClean="0">
                <a:solidFill>
                  <a:srgbClr val="FF0000"/>
                </a:solidFill>
              </a:rPr>
              <a:t>Sexual</a:t>
            </a:r>
            <a:r>
              <a:rPr lang="cs-CZ" b="1" dirty="0" smtClean="0">
                <a:solidFill>
                  <a:srgbClr val="FF0000"/>
                </a:solidFill>
              </a:rPr>
              <a:t> abuse</a:t>
            </a:r>
            <a:r>
              <a:rPr lang="cs-CZ" b="1" baseline="0" dirty="0" smtClean="0">
                <a:solidFill>
                  <a:srgbClr val="FF0000"/>
                </a:solidFill>
              </a:rPr>
              <a:t> </a:t>
            </a:r>
            <a:r>
              <a:rPr lang="cs-CZ" b="1" baseline="0" dirty="0" err="1" smtClean="0">
                <a:solidFill>
                  <a:srgbClr val="FF0000"/>
                </a:solidFill>
              </a:rPr>
              <a:t>question</a:t>
            </a:r>
            <a:r>
              <a:rPr lang="cs-CZ" b="1" baseline="0" dirty="0" smtClean="0">
                <a:solidFill>
                  <a:srgbClr val="FF0000"/>
                </a:solidFill>
              </a:rPr>
              <a:t>: 9:37 (</a:t>
            </a:r>
            <a:r>
              <a:rPr lang="cs-CZ" b="1" baseline="0" dirty="0" err="1" smtClean="0">
                <a:solidFill>
                  <a:srgbClr val="FF0000"/>
                </a:solidFill>
              </a:rPr>
              <a:t>Excuse</a:t>
            </a:r>
            <a:r>
              <a:rPr lang="cs-CZ" b="1" baseline="0" dirty="0" smtClean="0">
                <a:solidFill>
                  <a:srgbClr val="FF0000"/>
                </a:solidFill>
              </a:rPr>
              <a:t> </a:t>
            </a:r>
            <a:r>
              <a:rPr lang="cs-CZ" b="1" baseline="0" dirty="0" err="1" smtClean="0">
                <a:solidFill>
                  <a:srgbClr val="FF0000"/>
                </a:solidFill>
              </a:rPr>
              <a:t>me</a:t>
            </a:r>
            <a:r>
              <a:rPr lang="cs-CZ" b="1" baseline="0" dirty="0" smtClean="0">
                <a:solidFill>
                  <a:srgbClr val="FF0000"/>
                </a:solidFill>
              </a:rPr>
              <a:t>!) – rozhovor s maminkou</a:t>
            </a:r>
          </a:p>
          <a:p>
            <a:r>
              <a:rPr lang="cs-CZ" dirty="0" smtClean="0"/>
              <a:t>10 min </a:t>
            </a:r>
            <a:r>
              <a:rPr lang="cs-CZ" dirty="0" err="1" smtClean="0"/>
              <a:t>screening</a:t>
            </a:r>
            <a:r>
              <a:rPr lang="cs-CZ" baseline="0" dirty="0" smtClean="0"/>
              <a:t> r</a:t>
            </a:r>
            <a:r>
              <a:rPr lang="cs-CZ" dirty="0" smtClean="0"/>
              <a:t>ozhovor s maminkou kluka: </a:t>
            </a:r>
            <a:r>
              <a:rPr lang="cs-CZ" dirty="0" smtClean="0">
                <a:hlinkClick r:id="rId3"/>
              </a:rPr>
              <a:t>https://www.youtube.com/watch?v=bxbSsK5D_PY</a:t>
            </a:r>
            <a:endParaRPr lang="cs-CZ" dirty="0" smtClean="0"/>
          </a:p>
          <a:p>
            <a:r>
              <a:rPr lang="cs-CZ" b="1" baseline="0" dirty="0" smtClean="0"/>
              <a:t>13:19 technika sumarizace informací negativ/positiv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 smtClean="0"/>
              <a:t>Screeening</a:t>
            </a:r>
            <a:r>
              <a:rPr lang="cs-CZ" dirty="0" smtClean="0"/>
              <a:t> traumatu u dětí:</a:t>
            </a:r>
            <a:r>
              <a:rPr lang="cs-CZ" baseline="0" dirty="0" smtClean="0"/>
              <a:t> </a:t>
            </a:r>
            <a:r>
              <a:rPr lang="cs-CZ" dirty="0" smtClean="0">
                <a:hlinkClick r:id="rId4"/>
              </a:rPr>
              <a:t>https://www.youtube.com/watch?v=rKTYOAI65zE</a:t>
            </a:r>
            <a:endParaRPr lang="cs-CZ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Paralelizace otázek pro maminku</a:t>
            </a:r>
            <a:r>
              <a:rPr lang="cs-CZ" baseline="0" dirty="0" smtClean="0"/>
              <a:t> a syna</a:t>
            </a:r>
            <a:endParaRPr lang="cs-CZ" dirty="0" smtClean="0"/>
          </a:p>
          <a:p>
            <a:endParaRPr lang="cs-CZ" b="1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1694C-1A98-4ECD-9254-1BBA7407DD59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1238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1694C-1A98-4ECD-9254-1BBA7407DD59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05796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1694C-1A98-4ECD-9254-1BBA7407DD59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7401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Vyhodnocovat</a:t>
            </a:r>
            <a:r>
              <a:rPr lang="cs-CZ" baseline="0" dirty="0" smtClean="0"/>
              <a:t> správně signály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1694C-1A98-4ECD-9254-1BBA7407DD59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1142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Dejte zpětnou vazbu tomu, kdo rozhovor vedl, co se mu daří,  jde vylepšit, na co dát pozor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1694C-1A98-4ECD-9254-1BBA7407DD59}" type="slidenum">
              <a:rPr lang="cs-CZ" smtClean="0"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4283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Pokud jste již rozhovor</a:t>
            </a:r>
            <a:r>
              <a:rPr lang="cs-CZ" baseline="0" dirty="0" smtClean="0"/>
              <a:t> realizovali, sdělte své zkušenosti spolužákům a doporučení, co se osvědčilo, na co dávat pozor.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B7B98-232A-43C2-BE9D-2EF6EF63D83D}" type="slidenum">
              <a:rPr lang="cs-CZ" smtClean="0"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5467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Feuersteinův</a:t>
            </a:r>
            <a:r>
              <a:rPr lang="cs-CZ" dirty="0" smtClean="0"/>
              <a:t> program instrumentálního obohacování</a:t>
            </a:r>
          </a:p>
          <a:p>
            <a:r>
              <a:rPr lang="cs-CZ" dirty="0" smtClean="0"/>
              <a:t>Rozhovorem, pozorováním…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1694C-1A98-4ECD-9254-1BBA7407DD59}" type="slidenum">
              <a:rPr lang="cs-CZ" smtClean="0"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3261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Už  neexistuje : Srandičky</a:t>
            </a:r>
          </a:p>
          <a:p>
            <a:r>
              <a:rPr lang="cs-CZ" dirty="0" smtClean="0">
                <a:hlinkClick r:id="rId3"/>
              </a:rPr>
              <a:t>https://www.youtube.com/watch?v=NKdjltck9CU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1694C-1A98-4ECD-9254-1BBA7407DD59}" type="slidenum">
              <a:rPr lang="cs-CZ" smtClean="0"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9894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1694C-1A98-4ECD-9254-1BBA7407DD59}" type="slidenum">
              <a:rPr lang="cs-CZ" smtClean="0"/>
              <a:t>66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923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i="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oppositional</a:t>
            </a:r>
            <a:r>
              <a:rPr lang="cs-CZ" sz="1200" b="1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 </a:t>
            </a:r>
            <a:r>
              <a:rPr lang="cs-CZ" sz="1200" b="1" i="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defiant</a:t>
            </a:r>
            <a:r>
              <a:rPr lang="cs-CZ" sz="1200" b="1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 </a:t>
            </a:r>
            <a:r>
              <a:rPr lang="cs-CZ" sz="1200" b="1" i="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disorder</a:t>
            </a:r>
            <a:r>
              <a:rPr lang="cs-CZ" sz="1200" b="1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 (</a:t>
            </a:r>
            <a:r>
              <a:rPr lang="cs-CZ" sz="1200" b="1" i="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odd</a:t>
            </a:r>
            <a:r>
              <a:rPr lang="cs-CZ" sz="1200" b="1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)</a:t>
            </a:r>
            <a:r>
              <a:rPr lang="cs-CZ" sz="1200" b="1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Porucha opozičního vzdoru (ODD)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je definována podle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Diagnostický a statistický manuál mentálních poruch"/>
              </a:rPr>
              <a:t>DSM-5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jako vzorec </a:t>
            </a:r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naštvaného / vznětlivého chování, nebo </a:t>
            </a:r>
            <a:r>
              <a:rPr lang="cs-CZ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Pomsta"/>
              </a:rPr>
              <a:t>pomstychtivosti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trvající nejméně 6 měsíců, a projevuje se během interakce s alespoň jedním jedincem, který není sourozenec. Jednotlivci musí vykazovat čtyři příznaky jedné z následujících kategorií: naštvaná/vznětlivá nálada, hádavé/vzdorovité chování, nebo pomstychtivost. Na rozdíl od dětí s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Porucha chování (stránka neexistuje)"/>
              </a:rPr>
              <a:t>poruchou chování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(CD), děti s poruchou opozičního vzdoru nejsou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Agrese"/>
              </a:rPr>
              <a:t>agresivní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vůči lidem nebo zvířatům (i když to přímo odporuje "příznakům a symptomům"), neničí majetek, nekradou a nepodvádí. Diagnóza ODD nemůže být diagnostikována, jestliže dítě vykazuje známky poruchy chování.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Kromě toho si musí tento stav udržet déle než 6 měsíců a musí být za hranicí normálního dětského chování.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Aktivně odmítá vyjít vstříc požadavkům většiny nebo pravidlům.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Záměrně provádí činnosti, které obtěžují ostatní.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Naštvaný a rozčílený na ostatní.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Často se hádá.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Obviňuje ostatní za své vlastní chyby.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Často ztrácí trpělivost.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Hledá pomstu nebo je zlomyslný.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Citlivý nebo se snadno naštve.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Tyto vzorce chování mají za následek horší prospěch ve škole a/nebo v jiných společenských prostorách.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1694C-1A98-4ECD-9254-1BBA7407DD5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745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Stanovit pravidla vedení rozhovoru s dítětem</a:t>
            </a:r>
          </a:p>
          <a:p>
            <a:r>
              <a:rPr lang="cs-CZ" dirty="0" smtClean="0"/>
              <a:t>Navázání raportu</a:t>
            </a:r>
          </a:p>
          <a:p>
            <a:r>
              <a:rPr lang="cs-CZ" dirty="0" smtClean="0"/>
              <a:t>Atmosféra</a:t>
            </a:r>
            <a:r>
              <a:rPr lang="cs-CZ" baseline="0" dirty="0" smtClean="0"/>
              <a:t> důvěry</a:t>
            </a:r>
          </a:p>
          <a:p>
            <a:r>
              <a:rPr lang="cs-CZ" baseline="0" dirty="0" smtClean="0"/>
              <a:t>Sondovací otázky: Co si o tom myslíš? Jak se cítíš?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1694C-1A98-4ECD-9254-1BBA7407DD5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534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7:50 video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1694C-1A98-4ECD-9254-1BBA7407DD5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984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Diagnostika dyslexie s vysvětlením v AJ –moc pěkné</a:t>
            </a:r>
          </a:p>
          <a:p>
            <a:r>
              <a:rPr lang="cs-CZ" dirty="0" smtClean="0">
                <a:hlinkClick r:id="rId3"/>
              </a:rPr>
              <a:t>https://www.youtube.com/watch?v=DNu4WiQaVTI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Screeening</a:t>
            </a:r>
            <a:r>
              <a:rPr lang="cs-CZ" dirty="0" smtClean="0"/>
              <a:t> traumatu u dětí:</a:t>
            </a:r>
            <a:r>
              <a:rPr lang="cs-CZ" baseline="0" dirty="0" smtClean="0"/>
              <a:t> </a:t>
            </a:r>
            <a:r>
              <a:rPr lang="cs-CZ" dirty="0" smtClean="0">
                <a:hlinkClick r:id="rId4"/>
              </a:rPr>
              <a:t>https://www.youtube.com/watch?v=rKTYOAI65zE</a:t>
            </a:r>
            <a:endParaRPr lang="cs-CZ" dirty="0" smtClean="0"/>
          </a:p>
          <a:p>
            <a:r>
              <a:rPr lang="cs-CZ" dirty="0" smtClean="0"/>
              <a:t>10 min </a:t>
            </a:r>
            <a:r>
              <a:rPr lang="cs-CZ" dirty="0" err="1" smtClean="0"/>
              <a:t>screening</a:t>
            </a:r>
            <a:r>
              <a:rPr lang="cs-CZ" baseline="0" dirty="0" smtClean="0"/>
              <a:t> r</a:t>
            </a:r>
            <a:r>
              <a:rPr lang="cs-CZ" dirty="0" smtClean="0"/>
              <a:t>ozhovor s maminkou kluka: </a:t>
            </a:r>
            <a:r>
              <a:rPr lang="cs-CZ" dirty="0" smtClean="0">
                <a:hlinkClick r:id="rId5"/>
              </a:rPr>
              <a:t>https://www.youtube.com/watch?v=bxbSsK5D_PY</a:t>
            </a:r>
            <a:endParaRPr lang="cs-CZ" dirty="0" smtClean="0"/>
          </a:p>
          <a:p>
            <a:r>
              <a:rPr lang="cs-CZ" b="1" dirty="0" err="1" smtClean="0"/>
              <a:t>Sexual</a:t>
            </a:r>
            <a:r>
              <a:rPr lang="cs-CZ" b="1" dirty="0" smtClean="0"/>
              <a:t> abuse</a:t>
            </a:r>
            <a:r>
              <a:rPr lang="cs-CZ" b="1" baseline="0" dirty="0" smtClean="0"/>
              <a:t> </a:t>
            </a:r>
            <a:r>
              <a:rPr lang="cs-CZ" b="1" baseline="0" dirty="0" err="1" smtClean="0"/>
              <a:t>question</a:t>
            </a:r>
            <a:r>
              <a:rPr lang="cs-CZ" b="1" baseline="0" dirty="0" smtClean="0"/>
              <a:t>: 9:37 (</a:t>
            </a:r>
            <a:r>
              <a:rPr lang="cs-CZ" b="1" baseline="0" dirty="0" err="1" smtClean="0"/>
              <a:t>Excuse</a:t>
            </a:r>
            <a:r>
              <a:rPr lang="cs-CZ" b="1" baseline="0" dirty="0" smtClean="0"/>
              <a:t> </a:t>
            </a:r>
            <a:r>
              <a:rPr lang="cs-CZ" b="1" baseline="0" dirty="0" err="1" smtClean="0"/>
              <a:t>me</a:t>
            </a:r>
            <a:r>
              <a:rPr lang="cs-CZ" b="1" baseline="0" dirty="0" smtClean="0"/>
              <a:t>!)</a:t>
            </a:r>
          </a:p>
          <a:p>
            <a:r>
              <a:rPr lang="cs-CZ" b="1" baseline="0" dirty="0" smtClean="0"/>
              <a:t>13:19 technika sumarizace informací negativ/positiv</a:t>
            </a:r>
          </a:p>
          <a:p>
            <a:endParaRPr lang="cs-CZ" baseline="0" dirty="0" smtClean="0"/>
          </a:p>
          <a:p>
            <a:r>
              <a:rPr lang="cs-CZ" dirty="0" smtClean="0">
                <a:hlinkClick r:id="rId6"/>
              </a:rPr>
              <a:t>https://www.youtube.com/watch?v=qxY0guDvS-s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1694C-1A98-4ECD-9254-1BBA7407DD5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932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Předmět je nesmysl</a:t>
            </a:r>
            <a:r>
              <a:rPr lang="cs-CZ" baseline="0" dirty="0" smtClean="0"/>
              <a:t> (= téma) – je to spíše subjekt/objekt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1694C-1A98-4ECD-9254-1BBA7407DD59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09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1694C-1A98-4ECD-9254-1BBA7407DD59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690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Svoboda, Krejčířová, Vágnerová (2001):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Úvodní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Jádro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Závěr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1694C-1A98-4ECD-9254-1BBA7407DD59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50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ywy_R2empw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OwIHcCkEl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Dl_aka-pck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dKetPHAgbi4" TargetMode="External"/><Relationship Id="rId4" Type="http://schemas.openxmlformats.org/officeDocument/2006/relationships/hyperlink" Target="https://www.youtube.com/watch?v=LB2RxVXkxBM" TargetMode="Externa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Xf8TD4ooDo" TargetMode="Externa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IO6zqIm8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188421"/>
            <a:ext cx="10178322" cy="735215"/>
          </a:xfrm>
        </p:spPr>
        <p:txBody>
          <a:bodyPr>
            <a:normAutofit fontScale="90000"/>
          </a:bodyPr>
          <a:lstStyle/>
          <a:p>
            <a:r>
              <a:rPr lang="cs-CZ" sz="5400" dirty="0"/>
              <a:t>DIAGNOSTICKÉ METODY A TECHNIKY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1432432" y="1261624"/>
            <a:ext cx="10178322" cy="585585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b="1" dirty="0" smtClean="0">
                <a:solidFill>
                  <a:schemeClr val="tx1"/>
                </a:solidFill>
              </a:rPr>
              <a:t>Ústní zkoušky: </a:t>
            </a:r>
            <a:r>
              <a:rPr lang="cs-CZ" dirty="0" smtClean="0">
                <a:solidFill>
                  <a:schemeClr val="tx1"/>
                </a:solidFill>
              </a:rPr>
              <a:t>orientační </a:t>
            </a:r>
            <a:r>
              <a:rPr lang="cs-CZ" dirty="0">
                <a:solidFill>
                  <a:schemeClr val="tx1"/>
                </a:solidFill>
              </a:rPr>
              <a:t>– formativní </a:t>
            </a:r>
            <a:r>
              <a:rPr lang="cs-CZ" dirty="0" smtClean="0">
                <a:solidFill>
                  <a:schemeClr val="tx1"/>
                </a:solidFill>
              </a:rPr>
              <a:t>X klasifikační – </a:t>
            </a:r>
            <a:r>
              <a:rPr lang="cs-CZ" dirty="0" err="1" smtClean="0">
                <a:solidFill>
                  <a:schemeClr val="tx1"/>
                </a:solidFill>
              </a:rPr>
              <a:t>sumativní</a:t>
            </a:r>
            <a:endParaRPr lang="cs-CZ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b="1" dirty="0" smtClean="0">
                <a:solidFill>
                  <a:schemeClr val="tx1"/>
                </a:solidFill>
              </a:rPr>
              <a:t>Písemné zkoušky: </a:t>
            </a:r>
            <a:r>
              <a:rPr lang="cs-CZ" dirty="0" smtClean="0">
                <a:solidFill>
                  <a:schemeClr val="tx1"/>
                </a:solidFill>
              </a:rPr>
              <a:t>orientační </a:t>
            </a:r>
            <a:r>
              <a:rPr lang="cs-CZ" dirty="0">
                <a:solidFill>
                  <a:schemeClr val="tx1"/>
                </a:solidFill>
              </a:rPr>
              <a:t>(formativní) x klasifikační (</a:t>
            </a:r>
            <a:r>
              <a:rPr lang="cs-CZ" dirty="0" err="1">
                <a:solidFill>
                  <a:schemeClr val="tx1"/>
                </a:solidFill>
              </a:rPr>
              <a:t>sumativní</a:t>
            </a:r>
            <a:r>
              <a:rPr lang="cs-CZ" dirty="0" smtClean="0">
                <a:solidFill>
                  <a:schemeClr val="tx1"/>
                </a:solidFill>
              </a:rPr>
              <a:t>) // individuální </a:t>
            </a:r>
            <a:r>
              <a:rPr lang="cs-CZ" dirty="0">
                <a:solidFill>
                  <a:schemeClr val="tx1"/>
                </a:solidFill>
              </a:rPr>
              <a:t>x </a:t>
            </a:r>
            <a:r>
              <a:rPr lang="cs-CZ" dirty="0" smtClean="0">
                <a:solidFill>
                  <a:schemeClr val="tx1"/>
                </a:solidFill>
              </a:rPr>
              <a:t>skupinové // krátkodobé </a:t>
            </a:r>
            <a:r>
              <a:rPr lang="cs-CZ" dirty="0">
                <a:solidFill>
                  <a:schemeClr val="tx1"/>
                </a:solidFill>
              </a:rPr>
              <a:t>x dlouhodobé práce (projekty, čtenářské záznamy, deníky, záznamy pozorování…)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 smtClean="0">
                <a:solidFill>
                  <a:srgbClr val="FF0000"/>
                </a:solidFill>
              </a:rPr>
              <a:t>Analýza </a:t>
            </a:r>
            <a:r>
              <a:rPr lang="cs-CZ" b="1" dirty="0">
                <a:solidFill>
                  <a:srgbClr val="FF0000"/>
                </a:solidFill>
              </a:rPr>
              <a:t>produktů činnosti 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 smtClean="0">
                <a:solidFill>
                  <a:schemeClr val="tx1"/>
                </a:solidFill>
              </a:rPr>
              <a:t>Pozorování</a:t>
            </a:r>
            <a:endParaRPr lang="cs-CZ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b="1" dirty="0" smtClean="0">
                <a:solidFill>
                  <a:srgbClr val="FF0000"/>
                </a:solidFill>
              </a:rPr>
              <a:t>Diagnostický </a:t>
            </a:r>
            <a:r>
              <a:rPr lang="cs-CZ" b="1" dirty="0">
                <a:solidFill>
                  <a:srgbClr val="FF0000"/>
                </a:solidFill>
              </a:rPr>
              <a:t>rozhovor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 smtClean="0">
                <a:solidFill>
                  <a:schemeClr val="tx1"/>
                </a:solidFill>
              </a:rPr>
              <a:t>Testy</a:t>
            </a:r>
            <a:endParaRPr lang="cs-CZ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b="1" dirty="0" smtClean="0">
                <a:solidFill>
                  <a:schemeClr val="tx1"/>
                </a:solidFill>
              </a:rPr>
              <a:t>Dotazník</a:t>
            </a:r>
            <a:endParaRPr lang="cs-CZ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b="1" dirty="0" err="1" smtClean="0">
                <a:solidFill>
                  <a:schemeClr val="tx1"/>
                </a:solidFill>
              </a:rPr>
              <a:t>Škálování</a:t>
            </a:r>
            <a:endParaRPr lang="cs-CZ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b="1" dirty="0" err="1" smtClean="0">
                <a:solidFill>
                  <a:schemeClr val="tx1"/>
                </a:solidFill>
              </a:rPr>
              <a:t>Sociometrie</a:t>
            </a:r>
            <a:endParaRPr lang="cs-CZ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Anamnéza </a:t>
            </a:r>
            <a:endParaRPr lang="cs-CZ" b="1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2"/>
                </a:solidFill>
              </a:rPr>
              <a:t>Studium </a:t>
            </a:r>
            <a:r>
              <a:rPr lang="cs-CZ" b="1" dirty="0">
                <a:solidFill>
                  <a:schemeClr val="tx2"/>
                </a:solidFill>
              </a:rPr>
              <a:t>pedagogické dokumentace</a:t>
            </a:r>
          </a:p>
        </p:txBody>
      </p:sp>
    </p:spTree>
    <p:extLst>
      <p:ext uri="{BB962C8B-B14F-4D97-AF65-F5344CB8AC3E}">
        <p14:creationId xmlns:p14="http://schemas.microsoft.com/office/powerpoint/2010/main" val="128054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RefLexe</a:t>
            </a:r>
            <a:r>
              <a:rPr lang="cs-CZ" dirty="0" smtClean="0"/>
              <a:t> vedení rozhovoru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80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RefLexe</a:t>
            </a:r>
            <a:r>
              <a:rPr lang="cs-CZ" dirty="0" smtClean="0"/>
              <a:t> vedení rozhovoru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Jaké typy otázek žena kladla?</a:t>
            </a:r>
          </a:p>
          <a:p>
            <a:endParaRPr lang="cs-CZ" sz="2400" dirty="0"/>
          </a:p>
          <a:p>
            <a:r>
              <a:rPr lang="cs-CZ" sz="2400" dirty="0"/>
              <a:t>Jaké rozvíjející otázky používala?</a:t>
            </a:r>
          </a:p>
          <a:p>
            <a:endParaRPr lang="cs-CZ" sz="2400" dirty="0"/>
          </a:p>
          <a:p>
            <a:r>
              <a:rPr lang="cs-CZ" sz="2400" dirty="0"/>
              <a:t>Jakým způsobem reagovaly děti?</a:t>
            </a:r>
          </a:p>
          <a:p>
            <a:endParaRPr lang="cs-CZ" sz="2400" dirty="0"/>
          </a:p>
          <a:p>
            <a:r>
              <a:rPr lang="cs-CZ" sz="2400" dirty="0"/>
              <a:t>Poznali jste, které z nich má ADHD? Podle čeho?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078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Ukázka: diagnostický rozhovor s dítětem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93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err="1"/>
              <a:t>Ukážka</a:t>
            </a:r>
            <a:r>
              <a:rPr lang="cs-CZ" sz="2400" dirty="0"/>
              <a:t> </a:t>
            </a:r>
            <a:r>
              <a:rPr lang="cs-CZ" sz="2400" dirty="0" err="1"/>
              <a:t>psychologickej</a:t>
            </a:r>
            <a:r>
              <a:rPr lang="cs-CZ" sz="2400" dirty="0"/>
              <a:t> diagnostiky </a:t>
            </a:r>
            <a:r>
              <a:rPr lang="cs-CZ" sz="2400" b="1" dirty="0" err="1"/>
              <a:t>žiaka</a:t>
            </a:r>
            <a:r>
              <a:rPr lang="cs-CZ" sz="2400" b="1" dirty="0"/>
              <a:t> </a:t>
            </a:r>
            <a:r>
              <a:rPr lang="cs-CZ" sz="2400" b="1" dirty="0" err="1"/>
              <a:t>zo</a:t>
            </a:r>
            <a:r>
              <a:rPr lang="cs-CZ" sz="2400" b="1" dirty="0"/>
              <a:t> </a:t>
            </a:r>
            <a:r>
              <a:rPr lang="cs-CZ" sz="2400" b="1" dirty="0" err="1"/>
              <a:t>sociálne</a:t>
            </a:r>
            <a:r>
              <a:rPr lang="cs-CZ" sz="2400" b="1" dirty="0"/>
              <a:t> </a:t>
            </a:r>
            <a:r>
              <a:rPr lang="cs-CZ" sz="2400" b="1" dirty="0" err="1"/>
              <a:t>znevýhodňujúceho</a:t>
            </a:r>
            <a:r>
              <a:rPr lang="cs-CZ" sz="2400" b="1" dirty="0"/>
              <a:t> </a:t>
            </a:r>
            <a:r>
              <a:rPr lang="cs-CZ" sz="2400" b="1" dirty="0" err="1"/>
              <a:t>prostredia</a:t>
            </a:r>
            <a:r>
              <a:rPr lang="cs-CZ" sz="2400" dirty="0"/>
              <a:t>, </a:t>
            </a:r>
            <a:r>
              <a:rPr lang="cs-CZ" sz="2400" dirty="0" err="1"/>
              <a:t>ktorý</a:t>
            </a:r>
            <a:r>
              <a:rPr lang="cs-CZ" sz="2400" dirty="0"/>
              <a:t> komunikuje </a:t>
            </a:r>
            <a:r>
              <a:rPr lang="cs-CZ" sz="2400" dirty="0" err="1"/>
              <a:t>rómskym</a:t>
            </a:r>
            <a:r>
              <a:rPr lang="cs-CZ" sz="2400" dirty="0"/>
              <a:t> </a:t>
            </a:r>
            <a:r>
              <a:rPr lang="cs-CZ" sz="2400" dirty="0" err="1"/>
              <a:t>dialektom</a:t>
            </a:r>
            <a:r>
              <a:rPr lang="cs-CZ" sz="2400" dirty="0"/>
              <a:t>. </a:t>
            </a:r>
            <a:r>
              <a:rPr lang="cs-CZ" sz="2400" dirty="0" err="1"/>
              <a:t>Vyšetrenie</a:t>
            </a:r>
            <a:r>
              <a:rPr lang="cs-CZ" sz="2400" dirty="0"/>
              <a:t> je vedené </a:t>
            </a:r>
            <a:r>
              <a:rPr lang="cs-CZ" sz="2400" dirty="0" smtClean="0"/>
              <a:t>v </a:t>
            </a:r>
            <a:r>
              <a:rPr lang="cs-CZ" sz="2400" dirty="0" err="1"/>
              <a:t>slovenskom</a:t>
            </a:r>
            <a:r>
              <a:rPr lang="cs-CZ" sz="2400" dirty="0"/>
              <a:t> </a:t>
            </a:r>
            <a:r>
              <a:rPr lang="cs-CZ" sz="2400" dirty="0" smtClean="0"/>
              <a:t>jazyku.</a:t>
            </a:r>
            <a:endParaRPr lang="cs-CZ" sz="3200" dirty="0"/>
          </a:p>
          <a:p>
            <a:pPr marL="0" indent="0">
              <a:buNone/>
            </a:pPr>
            <a:r>
              <a:rPr lang="cs-CZ" sz="2400" u="sng" dirty="0" smtClean="0">
                <a:hlinkClick r:id="rId3"/>
              </a:rPr>
              <a:t>https</a:t>
            </a:r>
            <a:r>
              <a:rPr lang="cs-CZ" sz="2400" u="sng" dirty="0">
                <a:hlinkClick r:id="rId3"/>
              </a:rPr>
              <a:t>://</a:t>
            </a:r>
            <a:r>
              <a:rPr lang="cs-CZ" sz="2400" u="sng" dirty="0" smtClean="0">
                <a:hlinkClick r:id="rId3"/>
              </a:rPr>
              <a:t>www.youtube.com/watch?v=bywy_R2empw</a:t>
            </a:r>
            <a:endParaRPr lang="cs-CZ" sz="2400" u="sng" dirty="0" smtClean="0"/>
          </a:p>
          <a:p>
            <a:pPr marL="0" indent="0">
              <a:buNone/>
            </a:pPr>
            <a:endParaRPr lang="cs-CZ" sz="2400" u="sng" dirty="0" smtClean="0"/>
          </a:p>
          <a:p>
            <a:pPr marL="0" indent="0">
              <a:buNone/>
            </a:pPr>
            <a:r>
              <a:rPr lang="cs-CZ" sz="2400" dirty="0" smtClean="0"/>
              <a:t>8 let Martin</a:t>
            </a:r>
          </a:p>
          <a:p>
            <a:pPr marL="0" indent="0">
              <a:buNone/>
            </a:pPr>
            <a:r>
              <a:rPr lang="cs-CZ" sz="2400" dirty="0" smtClean="0"/>
              <a:t>5 let Valentýna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Centrum </a:t>
            </a:r>
            <a:r>
              <a:rPr lang="cs-CZ" sz="2400" dirty="0" err="1"/>
              <a:t>špeciálno</a:t>
            </a:r>
            <a:r>
              <a:rPr lang="cs-CZ" sz="2400" dirty="0"/>
              <a:t>-pedagogického </a:t>
            </a:r>
            <a:r>
              <a:rPr lang="cs-CZ" sz="2400" dirty="0" smtClean="0"/>
              <a:t>poradenstva, 2015</a:t>
            </a: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u="sng" dirty="0"/>
          </a:p>
        </p:txBody>
      </p:sp>
    </p:spTree>
    <p:extLst>
      <p:ext uri="{BB962C8B-B14F-4D97-AF65-F5344CB8AC3E}">
        <p14:creationId xmlns:p14="http://schemas.microsoft.com/office/powerpoint/2010/main" val="1186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RefLexe</a:t>
            </a:r>
            <a:r>
              <a:rPr lang="cs-CZ" dirty="0" smtClean="0"/>
              <a:t> vedení rozhovoru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093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Ukázka: diagnostický rozhovor s Žákem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Diagnostika dyslexie</a:t>
            </a:r>
          </a:p>
          <a:p>
            <a:pPr marL="0" indent="0">
              <a:buNone/>
            </a:pPr>
            <a:r>
              <a:rPr lang="cs-CZ" sz="2400" dirty="0">
                <a:hlinkClick r:id="rId3"/>
              </a:rPr>
              <a:t>https://www.youtube.com/watch?v=0OwIHcCkEl8</a:t>
            </a:r>
            <a:endParaRPr lang="cs-CZ" sz="24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4625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RefLexe</a:t>
            </a:r>
            <a:r>
              <a:rPr lang="cs-CZ" dirty="0" smtClean="0"/>
              <a:t> vedení rozhovoru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18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0"/>
            <a:ext cx="11580812" cy="6729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502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65953" y="356942"/>
            <a:ext cx="10178322" cy="950976"/>
          </a:xfrm>
        </p:spPr>
        <p:txBody>
          <a:bodyPr/>
          <a:lstStyle/>
          <a:p>
            <a:r>
              <a:rPr lang="cs-CZ" dirty="0" smtClean="0"/>
              <a:t>Druhy rozhovoru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280252" y="1571625"/>
            <a:ext cx="10064023" cy="5100638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b="1" dirty="0" smtClean="0">
                <a:solidFill>
                  <a:schemeClr val="tx1"/>
                </a:solidFill>
              </a:rPr>
              <a:t>Diagnostický</a:t>
            </a:r>
            <a:r>
              <a:rPr lang="cs-CZ" sz="3200" dirty="0" smtClean="0">
                <a:solidFill>
                  <a:schemeClr val="tx1"/>
                </a:solidFill>
              </a:rPr>
              <a:t> X terapeutický X </a:t>
            </a:r>
            <a:r>
              <a:rPr lang="cs-CZ" sz="3200" b="1" dirty="0" smtClean="0">
                <a:solidFill>
                  <a:schemeClr val="tx1"/>
                </a:solidFill>
              </a:rPr>
              <a:t>anamnestický</a:t>
            </a:r>
            <a:r>
              <a:rPr lang="cs-CZ" sz="3200" dirty="0" smtClean="0">
                <a:solidFill>
                  <a:schemeClr val="tx1"/>
                </a:solidFill>
              </a:rPr>
              <a:t> X </a:t>
            </a:r>
            <a:r>
              <a:rPr lang="cs-CZ" sz="3200" b="1" dirty="0" smtClean="0">
                <a:solidFill>
                  <a:schemeClr val="tx1"/>
                </a:solidFill>
              </a:rPr>
              <a:t>výzkumný</a:t>
            </a:r>
            <a:r>
              <a:rPr lang="cs-CZ" sz="3200" dirty="0" smtClean="0">
                <a:solidFill>
                  <a:schemeClr val="tx1"/>
                </a:solidFill>
              </a:rPr>
              <a:t> X poradenský X výběrový</a:t>
            </a:r>
          </a:p>
          <a:p>
            <a:endParaRPr lang="cs-CZ" sz="3200" dirty="0">
              <a:solidFill>
                <a:schemeClr val="tx1"/>
              </a:solidFill>
            </a:endParaRPr>
          </a:p>
          <a:p>
            <a:r>
              <a:rPr lang="cs-CZ" sz="3200" dirty="0">
                <a:solidFill>
                  <a:schemeClr val="tx1"/>
                </a:solidFill>
              </a:rPr>
              <a:t>Přímý X nepřímý</a:t>
            </a:r>
          </a:p>
          <a:p>
            <a:endParaRPr lang="cs-CZ" sz="3200" dirty="0" smtClean="0">
              <a:solidFill>
                <a:schemeClr val="tx1"/>
              </a:solidFill>
            </a:endParaRPr>
          </a:p>
          <a:p>
            <a:r>
              <a:rPr lang="cs-CZ" sz="3200" dirty="0" smtClean="0">
                <a:solidFill>
                  <a:schemeClr val="tx1"/>
                </a:solidFill>
              </a:rPr>
              <a:t>Neřízený X řízený </a:t>
            </a:r>
          </a:p>
          <a:p>
            <a:endParaRPr lang="cs-CZ" sz="3200" dirty="0" smtClean="0">
              <a:solidFill>
                <a:schemeClr val="tx1"/>
              </a:solidFill>
            </a:endParaRPr>
          </a:p>
          <a:p>
            <a:r>
              <a:rPr lang="cs-CZ" sz="3200" dirty="0" smtClean="0">
                <a:solidFill>
                  <a:schemeClr val="tx1"/>
                </a:solidFill>
              </a:rPr>
              <a:t>Standardizovaný X částečně standardizovaný X volný</a:t>
            </a:r>
          </a:p>
          <a:p>
            <a:pPr lvl="1"/>
            <a:r>
              <a:rPr lang="cs-CZ" sz="2800" dirty="0">
                <a:solidFill>
                  <a:schemeClr val="tx1"/>
                </a:solidFill>
              </a:rPr>
              <a:t>Strukturovaný X </a:t>
            </a:r>
            <a:r>
              <a:rPr lang="cs-CZ" sz="2800" dirty="0" err="1">
                <a:solidFill>
                  <a:schemeClr val="tx1"/>
                </a:solidFill>
              </a:rPr>
              <a:t>polostrukturovaný</a:t>
            </a:r>
            <a:r>
              <a:rPr lang="cs-CZ" sz="2800" dirty="0">
                <a:solidFill>
                  <a:schemeClr val="tx1"/>
                </a:solidFill>
              </a:rPr>
              <a:t> X </a:t>
            </a:r>
            <a:r>
              <a:rPr lang="cs-CZ" sz="2800" dirty="0" smtClean="0">
                <a:solidFill>
                  <a:schemeClr val="tx1"/>
                </a:solidFill>
              </a:rPr>
              <a:t>nestrukturovaný</a:t>
            </a:r>
          </a:p>
          <a:p>
            <a:pPr lvl="1"/>
            <a:endParaRPr lang="cs-CZ" sz="2800" dirty="0">
              <a:solidFill>
                <a:schemeClr val="tx1"/>
              </a:solidFill>
            </a:endParaRPr>
          </a:p>
          <a:p>
            <a:r>
              <a:rPr lang="cs-CZ" sz="3200" dirty="0" smtClean="0">
                <a:solidFill>
                  <a:schemeClr val="tx1"/>
                </a:solidFill>
              </a:rPr>
              <a:t>Individuální </a:t>
            </a:r>
            <a:r>
              <a:rPr lang="cs-CZ" sz="3200" dirty="0">
                <a:solidFill>
                  <a:schemeClr val="tx1"/>
                </a:solidFill>
              </a:rPr>
              <a:t>X </a:t>
            </a:r>
            <a:r>
              <a:rPr lang="cs-CZ" sz="3200" dirty="0" smtClean="0">
                <a:solidFill>
                  <a:schemeClr val="tx1"/>
                </a:solidFill>
              </a:rPr>
              <a:t>skupinový</a:t>
            </a:r>
          </a:p>
          <a:p>
            <a:r>
              <a:rPr lang="cs-CZ" sz="3200" dirty="0" err="1" smtClean="0">
                <a:solidFill>
                  <a:schemeClr val="tx1"/>
                </a:solidFill>
              </a:rPr>
              <a:t>Larvovaný</a:t>
            </a:r>
            <a:r>
              <a:rPr lang="cs-CZ" sz="3200" dirty="0" smtClean="0">
                <a:solidFill>
                  <a:schemeClr val="tx1"/>
                </a:solidFill>
              </a:rPr>
              <a:t> (neuvědomovaný)</a:t>
            </a:r>
            <a:endParaRPr lang="cs-CZ" sz="3200" dirty="0">
              <a:solidFill>
                <a:schemeClr val="tx1"/>
              </a:solidFill>
            </a:endParaRPr>
          </a:p>
          <a:p>
            <a:r>
              <a:rPr lang="cs-CZ" sz="3200" dirty="0" smtClean="0">
                <a:solidFill>
                  <a:schemeClr val="tx1"/>
                </a:solidFill>
              </a:rPr>
              <a:t>Stresový (forenzní psychologie)</a:t>
            </a:r>
            <a:endParaRPr lang="cs-CZ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99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65953" y="356942"/>
            <a:ext cx="10178322" cy="950976"/>
          </a:xfrm>
        </p:spPr>
        <p:txBody>
          <a:bodyPr/>
          <a:lstStyle/>
          <a:p>
            <a:r>
              <a:rPr lang="cs-CZ" dirty="0" smtClean="0"/>
              <a:t>Druhy rozhovoru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248867" y="1798154"/>
            <a:ext cx="5006247" cy="343110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800" b="1" dirty="0" smtClean="0">
                <a:solidFill>
                  <a:schemeClr val="tx1"/>
                </a:solidFill>
              </a:rPr>
              <a:t>Neřízený</a:t>
            </a:r>
            <a:endParaRPr lang="cs-CZ" sz="3800" dirty="0" smtClean="0">
              <a:solidFill>
                <a:schemeClr val="tx1"/>
              </a:solidFill>
            </a:endParaRPr>
          </a:p>
          <a:p>
            <a:r>
              <a:rPr lang="cs-CZ" sz="2800" b="1" dirty="0" smtClean="0">
                <a:solidFill>
                  <a:schemeClr val="tx1"/>
                </a:solidFill>
              </a:rPr>
              <a:t>není připraven předem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dává </a:t>
            </a:r>
            <a:r>
              <a:rPr lang="cs-CZ" sz="2800" b="1" dirty="0" smtClean="0">
                <a:solidFill>
                  <a:schemeClr val="tx1"/>
                </a:solidFill>
              </a:rPr>
              <a:t>volbu výběru témat </a:t>
            </a:r>
            <a:r>
              <a:rPr lang="cs-CZ" sz="2800" dirty="0" smtClean="0">
                <a:solidFill>
                  <a:schemeClr val="tx1"/>
                </a:solidFill>
              </a:rPr>
              <a:t>žákovi 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učitel využívá většinou spontánních situací mimo vyučování 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žák má většinou pocit, že „není zkoušen“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212613" y="2198175"/>
            <a:ext cx="4131662" cy="2631058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200" b="1" dirty="0" smtClean="0">
                <a:solidFill>
                  <a:schemeClr val="tx1"/>
                </a:solidFill>
              </a:rPr>
              <a:t>Řízený</a:t>
            </a:r>
            <a:r>
              <a:rPr lang="cs-CZ" sz="3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zaměřenýma  organizovaným způsobem získáváme informace</a:t>
            </a:r>
          </a:p>
          <a:p>
            <a:r>
              <a:rPr lang="cs-CZ" sz="2400" dirty="0">
                <a:solidFill>
                  <a:schemeClr val="tx1"/>
                </a:solidFill>
              </a:rPr>
              <a:t>u</a:t>
            </a:r>
            <a:r>
              <a:rPr lang="cs-CZ" sz="2400" dirty="0" smtClean="0">
                <a:solidFill>
                  <a:schemeClr val="tx1"/>
                </a:solidFill>
              </a:rPr>
              <a:t>čitel má </a:t>
            </a:r>
            <a:r>
              <a:rPr lang="cs-CZ" sz="2400" b="1" dirty="0" smtClean="0">
                <a:solidFill>
                  <a:schemeClr val="tx1"/>
                </a:solidFill>
              </a:rPr>
              <a:t>připravenou baterii otázek</a:t>
            </a:r>
          </a:p>
        </p:txBody>
      </p:sp>
    </p:spTree>
    <p:extLst>
      <p:ext uri="{BB962C8B-B14F-4D97-AF65-F5344CB8AC3E}">
        <p14:creationId xmlns:p14="http://schemas.microsoft.com/office/powerpoint/2010/main" val="154900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2222" y="314080"/>
            <a:ext cx="10178322" cy="950976"/>
          </a:xfrm>
        </p:spPr>
        <p:txBody>
          <a:bodyPr/>
          <a:lstStyle/>
          <a:p>
            <a:r>
              <a:rPr lang="cs-CZ" dirty="0" smtClean="0"/>
              <a:t>Druhy řízeného rozhovoru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32222" y="1400176"/>
            <a:ext cx="4406172" cy="5200649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Standardizovaný (strukturovaný)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Postupujeme přesně podle předem vypracovaného schématu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Musíme se dotknout jistého počtu otázek ve stejné formě a sledu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Blízké dotazníku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U problémů, kde by se lidé neradi vyjadřovali písemně (př. motivace suicidálního pokusu)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119050" y="1457937"/>
            <a:ext cx="5091494" cy="33069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Částečně standardizovaný (</a:t>
            </a:r>
            <a:r>
              <a:rPr lang="cs-CZ" sz="2800" b="1" dirty="0" err="1" smtClean="0">
                <a:solidFill>
                  <a:schemeClr val="tx1"/>
                </a:solidFill>
              </a:rPr>
              <a:t>polostrukturovaný</a:t>
            </a:r>
            <a:r>
              <a:rPr lang="cs-CZ" sz="2800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Cíl a záměr je pevně stanoven</a:t>
            </a:r>
          </a:p>
          <a:p>
            <a:r>
              <a:rPr lang="cs-CZ" sz="2800" dirty="0">
                <a:solidFill>
                  <a:schemeClr val="tx1"/>
                </a:solidFill>
              </a:rPr>
              <a:t>Je nezbytné dotknout se všech předem stanovených oblastí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Uvolňuje se taktika vedení – není nutné dodržovat pořadí a formulaci otázek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6119050" y="4957763"/>
            <a:ext cx="5214938" cy="16430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Volný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Směřuje ke konkrétnímu cíli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Cesty a prostředky nejsou předem stanoveny</a:t>
            </a:r>
          </a:p>
        </p:txBody>
      </p:sp>
    </p:spTree>
    <p:extLst>
      <p:ext uri="{BB962C8B-B14F-4D97-AF65-F5344CB8AC3E}">
        <p14:creationId xmlns:p14="http://schemas.microsoft.com/office/powerpoint/2010/main" val="383041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Klinické diagnostické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550667"/>
            <a:ext cx="10178322" cy="4005075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Nejsou psychometricky podloženy, nestandartní postupy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Údaje mají kvalitativní charakter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Idiografické – poznání konkrétního jedince v jeho celistvosti, komplexnosti, jedinečnosti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Případová práce s žákem, …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Zachycují jedince v jeho nejširším kontextu a v dynamice vývoje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340839" y="4647801"/>
            <a:ext cx="4210050" cy="181588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Pozorování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Rozhovor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Anamnéza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Analýza produktů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1485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452642" cy="1464703"/>
          </a:xfrm>
        </p:spPr>
        <p:txBody>
          <a:bodyPr>
            <a:noAutofit/>
          </a:bodyPr>
          <a:lstStyle/>
          <a:p>
            <a:r>
              <a:rPr lang="cs-CZ" sz="4000" dirty="0"/>
              <a:t>FÁZE VEDENÍ ROZHOVORU </a:t>
            </a:r>
            <a:br>
              <a:rPr lang="cs-CZ" sz="4000" dirty="0"/>
            </a:br>
            <a:r>
              <a:rPr lang="cs-CZ" sz="4000" dirty="0"/>
              <a:t>učitele s žákem/rodičem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0373" y="2174555"/>
            <a:ext cx="5332002" cy="3172971"/>
          </a:xfrm>
        </p:spPr>
        <p:txBody>
          <a:bodyPr>
            <a:normAutofit/>
          </a:bodyPr>
          <a:lstStyle/>
          <a:p>
            <a:pPr marL="742950" lvl="0" indent="-74295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850"/>
              <a:buFont typeface="+mj-lt"/>
              <a:buAutoNum type="arabicPeriod"/>
            </a:pPr>
            <a:r>
              <a:rPr lang="cs-CZ" sz="3600" dirty="0" smtClean="0">
                <a:solidFill>
                  <a:schemeClr val="dk1"/>
                </a:solidFill>
                <a:ea typeface="Questrial"/>
                <a:cs typeface="Questrial"/>
                <a:sym typeface="Questrial"/>
              </a:rPr>
              <a:t>Přípravná</a:t>
            </a:r>
          </a:p>
          <a:p>
            <a:pPr marL="742950" lvl="0" indent="-74295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850"/>
              <a:buFont typeface="+mj-lt"/>
              <a:buAutoNum type="arabicPeriod"/>
            </a:pPr>
            <a:r>
              <a:rPr lang="cs-CZ" sz="3600" dirty="0" smtClean="0">
                <a:solidFill>
                  <a:schemeClr val="dk1"/>
                </a:solidFill>
                <a:ea typeface="Questrial"/>
                <a:cs typeface="Questrial"/>
                <a:sym typeface="Questrial"/>
              </a:rPr>
              <a:t>Úvodní </a:t>
            </a:r>
          </a:p>
          <a:p>
            <a:pPr marL="742950" lvl="0" indent="-74295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850"/>
              <a:buFont typeface="+mj-lt"/>
              <a:buAutoNum type="arabicPeriod"/>
            </a:pPr>
            <a:r>
              <a:rPr lang="cs-CZ" sz="3600" dirty="0" smtClean="0">
                <a:solidFill>
                  <a:schemeClr val="dk1"/>
                </a:solidFill>
                <a:ea typeface="Questrial"/>
                <a:cs typeface="Questrial"/>
                <a:sym typeface="Questrial"/>
              </a:rPr>
              <a:t>Rozvíjení rozhovoru</a:t>
            </a:r>
          </a:p>
          <a:p>
            <a:pPr marL="742950" lvl="0" indent="-74295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850"/>
              <a:buFont typeface="+mj-lt"/>
              <a:buAutoNum type="arabicPeriod"/>
            </a:pPr>
            <a:r>
              <a:rPr lang="cs-CZ" sz="3600" dirty="0" smtClean="0">
                <a:solidFill>
                  <a:schemeClr val="dk1"/>
                </a:solidFill>
                <a:ea typeface="Questrial"/>
                <a:cs typeface="Questrial"/>
                <a:sym typeface="Questrial"/>
              </a:rPr>
              <a:t>Rozuzlení</a:t>
            </a:r>
          </a:p>
          <a:p>
            <a:pPr marL="742950" lvl="0" indent="-74295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850"/>
              <a:buFont typeface="+mj-lt"/>
              <a:buAutoNum type="arabicPeriod"/>
            </a:pPr>
            <a:r>
              <a:rPr lang="cs-CZ" sz="3600" dirty="0">
                <a:solidFill>
                  <a:schemeClr val="dk1"/>
                </a:solidFill>
                <a:ea typeface="Questrial"/>
                <a:cs typeface="Questrial"/>
                <a:sym typeface="Questrial"/>
              </a:rPr>
              <a:t>Z</a:t>
            </a:r>
            <a:r>
              <a:rPr lang="cs-CZ" sz="3600" dirty="0" smtClean="0">
                <a:solidFill>
                  <a:schemeClr val="dk1"/>
                </a:solidFill>
                <a:ea typeface="Questrial"/>
                <a:cs typeface="Questrial"/>
                <a:sym typeface="Questrial"/>
              </a:rPr>
              <a:t>ávěr</a:t>
            </a:r>
          </a:p>
          <a:p>
            <a:pPr marL="742950" lvl="0" indent="-74295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850"/>
              <a:buFont typeface="+mj-lt"/>
              <a:buAutoNum type="arabicPeriod"/>
            </a:pPr>
            <a:endParaRPr lang="cs-CZ" sz="3600" dirty="0" smtClean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-45720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ts val="1850"/>
              <a:buFont typeface="+mj-lt"/>
              <a:buAutoNum type="arabicPeriod"/>
            </a:pPr>
            <a:endParaRPr lang="cs-CZ" sz="240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9015412" y="6488668"/>
            <a:ext cx="2917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Mertin</a:t>
            </a:r>
            <a:r>
              <a:rPr lang="cs-CZ" dirty="0" smtClean="0"/>
              <a:t>, Krejčová et al. (2016)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207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3934" y="181217"/>
            <a:ext cx="10452642" cy="660031"/>
          </a:xfrm>
        </p:spPr>
        <p:txBody>
          <a:bodyPr>
            <a:noAutofit/>
          </a:bodyPr>
          <a:lstStyle/>
          <a:p>
            <a:r>
              <a:rPr lang="cs-CZ" sz="4000" dirty="0" smtClean="0"/>
              <a:t>1. Přípravná fáze rozhovoru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4672" y="1005840"/>
            <a:ext cx="11387328" cy="608990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850"/>
              <a:buFont typeface="Arial"/>
              <a:buChar char="•"/>
            </a:pPr>
            <a:r>
              <a:rPr lang="cs-CZ" sz="26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Rozmyslíme si </a:t>
            </a:r>
            <a:r>
              <a:rPr lang="cs-CZ" sz="3600" b="1" dirty="0" smtClean="0">
                <a:solidFill>
                  <a:srgbClr val="FF0000"/>
                </a:solidFill>
                <a:latin typeface="Questrial"/>
                <a:ea typeface="Questrial"/>
                <a:cs typeface="Questrial"/>
                <a:sym typeface="Questrial"/>
              </a:rPr>
              <a:t>cíl rozhovoru</a:t>
            </a:r>
            <a:endParaRPr lang="cs-CZ" sz="2600" b="1" dirty="0" smtClean="0">
              <a:solidFill>
                <a:srgbClr val="FF0000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850"/>
            </a:pPr>
            <a:r>
              <a:rPr lang="cs-CZ" sz="24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 když je z iniciativy žáka/žáka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850"/>
            </a:pPr>
            <a:r>
              <a:rPr lang="cs-CZ" sz="24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 se chceme dozvědět, na které otázky má respondent odpovědět, v jakých okolnostech se potřebujeme zorientovat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850"/>
            </a:pPr>
            <a:r>
              <a:rPr lang="cs-CZ" sz="24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Cíli odpovídá způsob vedení, otázky, délka rozhovoru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850"/>
            </a:pPr>
            <a:endParaRPr lang="cs-CZ" sz="240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850"/>
            </a:pPr>
            <a:r>
              <a:rPr lang="cs-CZ" sz="24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Př. zorientovat se – cíl co nejvíc se dozvědět a zatím nic neřešit, nevyhlašovat unáhleně stanoviska, potřebujeme víc času, hodně mluví žák, klademe otevřené otázky, častěji se odmlčíme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850"/>
            </a:pPr>
            <a:r>
              <a:rPr lang="cs-CZ" sz="24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Př. když máme výchozí informace, klademe cílenější konkrétní otázky, víc uzavřené otázky, asi bude třeba sdělit i návrh opatření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850"/>
              <a:buFont typeface="Arial"/>
              <a:buChar char="•"/>
            </a:pPr>
            <a:endParaRPr lang="cs-CZ" sz="2600" dirty="0" smtClean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850"/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Questrial"/>
                <a:sym typeface="Questrial"/>
              </a:rPr>
              <a:t>Druh rozhovoru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850"/>
              <a:buFont typeface="Arial"/>
              <a:buChar char="•"/>
            </a:pPr>
            <a:endParaRPr lang="cs-CZ" sz="2600" dirty="0">
              <a:solidFill>
                <a:schemeClr val="dk1"/>
              </a:solidFill>
              <a:latin typeface="Questrial"/>
              <a:sym typeface="Quest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850"/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Questrial"/>
                <a:sym typeface="Questrial"/>
              </a:rPr>
              <a:t>Strategie rozhovoru (pokud je řízený</a:t>
            </a:r>
            <a:r>
              <a:rPr lang="cs-CZ" sz="2600" dirty="0" smtClean="0">
                <a:solidFill>
                  <a:schemeClr val="dk1"/>
                </a:solidFill>
                <a:latin typeface="Questrial"/>
                <a:sym typeface="Questrial"/>
              </a:rPr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850"/>
              <a:buFont typeface="Arial"/>
              <a:buChar char="•"/>
            </a:pPr>
            <a:endParaRPr lang="cs-CZ" sz="2600" dirty="0" smtClean="0">
              <a:solidFill>
                <a:schemeClr val="dk1"/>
              </a:solidFill>
              <a:latin typeface="Questrial"/>
              <a:sym typeface="Quest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850"/>
              <a:buFont typeface="Arial"/>
              <a:buChar char="•"/>
            </a:pPr>
            <a:r>
              <a:rPr lang="cs-CZ" sz="2600" dirty="0" smtClean="0">
                <a:solidFill>
                  <a:schemeClr val="dk1"/>
                </a:solidFill>
                <a:latin typeface="Questrial"/>
                <a:sym typeface="Questrial"/>
              </a:rPr>
              <a:t>Čas</a:t>
            </a:r>
            <a:endParaRPr lang="cs-CZ" sz="2600" dirty="0" smtClean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850"/>
              <a:buFont typeface="Arial"/>
              <a:buChar char="•"/>
            </a:pPr>
            <a:endParaRPr lang="cs-CZ" sz="2600" dirty="0" smtClean="0">
              <a:solidFill>
                <a:schemeClr val="dk1"/>
              </a:solidFill>
              <a:latin typeface="Questrial"/>
              <a:sym typeface="Questrial"/>
            </a:endParaRPr>
          </a:p>
          <a:p>
            <a:pPr marL="0" lvl="0" indent="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ts val="1850"/>
              <a:buNone/>
            </a:pPr>
            <a:endParaRPr lang="cs-CZ" sz="240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8914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3934" y="181217"/>
            <a:ext cx="10452642" cy="660031"/>
          </a:xfrm>
        </p:spPr>
        <p:txBody>
          <a:bodyPr>
            <a:noAutofit/>
          </a:bodyPr>
          <a:lstStyle/>
          <a:p>
            <a:r>
              <a:rPr lang="cs-CZ" sz="4000" dirty="0" smtClean="0"/>
              <a:t>1. Přípravná fáze rozhovoru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7287" y="1263015"/>
            <a:ext cx="9658350" cy="60899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850"/>
              <a:buFont typeface="Arial"/>
              <a:buChar char="•"/>
            </a:pPr>
            <a:r>
              <a:rPr lang="cs-CZ" sz="26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před realizací rozhovoru se </a:t>
            </a:r>
            <a:r>
              <a:rPr lang="cs-CZ" sz="2600" b="1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seznámit se základními informacemi</a:t>
            </a:r>
            <a:r>
              <a:rPr lang="cs-CZ" sz="26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(tj. </a:t>
            </a:r>
            <a:r>
              <a:rPr lang="cs-CZ" sz="2600" b="1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anamnézou</a:t>
            </a:r>
            <a:r>
              <a:rPr lang="cs-CZ" sz="26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) žáka (např. rodinné podmínky, prospěch, zdravotní stav, mimoškolní aktivity atd.); 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850"/>
              <a:buFont typeface="Arial"/>
              <a:buChar char="•"/>
            </a:pPr>
            <a:endParaRPr lang="cs-CZ" sz="2600" dirty="0" smtClean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850"/>
              <a:buFont typeface="Arial"/>
              <a:buChar char="•"/>
            </a:pPr>
            <a:r>
              <a:rPr lang="cs-CZ" sz="26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najít vhodné, pro informanta příjemné </a:t>
            </a:r>
            <a:r>
              <a:rPr lang="cs-CZ" sz="2600" b="1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prostředí </a:t>
            </a:r>
            <a:r>
              <a:rPr lang="cs-CZ" sz="26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 dostatkem soukromí k realizaci rozhovoru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850"/>
              <a:buFont typeface="Arial"/>
              <a:buChar char="•"/>
            </a:pPr>
            <a:r>
              <a:rPr lang="cs-CZ" sz="2400" dirty="0">
                <a:solidFill>
                  <a:schemeClr val="dk1"/>
                </a:solidFill>
                <a:latin typeface="Questrial"/>
                <a:sym typeface="Questrial"/>
              </a:rPr>
              <a:t>Rozhovor po úspěšném zkoušení může probíhat jinak než rozhovor před zkoušením, na které žák není připravený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850"/>
              <a:buFont typeface="Arial"/>
              <a:buChar char="•"/>
            </a:pPr>
            <a:endParaRPr lang="cs-CZ" sz="2600" dirty="0" smtClean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850"/>
              <a:buFont typeface="Arial"/>
              <a:buChar char="•"/>
            </a:pPr>
            <a:endParaRPr lang="cs-CZ" sz="2600" dirty="0" smtClean="0">
              <a:solidFill>
                <a:schemeClr val="dk1"/>
              </a:solidFill>
              <a:latin typeface="Questrial"/>
              <a:sym typeface="Questrial"/>
            </a:endParaRPr>
          </a:p>
          <a:p>
            <a:pPr marL="0" lvl="0" indent="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ts val="1850"/>
              <a:buNone/>
            </a:pPr>
            <a:endParaRPr lang="cs-CZ" sz="240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6910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452642" cy="751471"/>
          </a:xfrm>
        </p:spPr>
        <p:txBody>
          <a:bodyPr>
            <a:noAutofit/>
          </a:bodyPr>
          <a:lstStyle/>
          <a:p>
            <a:r>
              <a:rPr lang="cs-CZ" sz="4000" dirty="0" smtClean="0"/>
              <a:t>2. Úvodní fáze rozhovoru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280161"/>
            <a:ext cx="10580658" cy="557784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ts val="1850"/>
            </a:pPr>
            <a:r>
              <a:rPr lang="cs-CZ" sz="2200" b="1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Navázání kontaktu</a:t>
            </a:r>
            <a:r>
              <a:rPr lang="cs-CZ" sz="22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, dobrý </a:t>
            </a:r>
            <a:r>
              <a:rPr lang="cs-CZ" sz="22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vztah </a:t>
            </a:r>
            <a:endParaRPr lang="cs-CZ" sz="2200" dirty="0" smtClean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1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ts val="1850"/>
            </a:pPr>
            <a:r>
              <a:rPr lang="cs-CZ" sz="20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případné </a:t>
            </a:r>
            <a:r>
              <a:rPr lang="cs-CZ" sz="20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chyby ve vedení rozhovoru žák promine</a:t>
            </a:r>
          </a:p>
          <a:p>
            <a:pPr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ts val="1850"/>
            </a:pPr>
            <a:r>
              <a:rPr lang="cs-CZ" sz="22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Navodit příjemnou </a:t>
            </a:r>
            <a:r>
              <a:rPr lang="cs-CZ" sz="2200" b="1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atmosféru</a:t>
            </a:r>
            <a:r>
              <a:rPr lang="cs-CZ" sz="22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</a:p>
          <a:p>
            <a:pPr lvl="1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ts val="1850"/>
            </a:pPr>
            <a:r>
              <a:rPr lang="cs-CZ" sz="20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bez pocitu, že bude žák/rodič kritizován či souzen za to, co řekne</a:t>
            </a:r>
          </a:p>
          <a:p>
            <a:pPr lvl="1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ts val="1850"/>
            </a:pPr>
            <a:r>
              <a:rPr lang="cs-CZ" sz="20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Odstranit nedůvěru a trému, aby se dotazovaný uvolnil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642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452642" cy="751471"/>
          </a:xfrm>
        </p:spPr>
        <p:txBody>
          <a:bodyPr>
            <a:noAutofit/>
          </a:bodyPr>
          <a:lstStyle/>
          <a:p>
            <a:r>
              <a:rPr lang="cs-CZ" sz="4000" dirty="0" smtClean="0"/>
              <a:t>2. Úvodní fáze rozhovoru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280161"/>
            <a:ext cx="10580658" cy="557784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ts val="1850"/>
            </a:pPr>
            <a:r>
              <a:rPr lang="cs-CZ" sz="22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Je dobré žáka ujistit o:</a:t>
            </a:r>
          </a:p>
          <a:p>
            <a:pPr lvl="1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ts val="1850"/>
            </a:pPr>
            <a:r>
              <a:rPr lang="cs-CZ" sz="22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důvěrnosti informací (popřípadě s ním vyjednat možnosti zveřejnění), </a:t>
            </a:r>
          </a:p>
          <a:p>
            <a:pPr lvl="1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ts val="1850"/>
              <a:buFontTx/>
              <a:buChar char="-"/>
            </a:pPr>
            <a:r>
              <a:rPr lang="cs-CZ" sz="22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možnost neodpovídat </a:t>
            </a:r>
          </a:p>
          <a:p>
            <a:pPr lvl="1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ts val="1850"/>
            </a:pPr>
            <a:r>
              <a:rPr lang="cs-CZ" sz="22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neexistují dobré nebo špatné odpovědi. </a:t>
            </a:r>
          </a:p>
          <a:p>
            <a:pPr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ts val="1850"/>
            </a:pPr>
            <a:r>
              <a:rPr lang="cs-CZ" sz="22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Cíl rozhovoru</a:t>
            </a:r>
          </a:p>
          <a:p>
            <a:pPr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ts val="1850"/>
            </a:pPr>
            <a:r>
              <a:rPr lang="cs-CZ" sz="22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Informace o diagnostikované osobě</a:t>
            </a:r>
          </a:p>
          <a:p>
            <a:pPr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ts val="1850"/>
            </a:pPr>
            <a:r>
              <a:rPr lang="cs-CZ" sz="22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není vhodné začínat rozhovor o věcech, které připomenou nezdary žáka (např. neúspěchy ve škole, přestupky). </a:t>
            </a:r>
          </a:p>
          <a:p>
            <a:pPr lvl="1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ts val="1850"/>
            </a:pPr>
            <a:r>
              <a:rPr lang="cs-CZ" sz="22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u všech problémových situací je lepší postupovat od relativně kladných charakteristik k méně příznivým. </a:t>
            </a:r>
            <a:endParaRPr lang="cs-CZ" sz="22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26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452642" cy="879487"/>
          </a:xfrm>
        </p:spPr>
        <p:txBody>
          <a:bodyPr>
            <a:noAutofit/>
          </a:bodyPr>
          <a:lstStyle/>
          <a:p>
            <a:r>
              <a:rPr lang="cs-CZ" sz="4000" dirty="0" smtClean="0"/>
              <a:t>3. Fáze rozvíjení rozhovoru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2231137"/>
            <a:ext cx="10178322" cy="3593591"/>
          </a:xfrm>
        </p:spPr>
        <p:txBody>
          <a:bodyPr>
            <a:normAutofit/>
          </a:bodyPr>
          <a:lstStyle/>
          <a:p>
            <a:r>
              <a:rPr lang="cs-CZ" sz="26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</a:t>
            </a:r>
            <a:r>
              <a:rPr lang="cs-CZ" sz="26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 začátku rozhovoru by měl dotazovaný dostat možnost se vyjádřit, povídat o svých problémech, vybít negativní emoce, tazatel mu musí dát dostatek prostoru </a:t>
            </a:r>
          </a:p>
          <a:p>
            <a:endParaRPr lang="cs-CZ" sz="2600" dirty="0" smtClean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r>
              <a:rPr lang="cs-CZ" sz="2600" dirty="0" smtClean="0">
                <a:solidFill>
                  <a:schemeClr val="dk1"/>
                </a:solidFill>
                <a:latin typeface="Questrial"/>
                <a:sym typeface="Questrial"/>
              </a:rPr>
              <a:t>Kladení otázek, získávání informací</a:t>
            </a:r>
          </a:p>
          <a:p>
            <a:pPr lvl="1"/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9127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452642" cy="1492132"/>
          </a:xfrm>
        </p:spPr>
        <p:txBody>
          <a:bodyPr>
            <a:noAutofit/>
          </a:bodyPr>
          <a:lstStyle/>
          <a:p>
            <a:r>
              <a:rPr lang="cs-CZ" sz="4000" dirty="0" smtClean="0"/>
              <a:t>4. Fáze rozuzlení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2231137"/>
            <a:ext cx="10178322" cy="3593591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4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můžeme se dozvědět o příčinách konfliktu či zdrojích problému</a:t>
            </a:r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2264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452642" cy="1492132"/>
          </a:xfrm>
        </p:spPr>
        <p:txBody>
          <a:bodyPr>
            <a:noAutofit/>
          </a:bodyPr>
          <a:lstStyle/>
          <a:p>
            <a:r>
              <a:rPr lang="cs-CZ" sz="4000" dirty="0" smtClean="0"/>
              <a:t>5. Závěr rozhovoru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517905"/>
            <a:ext cx="10178322" cy="4306824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  <a:buClr>
                <a:schemeClr val="dk1"/>
              </a:buClr>
              <a:buSzPts val="2000"/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usilovat </a:t>
            </a:r>
            <a:r>
              <a:rPr lang="cs-CZ" sz="2400" dirty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o </a:t>
            </a:r>
            <a:r>
              <a:rPr lang="cs-CZ" sz="2400" b="1" dirty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emoční uzavření </a:t>
            </a:r>
            <a:r>
              <a:rPr lang="cs-CZ" sz="2400" b="1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rozhovoru</a:t>
            </a:r>
          </a:p>
          <a:p>
            <a:pPr>
              <a:spcBef>
                <a:spcPts val="1000"/>
              </a:spcBef>
              <a:buClr>
                <a:schemeClr val="dk1"/>
              </a:buClr>
              <a:buSzPts val="2000"/>
              <a:buFontTx/>
              <a:buChar char="-"/>
            </a:pPr>
            <a:endParaRPr lang="cs-CZ" sz="2400" dirty="0">
              <a:solidFill>
                <a:schemeClr val="tx1"/>
              </a:solidFill>
              <a:sym typeface="Questrial"/>
            </a:endParaRPr>
          </a:p>
          <a:p>
            <a:pPr>
              <a:spcBef>
                <a:spcPts val="1000"/>
              </a:spcBef>
              <a:buClr>
                <a:schemeClr val="dk1"/>
              </a:buClr>
              <a:buSzPts val="2000"/>
              <a:buFontTx/>
              <a:buChar char="-"/>
            </a:pPr>
            <a:r>
              <a:rPr lang="cs-CZ" sz="24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každý rozhovor by měl být ukončen tak, aby mohly později pokračovat další kontakty, bude-li to zapotřebí</a:t>
            </a:r>
          </a:p>
          <a:p>
            <a:pPr>
              <a:spcBef>
                <a:spcPts val="1000"/>
              </a:spcBef>
              <a:buClr>
                <a:schemeClr val="dk1"/>
              </a:buClr>
              <a:buSzPts val="2000"/>
              <a:buFontTx/>
              <a:buChar char="-"/>
            </a:pPr>
            <a:endParaRPr lang="cs-CZ" sz="2400" dirty="0">
              <a:solidFill>
                <a:schemeClr val="tx1"/>
              </a:solidFill>
            </a:endParaRPr>
          </a:p>
          <a:p>
            <a:pPr lvl="0">
              <a:spcBef>
                <a:spcPts val="1000"/>
              </a:spcBef>
              <a:buClr>
                <a:schemeClr val="dk1"/>
              </a:buClr>
              <a:buSzPts val="2000"/>
              <a:buFontTx/>
              <a:buChar char="-"/>
            </a:pPr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5251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Techniky vedení rozhovoru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56878" y="1613034"/>
            <a:ext cx="4463512" cy="426203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Kladení otázek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Jednoduchá akceptace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Zachycení a objasnění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Parafrázování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Interpretace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Ujištění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Pomlky</a:t>
            </a:r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929438" y="2703191"/>
            <a:ext cx="4748587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Slouží 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</a:t>
            </a:r>
            <a:r>
              <a:rPr lang="cs-CZ" sz="2000" dirty="0" smtClean="0"/>
              <a:t>avázání a udržení kontaktu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Získání důvěry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Udržení správného průběhu rozhovoru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9198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Techniky vedení rozhovoru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613034"/>
            <a:ext cx="10178322" cy="5244966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chemeClr val="tx1"/>
                </a:solidFill>
              </a:rPr>
              <a:t>Akceptace: </a:t>
            </a:r>
            <a:r>
              <a:rPr lang="cs-CZ" sz="2800" dirty="0">
                <a:solidFill>
                  <a:srgbClr val="FF0000"/>
                </a:solidFill>
              </a:rPr>
              <a:t>hm, ano</a:t>
            </a:r>
            <a:r>
              <a:rPr lang="cs-CZ" sz="2800" dirty="0">
                <a:solidFill>
                  <a:schemeClr val="tx1"/>
                </a:solidFill>
              </a:rPr>
              <a:t>, mimika</a:t>
            </a:r>
          </a:p>
          <a:p>
            <a:r>
              <a:rPr lang="cs-CZ" sz="2800" dirty="0">
                <a:solidFill>
                  <a:schemeClr val="tx1"/>
                </a:solidFill>
              </a:rPr>
              <a:t>Zachycení: </a:t>
            </a:r>
            <a:r>
              <a:rPr lang="cs-CZ" sz="2800" dirty="0" smtClean="0">
                <a:solidFill>
                  <a:srgbClr val="FF0000"/>
                </a:solidFill>
              </a:rPr>
              <a:t>Ten </a:t>
            </a:r>
            <a:r>
              <a:rPr lang="cs-CZ" sz="2800" dirty="0">
                <a:solidFill>
                  <a:srgbClr val="FF0000"/>
                </a:solidFill>
              </a:rPr>
              <a:t>náš chlapec je </a:t>
            </a:r>
            <a:r>
              <a:rPr lang="cs-CZ" sz="2800" dirty="0" smtClean="0">
                <a:solidFill>
                  <a:srgbClr val="FF0000"/>
                </a:solidFill>
              </a:rPr>
              <a:t>nešikovný. =&gt; Myslíte </a:t>
            </a:r>
            <a:r>
              <a:rPr lang="cs-CZ" sz="2800" dirty="0">
                <a:solidFill>
                  <a:srgbClr val="FF0000"/>
                </a:solidFill>
              </a:rPr>
              <a:t>si, že je spíše studijní typ?</a:t>
            </a:r>
          </a:p>
          <a:p>
            <a:r>
              <a:rPr lang="cs-CZ" sz="2800" dirty="0">
                <a:solidFill>
                  <a:schemeClr val="tx1"/>
                </a:solidFill>
              </a:rPr>
              <a:t>Parafrázování: </a:t>
            </a:r>
            <a:r>
              <a:rPr lang="cs-CZ" sz="2800" dirty="0" smtClean="0">
                <a:solidFill>
                  <a:srgbClr val="FF0000"/>
                </a:solidFill>
              </a:rPr>
              <a:t>Hádáme </a:t>
            </a:r>
            <a:r>
              <a:rPr lang="cs-CZ" sz="2800" dirty="0">
                <a:solidFill>
                  <a:srgbClr val="FF0000"/>
                </a:solidFill>
              </a:rPr>
              <a:t>se s bratrem každý den. =&gt; U vás doma asi moc klidu není, co myslíš?</a:t>
            </a:r>
          </a:p>
          <a:p>
            <a:r>
              <a:rPr lang="cs-CZ" sz="2800" dirty="0">
                <a:solidFill>
                  <a:schemeClr val="tx1"/>
                </a:solidFill>
              </a:rPr>
              <a:t>Interpretace: </a:t>
            </a:r>
            <a:r>
              <a:rPr lang="cs-CZ" sz="2800" dirty="0">
                <a:solidFill>
                  <a:srgbClr val="FF0000"/>
                </a:solidFill>
              </a:rPr>
              <a:t>Moje sestra se hádá s mým bratrem, mám sestru rád, ale nerad vidím, když ubližuje mému bratrovi =&gt; Domnívám se, že máš silnější vztah k  bratrovi</a:t>
            </a:r>
            <a:r>
              <a:rPr lang="cs-CZ" sz="2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Ujištění: </a:t>
            </a:r>
            <a:r>
              <a:rPr lang="cs-CZ" sz="2800" dirty="0" smtClean="0">
                <a:solidFill>
                  <a:srgbClr val="FF0000"/>
                </a:solidFill>
              </a:rPr>
              <a:t>Není tvojí vinou, </a:t>
            </a:r>
            <a:r>
              <a:rPr lang="cs-CZ" sz="2800" dirty="0" err="1" smtClean="0">
                <a:solidFill>
                  <a:srgbClr val="FF0000"/>
                </a:solidFill>
              </a:rPr>
              <a:t>žes</a:t>
            </a:r>
            <a:r>
              <a:rPr lang="cs-CZ" sz="2800" dirty="0" smtClean="0">
                <a:solidFill>
                  <a:srgbClr val="FF0000"/>
                </a:solidFill>
              </a:rPr>
              <a:t> es dostal do této situace, zkus mi však o tom povědět více.</a:t>
            </a:r>
            <a:endParaRPr lang="cs-CZ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0743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Testové diagnostické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91717" y="1322067"/>
            <a:ext cx="5149122" cy="5364483"/>
          </a:xfrm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Odpovídají spíše na otázky týkající se dílčích stránek osobnosti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Celkový obraz si utváříme na základě klinických metod 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Mezi oběma typy metod není ostrá hranice 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Posuzovací stupnice spojují výhody obojího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Optimální postup = kombinace obou typů metod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Např. pozorování chování při administraci testu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667500" y="1136068"/>
            <a:ext cx="5029200" cy="563231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Testy</a:t>
            </a:r>
            <a:r>
              <a:rPr lang="cs-CZ" sz="2400" dirty="0" smtClean="0"/>
              <a:t> – inteligence, speciálních schopností, osobnosti, znalostní testy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Projektivní metody </a:t>
            </a:r>
            <a:r>
              <a:rPr lang="cs-CZ" sz="2400" dirty="0" smtClean="0"/>
              <a:t>(verbální, grafické, metody volby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Kresebné metody </a:t>
            </a:r>
            <a:r>
              <a:rPr lang="cs-CZ" sz="2400" dirty="0" smtClean="0"/>
              <a:t>(</a:t>
            </a:r>
            <a:r>
              <a:rPr lang="cs-CZ" sz="2400" dirty="0" err="1" smtClean="0"/>
              <a:t>úr</a:t>
            </a:r>
            <a:r>
              <a:rPr lang="cs-CZ" sz="2400" dirty="0" smtClean="0"/>
              <a:t>. rozumových schopností, senzomotorických dovedností, kreativity,..)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Dotazníky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Posuzovací škály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17664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0510" y="162929"/>
            <a:ext cx="10178322" cy="73318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Technika kladení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896112"/>
            <a:ext cx="10178322" cy="5961889"/>
          </a:xfrm>
        </p:spPr>
        <p:txBody>
          <a:bodyPr>
            <a:normAutofit fontScale="92500" lnSpcReduction="20000"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Jednoduché</a:t>
            </a:r>
            <a:r>
              <a:rPr lang="cs-CZ" sz="2400" dirty="0" smtClean="0">
                <a:solidFill>
                  <a:schemeClr val="tx1"/>
                </a:solidFill>
              </a:rPr>
              <a:t> formulace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Jasné, srozumitelné otázky (ne dvojí zápor)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Postupné kladení otázek (neptat se na 2 věci současně)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Dobře </a:t>
            </a:r>
            <a:r>
              <a:rPr lang="cs-CZ" sz="2400" dirty="0">
                <a:solidFill>
                  <a:schemeClr val="tx1"/>
                </a:solidFill>
              </a:rPr>
              <a:t>zvážit </a:t>
            </a:r>
            <a:r>
              <a:rPr lang="cs-CZ" sz="2400" b="1" dirty="0">
                <a:solidFill>
                  <a:schemeClr val="tx1"/>
                </a:solidFill>
              </a:rPr>
              <a:t>pořadí otázek 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na začátku volit spíše zahřívací, obecnější a méně osobní </a:t>
            </a:r>
            <a:r>
              <a:rPr lang="cs-CZ" sz="2200" dirty="0" smtClean="0">
                <a:solidFill>
                  <a:schemeClr val="tx1"/>
                </a:solidFill>
              </a:rPr>
              <a:t>otázky</a:t>
            </a:r>
          </a:p>
          <a:p>
            <a:pPr lvl="1"/>
            <a:r>
              <a:rPr lang="cs-CZ" sz="2000" dirty="0">
                <a:solidFill>
                  <a:schemeClr val="dk1"/>
                </a:solidFill>
                <a:latin typeface="Questrial"/>
                <a:sym typeface="Questrial"/>
              </a:rPr>
              <a:t>Otázka položená na začátku nebo na konci může přinést úplně jiné informace</a:t>
            </a:r>
          </a:p>
          <a:p>
            <a:r>
              <a:rPr lang="cs-CZ" sz="2200" dirty="0">
                <a:solidFill>
                  <a:schemeClr val="dk1"/>
                </a:solidFill>
                <a:latin typeface="Questrial"/>
                <a:sym typeface="Questrial"/>
              </a:rPr>
              <a:t>Na stejnou otázku odpoví dítě jinak učiteli, rodiči, </a:t>
            </a:r>
            <a:r>
              <a:rPr lang="cs-CZ" sz="2200" dirty="0" smtClean="0">
                <a:solidFill>
                  <a:schemeClr val="dk1"/>
                </a:solidFill>
                <a:latin typeface="Questrial"/>
                <a:sym typeface="Questrial"/>
              </a:rPr>
              <a:t>psychologovi</a:t>
            </a:r>
          </a:p>
          <a:p>
            <a:r>
              <a:rPr lang="cs-CZ" sz="2200" dirty="0" smtClean="0">
                <a:solidFill>
                  <a:schemeClr val="dk1"/>
                </a:solidFill>
                <a:latin typeface="Questrial"/>
                <a:sym typeface="Questrial"/>
              </a:rPr>
              <a:t>Zohlednit věk, vzdělání, kg. vyspělost</a:t>
            </a:r>
          </a:p>
          <a:p>
            <a:pPr lvl="1"/>
            <a:r>
              <a:rPr lang="cs-CZ" sz="2000" dirty="0" smtClean="0">
                <a:solidFill>
                  <a:schemeClr val="dk1"/>
                </a:solidFill>
                <a:latin typeface="Questrial"/>
                <a:sym typeface="Questrial"/>
              </a:rPr>
              <a:t>Nemluvit s rodičem jako dítětem (rychlé sdělení názoru, poučování bez žádosti, protektorské, vyčítání, stěžování si, kritizování)</a:t>
            </a:r>
          </a:p>
          <a:p>
            <a:pPr lvl="1"/>
            <a:r>
              <a:rPr lang="cs-CZ" sz="2000" dirty="0" smtClean="0">
                <a:solidFill>
                  <a:schemeClr val="dk1"/>
                </a:solidFill>
                <a:latin typeface="Questrial"/>
                <a:sym typeface="Questrial"/>
              </a:rPr>
              <a:t>Nemluvit s dítětem jako s dospělým (náročné pro mladší dítě, nesrozumitelné, jen slova) =&gt; proto někdy odpovídají zdánlivě nesmyslně i na jednoduché otázky, mlčí</a:t>
            </a:r>
          </a:p>
          <a:p>
            <a:r>
              <a:rPr lang="cs-CZ" sz="2200" b="1" dirty="0" smtClean="0">
                <a:solidFill>
                  <a:schemeClr val="dk1"/>
                </a:solidFill>
                <a:latin typeface="Questrial"/>
                <a:sym typeface="Questrial"/>
              </a:rPr>
              <a:t>Přizpůsobit slovník</a:t>
            </a:r>
            <a:r>
              <a:rPr lang="cs-CZ" sz="2200" dirty="0" smtClean="0">
                <a:solidFill>
                  <a:schemeClr val="dk1"/>
                </a:solidFill>
                <a:latin typeface="Questrial"/>
                <a:sym typeface="Questrial"/>
              </a:rPr>
              <a:t>, složitost hovoru úrovni a zaměření respondenta</a:t>
            </a:r>
          </a:p>
          <a:p>
            <a:pPr lvl="1"/>
            <a:r>
              <a:rPr lang="cs-CZ" sz="2000" dirty="0" smtClean="0">
                <a:solidFill>
                  <a:schemeClr val="dk1"/>
                </a:solidFill>
                <a:latin typeface="Questrial"/>
                <a:sym typeface="Questrial"/>
              </a:rPr>
              <a:t>Nemusí být zběhlý v odborné terminologii, o některých souvislostech ještě nepřemýšlel = &gt; trvá déle odpověď než pochopí, co chceme</a:t>
            </a:r>
          </a:p>
          <a:p>
            <a:pPr lvl="1"/>
            <a:r>
              <a:rPr lang="cs-CZ" sz="2000" dirty="0" smtClean="0">
                <a:solidFill>
                  <a:schemeClr val="dk1"/>
                </a:solidFill>
                <a:latin typeface="Questrial"/>
                <a:sym typeface="Questrial"/>
              </a:rPr>
              <a:t>=&gt; </a:t>
            </a:r>
            <a:r>
              <a:rPr lang="cs-CZ" sz="2000" b="1" dirty="0" smtClean="0">
                <a:solidFill>
                  <a:schemeClr val="dk1"/>
                </a:solidFill>
                <a:latin typeface="Questrial"/>
                <a:sym typeface="Questrial"/>
              </a:rPr>
              <a:t>nespěchat,</a:t>
            </a:r>
            <a:r>
              <a:rPr lang="cs-CZ" sz="2000" dirty="0" smtClean="0">
                <a:solidFill>
                  <a:schemeClr val="dk1"/>
                </a:solidFill>
                <a:latin typeface="Questrial"/>
                <a:sym typeface="Questrial"/>
              </a:rPr>
              <a:t> zejm. na menší děti</a:t>
            </a:r>
          </a:p>
          <a:p>
            <a:pPr lvl="1"/>
            <a:endParaRPr lang="cs-CZ" sz="2000" dirty="0" smtClean="0">
              <a:solidFill>
                <a:schemeClr val="dk1"/>
              </a:solidFill>
              <a:latin typeface="Questrial"/>
              <a:sym typeface="Questrial"/>
            </a:endParaRPr>
          </a:p>
          <a:p>
            <a:pPr lvl="1"/>
            <a:endParaRPr lang="cs-CZ" sz="22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29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0240" y="139498"/>
            <a:ext cx="10178322" cy="73318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Druhy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1738" y="1072706"/>
            <a:ext cx="5844836" cy="5486400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tx1"/>
                </a:solidFill>
              </a:rPr>
              <a:t>OTEVŘENÉ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Práme se </a:t>
            </a:r>
            <a:r>
              <a:rPr lang="cs-CZ" b="1" dirty="0" smtClean="0">
                <a:solidFill>
                  <a:schemeClr val="tx1"/>
                </a:solidFill>
              </a:rPr>
              <a:t>Jak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>
                <a:solidFill>
                  <a:schemeClr val="tx1"/>
                </a:solidFill>
              </a:rPr>
              <a:t>C</a:t>
            </a:r>
            <a:r>
              <a:rPr lang="cs-CZ" dirty="0" smtClean="0">
                <a:solidFill>
                  <a:schemeClr val="tx1"/>
                </a:solidFill>
              </a:rPr>
              <a:t>o?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Vyvarovat  se otázce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b="1" strike="sngStrike" dirty="0" smtClean="0">
                <a:solidFill>
                  <a:schemeClr val="tx1"/>
                </a:solidFill>
              </a:rPr>
              <a:t>Proč?</a:t>
            </a:r>
            <a:r>
              <a:rPr lang="cs-CZ" dirty="0" smtClean="0">
                <a:solidFill>
                  <a:schemeClr val="tx1"/>
                </a:solidFill>
              </a:rPr>
              <a:t>: Př.:  </a:t>
            </a:r>
            <a:r>
              <a:rPr lang="cs-CZ" strike="sngStrike" dirty="0" smtClean="0">
                <a:solidFill>
                  <a:srgbClr val="FF0000"/>
                </a:solidFill>
              </a:rPr>
              <a:t>Proč jsi to ne/udělal? 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Málokdy </a:t>
            </a:r>
            <a:r>
              <a:rPr lang="cs-CZ" sz="2000" dirty="0">
                <a:solidFill>
                  <a:schemeClr val="tx1"/>
                </a:solidFill>
              </a:rPr>
              <a:t>se dozvíme něco rozumného, posílíme komunikační </a:t>
            </a:r>
            <a:r>
              <a:rPr lang="cs-CZ" sz="2000" dirty="0" smtClean="0">
                <a:solidFill>
                  <a:schemeClr val="tx1"/>
                </a:solidFill>
              </a:rPr>
              <a:t>bariéru (</a:t>
            </a:r>
            <a:r>
              <a:rPr lang="cs-CZ" sz="2000" dirty="0" err="1" smtClean="0">
                <a:solidFill>
                  <a:schemeClr val="tx1"/>
                </a:solidFill>
              </a:rPr>
              <a:t>Mertin</a:t>
            </a:r>
            <a:r>
              <a:rPr lang="cs-CZ" sz="2000" dirty="0" smtClean="0">
                <a:solidFill>
                  <a:schemeClr val="tx1"/>
                </a:solidFill>
              </a:rPr>
              <a:t>)</a:t>
            </a:r>
            <a:endParaRPr lang="cs-CZ" sz="2000" dirty="0">
              <a:solidFill>
                <a:schemeClr val="tx1"/>
              </a:solidFill>
            </a:endParaRPr>
          </a:p>
          <a:p>
            <a:pPr lvl="1"/>
            <a:r>
              <a:rPr lang="cs-CZ" sz="2000" b="1" dirty="0" smtClean="0">
                <a:solidFill>
                  <a:schemeClr val="tx1"/>
                </a:solidFill>
              </a:rPr>
              <a:t>Směřuje již k interpretaci </a:t>
            </a:r>
            <a:r>
              <a:rPr lang="cs-CZ" sz="2000" dirty="0" smtClean="0">
                <a:solidFill>
                  <a:schemeClr val="tx1"/>
                </a:solidFill>
              </a:rPr>
              <a:t>X zjišťujeme co nejvíce faktů, jejich interpretaci děláme sami =&gt; proto interpretace klienta nejsou pro nás tak důležité (Svoboda)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Dobré pro zorientování se v problému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Respondent může odpověď naplnit dle svého uvážení, častěji odbočí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„</a:t>
            </a:r>
            <a:r>
              <a:rPr lang="cs-CZ" dirty="0" smtClean="0">
                <a:solidFill>
                  <a:srgbClr val="FF0000"/>
                </a:solidFill>
              </a:rPr>
              <a:t>Co si myslíte o přínosu doučování?“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565586" y="3578500"/>
            <a:ext cx="3533614" cy="2959382"/>
          </a:xfrm>
          <a:prstGeom prst="rect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chemeClr val="tx1"/>
                </a:solidFill>
              </a:rPr>
              <a:t>Ptáme se tak, abychom dostávali souvislejší odpovědi, ne jen ano/ne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Pokud tazatel hovoří více než 30 % času = obvykle si počíná nesprávně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Interview slouží k získání co nejvíce informací od klienta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145936" y="603807"/>
            <a:ext cx="3953264" cy="27182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b="1" dirty="0" smtClean="0">
                <a:solidFill>
                  <a:schemeClr val="tx1"/>
                </a:solidFill>
              </a:rPr>
              <a:t>UZAVŘENÉ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směřují k jednoznačným faktickým odpovědím, ano x ne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Neumožňují, aby respondent odbočil od tématu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„</a:t>
            </a:r>
            <a:r>
              <a:rPr lang="cs-CZ" dirty="0" smtClean="0">
                <a:solidFill>
                  <a:srgbClr val="FF0000"/>
                </a:solidFill>
              </a:rPr>
              <a:t>Učil ses včera matematiku?“</a:t>
            </a:r>
          </a:p>
        </p:txBody>
      </p:sp>
    </p:spTree>
    <p:extLst>
      <p:ext uri="{BB962C8B-B14F-4D97-AF65-F5344CB8AC3E}">
        <p14:creationId xmlns:p14="http://schemas.microsoft.com/office/powerpoint/2010/main" val="315941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3318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Druhy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0314" y="1258443"/>
            <a:ext cx="3630274" cy="257060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Přímé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Dotazujeme se přímo na konkrétní věc</a:t>
            </a:r>
          </a:p>
          <a:p>
            <a:pPr marL="0" indent="0">
              <a:buNone/>
            </a:pPr>
            <a:r>
              <a:rPr lang="cs-CZ" sz="2400" i="1" dirty="0" smtClean="0">
                <a:solidFill>
                  <a:srgbClr val="FF0000"/>
                </a:solidFill>
              </a:rPr>
              <a:t>Utrácíš zbytečně a často?</a:t>
            </a:r>
          </a:p>
          <a:p>
            <a:pPr marL="0" indent="0">
              <a:buNone/>
            </a:pPr>
            <a:r>
              <a:rPr lang="cs-CZ" sz="2400" i="1" dirty="0" smtClean="0">
                <a:solidFill>
                  <a:srgbClr val="FF0000"/>
                </a:solidFill>
              </a:rPr>
              <a:t>Unavuje Tě vyučování?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302115" y="1258443"/>
            <a:ext cx="6385059" cy="285635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Nepřímé (nedirektivní)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opis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k jádru věci se přibližujeme oklikou</a:t>
            </a:r>
          </a:p>
          <a:p>
            <a:pPr marL="0" indent="0">
              <a:buNone/>
            </a:pPr>
            <a:r>
              <a:rPr lang="cs-CZ" sz="2400" i="1" dirty="0" smtClean="0">
                <a:solidFill>
                  <a:srgbClr val="FF0000"/>
                </a:solidFill>
              </a:rPr>
              <a:t>Máš dojem, že někdy neodoláš a koupíš sice pěknou, ale méně potřebnou věc?</a:t>
            </a:r>
          </a:p>
          <a:p>
            <a:pPr marL="0" indent="0">
              <a:buNone/>
            </a:pPr>
            <a:r>
              <a:rPr lang="cs-CZ" sz="2400" i="1" dirty="0" smtClean="0">
                <a:solidFill>
                  <a:srgbClr val="FF0000"/>
                </a:solidFill>
              </a:rPr>
              <a:t>Jak se cítíš na konci vyučování?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070314" y="4514851"/>
            <a:ext cx="10916899" cy="220027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Projektivní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Vycházejí z principu identifikace s jinými lidmi, do nichž tázaný </a:t>
            </a:r>
            <a:r>
              <a:rPr lang="cs-CZ" sz="2400" dirty="0" err="1" smtClean="0">
                <a:solidFill>
                  <a:schemeClr val="tx1"/>
                </a:solidFill>
              </a:rPr>
              <a:t>projikuje</a:t>
            </a:r>
            <a:r>
              <a:rPr lang="cs-CZ" sz="2400" dirty="0" smtClean="0">
                <a:solidFill>
                  <a:schemeClr val="tx1"/>
                </a:solidFill>
              </a:rPr>
              <a:t> své postoje, názory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400" i="1" dirty="0" smtClean="0">
                <a:solidFill>
                  <a:srgbClr val="FF0000"/>
                </a:solidFill>
              </a:rPr>
              <a:t>Co soudíš o dětech, které  něco koupí a neuvažují moc o tom, zda věc potřebují?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400" i="1" dirty="0" smtClean="0">
                <a:solidFill>
                  <a:srgbClr val="FF0000"/>
                </a:solidFill>
              </a:rPr>
              <a:t>Jak se asi cítí většina dětí na konci vyučování?</a:t>
            </a:r>
          </a:p>
        </p:txBody>
      </p:sp>
    </p:spTree>
    <p:extLst>
      <p:ext uri="{BB962C8B-B14F-4D97-AF65-F5344CB8AC3E}">
        <p14:creationId xmlns:p14="http://schemas.microsoft.com/office/powerpoint/2010/main" val="152413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návodné otázky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417317"/>
            <a:ext cx="10178322" cy="2478027"/>
          </a:xfrm>
        </p:spPr>
        <p:txBody>
          <a:bodyPr>
            <a:normAutofit/>
          </a:bodyPr>
          <a:lstStyle/>
          <a:p>
            <a:pPr lvl="1"/>
            <a:r>
              <a:rPr lang="cs-CZ" sz="2200" dirty="0" smtClean="0">
                <a:solidFill>
                  <a:schemeClr val="tx1"/>
                </a:solidFill>
              </a:rPr>
              <a:t>na ně velký pozor, navádějí k odpovědi bez ohledu na skutečnost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Vyhýbáme se </a:t>
            </a:r>
            <a:r>
              <a:rPr lang="cs-CZ" sz="2000" b="1" dirty="0">
                <a:solidFill>
                  <a:schemeClr val="tx1"/>
                </a:solidFill>
              </a:rPr>
              <a:t>sugestivním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smtClean="0">
                <a:solidFill>
                  <a:schemeClr val="tx1"/>
                </a:solidFill>
              </a:rPr>
              <a:t>otázkám, </a:t>
            </a:r>
            <a:r>
              <a:rPr lang="cs-CZ" sz="2000" b="1" dirty="0" smtClean="0">
                <a:solidFill>
                  <a:schemeClr val="tx1"/>
                </a:solidFill>
              </a:rPr>
              <a:t>projektivní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>
                <a:solidFill>
                  <a:schemeClr val="tx1"/>
                </a:solidFill>
              </a:rPr>
              <a:t>(</a:t>
            </a:r>
            <a:r>
              <a:rPr lang="cs-CZ" sz="2000" dirty="0">
                <a:solidFill>
                  <a:srgbClr val="FF0000"/>
                </a:solidFill>
              </a:rPr>
              <a:t>děti většinou…co ty</a:t>
            </a:r>
            <a:r>
              <a:rPr lang="cs-CZ" sz="2000" dirty="0">
                <a:solidFill>
                  <a:schemeClr val="tx1"/>
                </a:solidFill>
              </a:rPr>
              <a:t>?)</a:t>
            </a:r>
          </a:p>
          <a:p>
            <a:pPr lvl="1"/>
            <a:endParaRPr lang="cs-CZ" sz="2200" dirty="0" smtClean="0">
              <a:solidFill>
                <a:schemeClr val="tx1"/>
              </a:solidFill>
            </a:endParaRPr>
          </a:p>
          <a:p>
            <a:pPr lvl="1"/>
            <a:r>
              <a:rPr lang="cs-CZ" sz="2200" dirty="0" smtClean="0">
                <a:solidFill>
                  <a:srgbClr val="FF0000"/>
                </a:solidFill>
              </a:rPr>
              <a:t>„Myslíš, že ti paní učitelka nepřeje?“</a:t>
            </a:r>
          </a:p>
          <a:p>
            <a:pPr lvl="1"/>
            <a:r>
              <a:rPr lang="cs-CZ" sz="2200" dirty="0" smtClean="0">
                <a:solidFill>
                  <a:srgbClr val="FF0000"/>
                </a:solidFill>
              </a:rPr>
              <a:t>„Neudělals to schválně, že ne? Možná to mohl udělat Petr?“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18303" y="3976386"/>
            <a:ext cx="10178322" cy="953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cs-CZ" sz="2200" dirty="0" smtClean="0">
                <a:solidFill>
                  <a:schemeClr val="tx1"/>
                </a:solidFill>
              </a:rPr>
              <a:t>Pokud respondent nemá zcela jasno nebo odpověď obsažená v otázce zcela neodporuje jeho pohledu, zvyšuje se výrazně pravděpodobnost, že odpoví tím směrem.</a:t>
            </a:r>
          </a:p>
        </p:txBody>
      </p:sp>
    </p:spTree>
    <p:extLst>
      <p:ext uri="{BB962C8B-B14F-4D97-AF65-F5344CB8AC3E}">
        <p14:creationId xmlns:p14="http://schemas.microsoft.com/office/powerpoint/2010/main" val="297409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53890"/>
          </a:xfrm>
        </p:spPr>
        <p:txBody>
          <a:bodyPr/>
          <a:lstStyle/>
          <a:p>
            <a:r>
              <a:rPr lang="cs-CZ" dirty="0" err="1" smtClean="0"/>
              <a:t>Eufemizace</a:t>
            </a:r>
            <a:r>
              <a:rPr lang="cs-CZ" dirty="0" smtClean="0"/>
              <a:t>, </a:t>
            </a:r>
            <a:r>
              <a:rPr lang="cs-CZ" dirty="0" err="1" smtClean="0"/>
              <a:t>larvování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72238" y="2433336"/>
            <a:ext cx="5072062" cy="247802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Pověz mi, jaký je tvůj tatínek?</a:t>
            </a:r>
          </a:p>
          <a:p>
            <a:pPr marL="457200" lvl="1" indent="0">
              <a:buNone/>
            </a:pPr>
            <a:endParaRPr lang="cs-CZ" sz="28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Jak bys chtěl strávit prázdniny?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146903" y="2433336"/>
            <a:ext cx="5211035" cy="19815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cs-CZ" sz="2800" strike="sngStrike" dirty="0" smtClean="0">
                <a:solidFill>
                  <a:srgbClr val="FF0000"/>
                </a:solidFill>
              </a:rPr>
              <a:t>Je tvůj tatínek přísný?</a:t>
            </a:r>
          </a:p>
          <a:p>
            <a:pPr marL="457200" lvl="1" indent="0">
              <a:buNone/>
            </a:pPr>
            <a:endParaRPr lang="cs-CZ" sz="2800" strike="sngStrike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cs-CZ" sz="2800" strike="sngStrike" dirty="0" smtClean="0">
                <a:solidFill>
                  <a:srgbClr val="FF0000"/>
                </a:solidFill>
              </a:rPr>
              <a:t>Chceš jet o prázdninách k moři?</a:t>
            </a:r>
          </a:p>
        </p:txBody>
      </p:sp>
    </p:spTree>
    <p:extLst>
      <p:ext uri="{BB962C8B-B14F-4D97-AF65-F5344CB8AC3E}">
        <p14:creationId xmlns:p14="http://schemas.microsoft.com/office/powerpoint/2010/main" val="196902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0240" y="139498"/>
            <a:ext cx="10178322" cy="73318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Druhy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38951" y="1574479"/>
            <a:ext cx="5030450" cy="2856357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PRIMÁRNÍ</a:t>
            </a:r>
          </a:p>
          <a:p>
            <a:pPr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</a:rPr>
              <a:t>Před začátkem rozhovoru</a:t>
            </a:r>
          </a:p>
          <a:p>
            <a:pPr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</a:rPr>
              <a:t>Cíl získat požadované konkrétní informace</a:t>
            </a:r>
            <a:endParaRPr lang="cs-CZ" sz="2800" dirty="0" smtClean="0">
              <a:solidFill>
                <a:srgbClr val="FF0000"/>
              </a:solidFill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174511" y="3002658"/>
            <a:ext cx="3953264" cy="3026668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SEKUNDÁRNÍ</a:t>
            </a:r>
          </a:p>
          <a:p>
            <a:pPr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</a:rPr>
              <a:t>Vyplynou přímo z interview</a:t>
            </a:r>
          </a:p>
          <a:p>
            <a:pPr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</a:rPr>
              <a:t>Bezprostředně reagují na sdělené informace</a:t>
            </a:r>
            <a:endParaRPr lang="cs-CZ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53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SPRÁVNÉHO VEDENÍ ROZHOVORU </a:t>
            </a:r>
            <a:r>
              <a:rPr lang="cs-CZ" dirty="0" smtClean="0"/>
              <a:t>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2011681"/>
            <a:ext cx="10708674" cy="4571999"/>
          </a:xfrm>
        </p:spPr>
        <p:txBody>
          <a:bodyPr>
            <a:normAutofit fontScale="77500" lnSpcReduction="20000"/>
          </a:bodyPr>
          <a:lstStyle/>
          <a:p>
            <a:r>
              <a:rPr lang="cs-CZ" sz="3000" dirty="0">
                <a:solidFill>
                  <a:schemeClr val="tx1"/>
                </a:solidFill>
              </a:rPr>
              <a:t>stanovit si cíl rozhovoru</a:t>
            </a:r>
          </a:p>
          <a:p>
            <a:endParaRPr lang="cs-CZ" sz="3000" dirty="0" smtClean="0">
              <a:solidFill>
                <a:schemeClr val="tx1"/>
              </a:solidFill>
            </a:endParaRPr>
          </a:p>
          <a:p>
            <a:r>
              <a:rPr lang="cs-CZ" sz="3000" dirty="0" smtClean="0">
                <a:solidFill>
                  <a:schemeClr val="tx1"/>
                </a:solidFill>
              </a:rPr>
              <a:t>reflektovat kontext, ve kterém rozhovor probíhá, a vztah mezi mluvčími </a:t>
            </a:r>
          </a:p>
          <a:p>
            <a:pPr lvl="1"/>
            <a:r>
              <a:rPr lang="cs-CZ" sz="3000" dirty="0" smtClean="0">
                <a:solidFill>
                  <a:schemeClr val="tx1"/>
                </a:solidFill>
              </a:rPr>
              <a:t>např. není žák rozrušený nezdařenou písemkou?</a:t>
            </a:r>
          </a:p>
          <a:p>
            <a:pPr lvl="1"/>
            <a:r>
              <a:rPr lang="cs-CZ" sz="3000" dirty="0" smtClean="0">
                <a:solidFill>
                  <a:schemeClr val="tx1"/>
                </a:solidFill>
              </a:rPr>
              <a:t>Přizpůsobovat vedení rozhovoru podmínkám</a:t>
            </a:r>
          </a:p>
          <a:p>
            <a:pPr lvl="1"/>
            <a:endParaRPr lang="cs-CZ" sz="3000" dirty="0" smtClean="0">
              <a:solidFill>
                <a:schemeClr val="tx1"/>
              </a:solidFill>
            </a:endParaRPr>
          </a:p>
          <a:p>
            <a:r>
              <a:rPr lang="cs-CZ" sz="3000" dirty="0" smtClean="0">
                <a:solidFill>
                  <a:schemeClr val="tx1"/>
                </a:solidFill>
              </a:rPr>
              <a:t>usilovat o navázání vztahu důvěry</a:t>
            </a:r>
          </a:p>
          <a:p>
            <a:pPr lvl="1"/>
            <a:r>
              <a:rPr lang="cs-CZ" sz="3000" dirty="0" smtClean="0">
                <a:solidFill>
                  <a:schemeClr val="tx1"/>
                </a:solidFill>
              </a:rPr>
              <a:t>např. nemluvíme s žákem nadřazeným tónem</a:t>
            </a:r>
          </a:p>
          <a:p>
            <a:pPr lvl="1"/>
            <a:endParaRPr lang="cs-CZ" sz="2200" dirty="0" smtClean="0">
              <a:solidFill>
                <a:schemeClr val="tx1"/>
              </a:solidFill>
            </a:endParaRPr>
          </a:p>
          <a:p>
            <a:pPr marL="274320" lvl="0" indent="-256032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800" dirty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dávat pozitivní zpětnou vazbu </a:t>
            </a:r>
          </a:p>
          <a:p>
            <a:pPr marL="731520" lvl="1" indent="-256032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400" dirty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„tvoje odpovědi mi pomáhají poznat, co se u vás děje….“</a:t>
            </a:r>
          </a:p>
          <a:p>
            <a:pPr marL="731520" lvl="1" indent="-256032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400" dirty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„myslím, že jsem se od tebe dozvěděl mnoho užitečného…“</a:t>
            </a:r>
            <a:endParaRPr lang="cs-CZ" sz="2400" dirty="0">
              <a:solidFill>
                <a:schemeClr val="tx1"/>
              </a:solidFill>
            </a:endParaRPr>
          </a:p>
          <a:p>
            <a:pPr lvl="1"/>
            <a:endParaRPr lang="cs-CZ" sz="2200" dirty="0" smtClean="0">
              <a:solidFill>
                <a:schemeClr val="tx1"/>
              </a:solidFill>
            </a:endParaRPr>
          </a:p>
          <a:p>
            <a:pPr lvl="1"/>
            <a:endParaRPr lang="cs-CZ" sz="2200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210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4"/>
            <a:ext cx="10178322" cy="2013343"/>
          </a:xfrm>
        </p:spPr>
        <p:txBody>
          <a:bodyPr>
            <a:normAutofit fontScale="90000"/>
          </a:bodyPr>
          <a:lstStyle/>
          <a:p>
            <a:r>
              <a:rPr lang="cs-CZ" dirty="0"/>
              <a:t>PRINCIPY SPRÁVNÉHO </a:t>
            </a:r>
            <a:r>
              <a:rPr lang="cs-CZ" dirty="0" smtClean="0"/>
              <a:t>ROZHOVORU: odlišovat fakta a od názorů, 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95646" y="2798064"/>
            <a:ext cx="7544850" cy="4059936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Fakta: </a:t>
            </a:r>
            <a:r>
              <a:rPr lang="cs-CZ" dirty="0" smtClean="0">
                <a:solidFill>
                  <a:schemeClr val="tx1"/>
                </a:solidFill>
              </a:rPr>
              <a:t>Kolik má neomluvených hodin?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Názor, přesvědčení, hodnocení: </a:t>
            </a:r>
            <a:r>
              <a:rPr lang="cs-CZ" dirty="0" smtClean="0">
                <a:solidFill>
                  <a:schemeClr val="tx1"/>
                </a:solidFill>
              </a:rPr>
              <a:t>Já nevěřím, že by to Franta mohl udělat. Co si o těch krádežích myslíte vy?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Pokud rodiče stále přecházejí k vlastnímu hodnocení i tam, kde žádáte fakta, sdělte jim to přímo.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Není vhodné soustředit se pouze na jedno (fakta nebo názory)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Dát přednost faktům, pokud nutné,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Na základě hodnocení nejde fakta zrekonstruovat a jsme tak závislí na pohledu 1 člověka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528048" y="1213014"/>
            <a:ext cx="2084832" cy="317009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Pro rodiče je těžké si přiznat, že si řadu věcí z minulosti dítěte nepamatují přesně</a:t>
            </a:r>
          </a:p>
          <a:p>
            <a:r>
              <a:rPr lang="cs-CZ" sz="2000" dirty="0" smtClean="0"/>
              <a:t>Neznají i některé věci z přítomnosti</a:t>
            </a:r>
          </a:p>
          <a:p>
            <a:r>
              <a:rPr lang="cs-CZ" sz="2000" dirty="0" smtClean="0"/>
              <a:t>=&gt;</a:t>
            </a:r>
          </a:p>
          <a:p>
            <a:r>
              <a:rPr lang="cs-CZ" sz="2000" b="1" dirty="0" smtClean="0"/>
              <a:t>Bereme vše s rezervou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540496" y="4980267"/>
            <a:ext cx="3236976" cy="163121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Respondent upravuje své odpovědi ve směru </a:t>
            </a:r>
            <a:r>
              <a:rPr lang="cs-CZ" sz="2000" b="1" dirty="0" smtClean="0"/>
              <a:t>sociální žádoucnosti</a:t>
            </a:r>
            <a:r>
              <a:rPr lang="cs-CZ" sz="2000" dirty="0" smtClean="0"/>
              <a:t>, tak jak si myslí, že je správné, co chceme slyšet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9231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SPRÁVNÉHO VEDENÍ </a:t>
            </a:r>
            <a:r>
              <a:rPr lang="cs-CZ" dirty="0" smtClean="0"/>
              <a:t>ROZHOVORU: neuškodit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6502" y="2560321"/>
            <a:ext cx="10708674" cy="4571999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Nesmíme respondentovi uškodit</a:t>
            </a:r>
          </a:p>
          <a:p>
            <a:pPr lvl="1"/>
            <a:r>
              <a:rPr lang="cs-CZ" sz="2200" dirty="0" smtClean="0">
                <a:solidFill>
                  <a:schemeClr val="tx1"/>
                </a:solidFill>
              </a:rPr>
              <a:t>mluvení s despektem, zvyšování hlasu, ironické poznámky </a:t>
            </a:r>
          </a:p>
          <a:p>
            <a:pPr lvl="1"/>
            <a:r>
              <a:rPr lang="cs-CZ" sz="2200" dirty="0" smtClean="0">
                <a:solidFill>
                  <a:schemeClr val="tx1"/>
                </a:solidFill>
              </a:rPr>
              <a:t>poučujeme a hodnotíme opatrně a obvykle jen když jsme vyzváni</a:t>
            </a:r>
          </a:p>
          <a:p>
            <a:pPr lvl="1"/>
            <a:endParaRPr lang="cs-CZ" sz="22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Dotazy na </a:t>
            </a:r>
            <a:r>
              <a:rPr lang="cs-CZ" sz="2400" b="1" dirty="0" smtClean="0">
                <a:solidFill>
                  <a:schemeClr val="tx1"/>
                </a:solidFill>
              </a:rPr>
              <a:t>příliš osobní věc</a:t>
            </a:r>
            <a:r>
              <a:rPr lang="cs-CZ" sz="2400" dirty="0" smtClean="0">
                <a:solidFill>
                  <a:schemeClr val="tx1"/>
                </a:solidFill>
              </a:rPr>
              <a:t>i, dovolíme se a připomeneme, že může neodpovědět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Neodhadneme situaci a zvolíme nevhodné, </a:t>
            </a:r>
            <a:r>
              <a:rPr lang="cs-CZ" sz="2400" b="1" dirty="0" smtClean="0">
                <a:solidFill>
                  <a:schemeClr val="tx1"/>
                </a:solidFill>
              </a:rPr>
              <a:t>nepříjemné otázky pro respondenta </a:t>
            </a:r>
            <a:r>
              <a:rPr lang="cs-CZ" sz="2400" dirty="0" smtClean="0">
                <a:solidFill>
                  <a:schemeClr val="tx1"/>
                </a:solidFill>
              </a:rPr>
              <a:t>=&gt; omluvíme se a vysvětlíme, proč jsme se ptali</a:t>
            </a:r>
          </a:p>
          <a:p>
            <a:pPr marL="457200" lvl="1" indent="0">
              <a:buNone/>
            </a:pPr>
            <a:endParaRPr lang="cs-CZ" sz="2200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613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PRINCIPY SPRÁVNÉHO VEDENÍ ROZHOVORU</a:t>
            </a:r>
            <a:r>
              <a:rPr lang="cs-CZ" dirty="0" smtClean="0"/>
              <a:t>: respektovat soukromí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</a:rPr>
              <a:t>Sami nerozhodujeme, které údaje jsou nezveřejnitelné a které ne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Chráníme údaje získané rozhovorem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Domlouváme se přímo se žákem/rodiči – možnosti a limity zveřejnění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Ostatní učitelé také mohou informaci potřebovat</a:t>
            </a:r>
          </a:p>
          <a:p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26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Diagnostický Rozhovor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Základy pedagogicko-psychologické diagnostiky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123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PRINCIPY SPRÁVNÉHO VEDENÍ </a:t>
            </a:r>
            <a:r>
              <a:rPr lang="cs-CZ" dirty="0" smtClean="0"/>
              <a:t>ROZHOVORU: pozorně nasloucháme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2011681"/>
            <a:ext cx="10708674" cy="4846319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V průběhu celého rozhovoru musí být zřejmé, že pozorně nasloucháme</a:t>
            </a:r>
          </a:p>
          <a:p>
            <a:pPr lv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Dáváme to najevo</a:t>
            </a:r>
          </a:p>
          <a:p>
            <a:pPr lvl="1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Pohledem, nakloněním těla, pokyvováním, slovy (</a:t>
            </a:r>
            <a:r>
              <a:rPr lang="cs-CZ" sz="2400" dirty="0" err="1" smtClean="0">
                <a:solidFill>
                  <a:schemeClr val="tx1"/>
                </a:solidFill>
              </a:rPr>
              <a:t>hmm</a:t>
            </a:r>
            <a:r>
              <a:rPr lang="cs-CZ" sz="2400" dirty="0" smtClean="0">
                <a:solidFill>
                  <a:schemeClr val="tx1"/>
                </a:solidFill>
              </a:rPr>
              <a:t>, ano), občasným zopakováním některé informace, dílčím dotazem</a:t>
            </a:r>
          </a:p>
          <a:p>
            <a:pPr lvl="1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SzPts val="2000"/>
              <a:buFont typeface="Arial"/>
              <a:buChar char="•"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Když položíme stejnou otázku dvakrát, respondent to sdělí „Na to už jste se ptal“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můžeme se přiznat, max. 1x za rozhovor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s úsměvem řekneme, že nás zajímá ještě nějaký detail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60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SPRÁVNÉHO VEDENÍ </a:t>
            </a:r>
            <a:r>
              <a:rPr lang="cs-CZ" dirty="0" smtClean="0"/>
              <a:t>ROZHOVORU: díváme 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2011681"/>
            <a:ext cx="10708674" cy="4571999"/>
          </a:xfrm>
        </p:spPr>
        <p:txBody>
          <a:bodyPr>
            <a:normAutofit fontScale="92500" lnSpcReduction="10000"/>
          </a:bodyPr>
          <a:lstStyle/>
          <a:p>
            <a:pPr marL="274320" lvl="0" indent="-256032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400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všímat si neverbální komunikace – </a:t>
            </a:r>
            <a:r>
              <a:rPr lang="cs-CZ" sz="2400" b="1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díváme se </a:t>
            </a:r>
            <a:r>
              <a:rPr lang="cs-CZ" sz="2400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na žáka</a:t>
            </a:r>
          </a:p>
          <a:p>
            <a:pPr marL="731520" lvl="1" indent="-256032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200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Vyjadřujeme tak zájem, současně sledujeme změny výrazu, gestikulaci, intonace hlasu, přízvuk, tempo, veškeré změny ve výrazu obličeje, červenání, pohled, pocení, plačtivost, ruce zkřížené na hrudi, pokašlávání…. </a:t>
            </a:r>
          </a:p>
          <a:p>
            <a:pPr marL="731520" lvl="1" indent="-256032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200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důležité jsou </a:t>
            </a:r>
            <a:r>
              <a:rPr lang="cs-CZ" sz="2200" b="1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změny</a:t>
            </a:r>
            <a:r>
              <a:rPr lang="cs-CZ" sz="2200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 – např. žák začne žmoulat kapesník</a:t>
            </a:r>
          </a:p>
          <a:p>
            <a:pPr marL="731520" lvl="1" indent="-256032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200" dirty="0" smtClean="0">
                <a:solidFill>
                  <a:schemeClr val="tx1"/>
                </a:solidFill>
              </a:rPr>
              <a:t>Význam a smysl odpovědi je pak lépe srozumitelný</a:t>
            </a:r>
          </a:p>
          <a:p>
            <a:pPr marL="731520" lvl="1" indent="-256032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SzPts val="2000"/>
              <a:buFont typeface="Arial"/>
              <a:buChar char="•"/>
            </a:pPr>
            <a:endParaRPr lang="cs-CZ" sz="2200" dirty="0" smtClean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400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Pozor na chyby: </a:t>
            </a:r>
            <a:r>
              <a:rPr lang="cs-CZ" sz="2400" b="1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reflektovat vlastní přesvědčení a stereotypy o žákovi </a:t>
            </a:r>
            <a:r>
              <a:rPr lang="cs-CZ" sz="2400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a vyvarovat se haló efektu (tzv. chyba prvního dojmu)</a:t>
            </a:r>
          </a:p>
          <a:p>
            <a:pPr lv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400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Pozor na stereotypy ve vnímání a při hodnocení</a:t>
            </a:r>
          </a:p>
          <a:p>
            <a:pPr lv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SzPts val="2000"/>
              <a:buFont typeface="Arial"/>
              <a:buChar char="•"/>
            </a:pPr>
            <a:endParaRPr lang="cs-CZ" sz="2400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554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0510" y="113246"/>
            <a:ext cx="10196610" cy="95385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Chyby: předčasné a nepřiměřené vyhodnocení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50510" y="1664209"/>
            <a:ext cx="5404104" cy="5047488"/>
          </a:xfrm>
        </p:spPr>
        <p:txBody>
          <a:bodyPr>
            <a:normAutofit fontScale="92500" lnSpcReduction="20000"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Výrazu </a:t>
            </a:r>
            <a:r>
              <a:rPr lang="cs-CZ" sz="2400" b="1" dirty="0">
                <a:solidFill>
                  <a:schemeClr val="tx1"/>
                </a:solidFill>
              </a:rPr>
              <a:t>tváře</a:t>
            </a:r>
          </a:p>
          <a:p>
            <a:pPr marL="628650" lvl="1" indent="-171450">
              <a:buFontTx/>
              <a:buChar char="-"/>
            </a:pPr>
            <a:r>
              <a:rPr lang="cs-CZ" sz="2200" dirty="0">
                <a:solidFill>
                  <a:schemeClr val="tx1"/>
                </a:solidFill>
              </a:rPr>
              <a:t>Tváří se </a:t>
            </a:r>
            <a:r>
              <a:rPr lang="cs-CZ" sz="2200" dirty="0" smtClean="0">
                <a:solidFill>
                  <a:schemeClr val="tx1"/>
                </a:solidFill>
              </a:rPr>
              <a:t>nepřátelsky X bolí ho zub</a:t>
            </a:r>
          </a:p>
          <a:p>
            <a:pPr marL="628650" lvl="1" indent="-171450">
              <a:buFontTx/>
              <a:buChar char="-"/>
            </a:pPr>
            <a:endParaRPr lang="cs-CZ" sz="2200" dirty="0">
              <a:solidFill>
                <a:schemeClr val="tx1"/>
              </a:solidFill>
            </a:endParaRPr>
          </a:p>
          <a:p>
            <a:r>
              <a:rPr lang="cs-CZ" sz="2400" b="1" dirty="0" smtClean="0">
                <a:solidFill>
                  <a:schemeClr val="tx1"/>
                </a:solidFill>
              </a:rPr>
              <a:t>Mimiky</a:t>
            </a:r>
          </a:p>
          <a:p>
            <a:pPr lvl="1"/>
            <a:r>
              <a:rPr lang="cs-CZ" sz="2200" dirty="0" smtClean="0">
                <a:solidFill>
                  <a:schemeClr val="tx1"/>
                </a:solidFill>
              </a:rPr>
              <a:t>vysmívá se nám X smích vyjadřuje rozpaky, nejistotu</a:t>
            </a:r>
          </a:p>
          <a:p>
            <a:pPr lvl="1"/>
            <a:endParaRPr lang="cs-CZ" sz="22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Nesprávné pochopení </a:t>
            </a:r>
            <a:r>
              <a:rPr lang="cs-CZ" sz="2400" b="1" dirty="0" smtClean="0">
                <a:solidFill>
                  <a:schemeClr val="tx1"/>
                </a:solidFill>
              </a:rPr>
              <a:t>očekávání,</a:t>
            </a:r>
            <a:r>
              <a:rPr lang="cs-CZ" sz="2400" dirty="0" smtClean="0">
                <a:solidFill>
                  <a:schemeClr val="tx1"/>
                </a:solidFill>
              </a:rPr>
              <a:t> se kterým žák přichází </a:t>
            </a:r>
          </a:p>
          <a:p>
            <a:pPr lvl="1"/>
            <a:r>
              <a:rPr lang="cs-CZ" sz="2200" dirty="0" smtClean="0">
                <a:solidFill>
                  <a:schemeClr val="tx1"/>
                </a:solidFill>
              </a:rPr>
              <a:t>způsobil problém X přichází zkroušený, necítí vinu, připraven se bránit, či zaútočit</a:t>
            </a:r>
          </a:p>
          <a:p>
            <a:pPr lvl="1"/>
            <a:endParaRPr lang="cs-CZ" sz="22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Aktuálního </a:t>
            </a:r>
            <a:r>
              <a:rPr lang="cs-CZ" sz="2400" b="1" dirty="0" smtClean="0">
                <a:solidFill>
                  <a:schemeClr val="tx1"/>
                </a:solidFill>
              </a:rPr>
              <a:t>rozpoložení</a:t>
            </a:r>
          </a:p>
          <a:p>
            <a:pPr lvl="1"/>
            <a:r>
              <a:rPr lang="cs-CZ" sz="2200" dirty="0" smtClean="0">
                <a:solidFill>
                  <a:schemeClr val="tx1"/>
                </a:solidFill>
              </a:rPr>
              <a:t>zrovna zjistil, že ztratil mobil</a:t>
            </a:r>
            <a:endParaRPr lang="cs-CZ" sz="2200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558784" y="5242559"/>
            <a:ext cx="2980944" cy="132343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Při delší rozhovoru poznáváme žáka a nesrozumitelné věci získávají význam</a:t>
            </a:r>
            <a:endParaRPr lang="cs-CZ" sz="20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454614" y="1067100"/>
            <a:ext cx="5458968" cy="4837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chemeClr val="tx1"/>
                </a:solidFill>
              </a:rPr>
              <a:t>Mlčení</a:t>
            </a:r>
          </a:p>
          <a:p>
            <a:pPr lvl="1"/>
            <a:r>
              <a:rPr lang="cs-CZ" sz="2200" dirty="0" smtClean="0">
                <a:solidFill>
                  <a:schemeClr val="tx1"/>
                </a:solidFill>
              </a:rPr>
              <a:t>Skrytá agrese, dotkli jsme se citlivého tématu</a:t>
            </a:r>
          </a:p>
          <a:p>
            <a:pPr lvl="1"/>
            <a:endParaRPr lang="cs-CZ" sz="2200" dirty="0" smtClean="0">
              <a:solidFill>
                <a:schemeClr val="tx1"/>
              </a:solidFill>
            </a:endParaRPr>
          </a:p>
          <a:p>
            <a:r>
              <a:rPr lang="cs-CZ" sz="2400" b="1" dirty="0" smtClean="0">
                <a:solidFill>
                  <a:schemeClr val="tx1"/>
                </a:solidFill>
              </a:rPr>
              <a:t>Zvyklosti z rodiny</a:t>
            </a:r>
          </a:p>
          <a:p>
            <a:pPr lvl="1"/>
            <a:r>
              <a:rPr lang="cs-CZ" sz="2200" dirty="0" smtClean="0">
                <a:solidFill>
                  <a:schemeClr val="tx1"/>
                </a:solidFill>
              </a:rPr>
              <a:t>Nesprávně je pochopíme</a:t>
            </a:r>
          </a:p>
          <a:p>
            <a:pPr lvl="1"/>
            <a:endParaRPr lang="cs-CZ" sz="2200" dirty="0" smtClean="0">
              <a:solidFill>
                <a:schemeClr val="tx1"/>
              </a:solidFill>
            </a:endParaRPr>
          </a:p>
          <a:p>
            <a:r>
              <a:rPr lang="cs-CZ" sz="2400" b="1" dirty="0" smtClean="0">
                <a:solidFill>
                  <a:schemeClr val="tx1"/>
                </a:solidFill>
              </a:rPr>
              <a:t>Věkové, mezipohlavní, kulturní rozdíly</a:t>
            </a:r>
          </a:p>
        </p:txBody>
      </p:sp>
    </p:spTree>
    <p:extLst>
      <p:ext uri="{BB962C8B-B14F-4D97-AF65-F5344CB8AC3E}">
        <p14:creationId xmlns:p14="http://schemas.microsoft.com/office/powerpoint/2010/main" val="99757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při vedení rozhovoru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490469"/>
            <a:ext cx="6996210" cy="4837179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Nepřipravenost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Autoritativní X důvěrné zacházení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Rychlé střídání otázek a  odpovědí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Usměrňování odpovědí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Délka rozhovoru</a:t>
            </a:r>
          </a:p>
          <a:p>
            <a:r>
              <a:rPr lang="cs-CZ" sz="2400" dirty="0">
                <a:solidFill>
                  <a:schemeClr val="tx1"/>
                </a:solidFill>
              </a:rPr>
              <a:t>Předčasné závěry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Subjektivně zabarvené závěry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Klást si vždy otázku, zda odpověď zachycuje realitu, nakolik je ovlivněna situačně, nebo zda vyjadřuje trvalejší skutečnost</a:t>
            </a:r>
          </a:p>
          <a:p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308592" y="2779776"/>
            <a:ext cx="2322576" cy="132343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Pozor:  Východiskem pro hodnocení jsou vždy naše vlastní zvyklosti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4015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Když učitel nevede rozhovor dobře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2715765"/>
            <a:ext cx="6264690" cy="2697483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Častěji dítě/rodič mlčí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Odpovídají jednoslovně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Často unikají pomocí „nevím“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V extrémním případě si vypomohou nepravdou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485632" y="2377440"/>
            <a:ext cx="2816352" cy="230832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Nezjišťujeme jen fakta,</a:t>
            </a:r>
          </a:p>
          <a:p>
            <a:r>
              <a:rPr lang="cs-CZ" sz="2400" dirty="0" smtClean="0"/>
              <a:t>snažíme se porozumět souvislostem, proto nemůžeme spěchat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3892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záznamu rozhovoru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Průběžný záznam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Po doznění odpovědi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Diktafon, telefon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Záznam pořizuje jiná osoba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66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Vyhodnocování dat z rozhovoru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Systematická analýza odpovědí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Kategorizace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Hledání hlubších souvislostí</a:t>
            </a:r>
          </a:p>
          <a:p>
            <a:r>
              <a:rPr lang="cs-CZ" sz="2400" dirty="0">
                <a:solidFill>
                  <a:schemeClr val="tx1"/>
                </a:solidFill>
              </a:rPr>
              <a:t>Z</a:t>
            </a:r>
            <a:r>
              <a:rPr lang="cs-CZ" sz="2400" dirty="0" smtClean="0">
                <a:solidFill>
                  <a:schemeClr val="tx1"/>
                </a:solidFill>
              </a:rPr>
              <a:t>obecnění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75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Ukázka 2: diagnostické rozhovory z portfoliového úkolu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</a:rPr>
              <a:t>Podívejte se na ukázky rozhovorů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Diskutujte ve skupině: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Byly otázky směrovány dle cíle? Pomohly k realizaci cíle?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Co se při vedení rozhovoru povedlo?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Jaké chyby se vyskytly při vedení rozhovoru a při přepisu?</a:t>
            </a:r>
            <a:endParaRPr lang="cs-CZ" sz="2400" dirty="0">
              <a:solidFill>
                <a:schemeClr val="tx1"/>
              </a:solidFill>
            </a:endParaRP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Jaké jsou principy správného vedení rozhovoru?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11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správného vedení rozhovoru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211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lze diagnostikovat rozhovorem?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489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Opakování: rozhovor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392933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Co si pamatujete ze semináře k Výzkumu?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pPr lvl="1"/>
            <a:r>
              <a:rPr lang="cs-CZ" sz="2200" dirty="0" smtClean="0">
                <a:solidFill>
                  <a:schemeClr val="tx1"/>
                </a:solidFill>
              </a:rPr>
              <a:t>Kdy je rozhovor vhodný? K čemu slouží</a:t>
            </a:r>
            <a:r>
              <a:rPr lang="cs-CZ" sz="2200" dirty="0" smtClean="0">
                <a:solidFill>
                  <a:schemeClr val="tx1"/>
                </a:solidFill>
              </a:rPr>
              <a:t>?</a:t>
            </a:r>
            <a:endParaRPr lang="cs-CZ" sz="2200" dirty="0" smtClean="0">
              <a:solidFill>
                <a:schemeClr val="tx1"/>
              </a:solidFill>
            </a:endParaRPr>
          </a:p>
          <a:p>
            <a:pPr lvl="1"/>
            <a:r>
              <a:rPr lang="cs-CZ" sz="2200" dirty="0" smtClean="0">
                <a:solidFill>
                  <a:schemeClr val="tx1"/>
                </a:solidFill>
              </a:rPr>
              <a:t>Jak se </a:t>
            </a:r>
            <a:r>
              <a:rPr lang="cs-CZ" sz="2200" dirty="0" smtClean="0">
                <a:solidFill>
                  <a:schemeClr val="tx1"/>
                </a:solidFill>
              </a:rPr>
              <a:t>připravuje (tazatelské schéma, otázky, podmínky)?</a:t>
            </a:r>
          </a:p>
          <a:p>
            <a:pPr lvl="1"/>
            <a:r>
              <a:rPr lang="cs-CZ" sz="2200" dirty="0" smtClean="0">
                <a:solidFill>
                  <a:schemeClr val="tx1"/>
                </a:solidFill>
              </a:rPr>
              <a:t>Jak se správně </a:t>
            </a:r>
            <a:r>
              <a:rPr lang="cs-CZ" sz="2200" dirty="0" smtClean="0">
                <a:solidFill>
                  <a:schemeClr val="tx1"/>
                </a:solidFill>
              </a:rPr>
              <a:t>vede?</a:t>
            </a:r>
            <a:endParaRPr lang="cs-CZ" sz="2200" dirty="0">
              <a:solidFill>
                <a:schemeClr val="tx1"/>
              </a:solidFill>
            </a:endParaRPr>
          </a:p>
          <a:p>
            <a:pPr lvl="1"/>
            <a:r>
              <a:rPr lang="cs-CZ" sz="2200" dirty="0" smtClean="0">
                <a:solidFill>
                  <a:schemeClr val="tx1"/>
                </a:solidFill>
              </a:rPr>
              <a:t>Jak se zaznamenává?</a:t>
            </a:r>
          </a:p>
          <a:p>
            <a:pPr lvl="1"/>
            <a:r>
              <a:rPr lang="cs-CZ" sz="2200" dirty="0" smtClean="0">
                <a:solidFill>
                  <a:schemeClr val="tx1"/>
                </a:solidFill>
              </a:rPr>
              <a:t>Jak se analyzuje?</a:t>
            </a:r>
            <a:endParaRPr 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3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59070" y="217793"/>
            <a:ext cx="10452642" cy="1007504"/>
          </a:xfrm>
        </p:spPr>
        <p:txBody>
          <a:bodyPr>
            <a:normAutofit fontScale="90000"/>
          </a:bodyPr>
          <a:lstStyle/>
          <a:p>
            <a:r>
              <a:rPr lang="cs-CZ" dirty="0"/>
              <a:t>Veďte diagnostický rozhovor se spolužákem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3310" y="1554481"/>
            <a:ext cx="8331234" cy="5468111"/>
          </a:xfrm>
        </p:spPr>
        <p:txBody>
          <a:bodyPr>
            <a:noAutofit/>
          </a:bodyPr>
          <a:lstStyle/>
          <a:p>
            <a:pPr lvl="1"/>
            <a:r>
              <a:rPr lang="cs-CZ" sz="2000" dirty="0" smtClean="0">
                <a:solidFill>
                  <a:schemeClr val="tx1"/>
                </a:solidFill>
              </a:rPr>
              <a:t>Cílem je zjistit, jak řeší </a:t>
            </a:r>
            <a:r>
              <a:rPr lang="cs-CZ" sz="2000" b="1" dirty="0" smtClean="0">
                <a:solidFill>
                  <a:schemeClr val="tx1"/>
                </a:solidFill>
              </a:rPr>
              <a:t>seminární práce</a:t>
            </a:r>
          </a:p>
          <a:p>
            <a:pPr lvl="2"/>
            <a:r>
              <a:rPr lang="cs-CZ" sz="2000" dirty="0" smtClean="0">
                <a:solidFill>
                  <a:schemeClr val="tx1"/>
                </a:solidFill>
              </a:rPr>
              <a:t>Jak si je vybírá?</a:t>
            </a:r>
          </a:p>
          <a:p>
            <a:pPr lvl="2"/>
            <a:r>
              <a:rPr lang="cs-CZ" sz="2000" dirty="0" smtClean="0">
                <a:solidFill>
                  <a:schemeClr val="tx1"/>
                </a:solidFill>
              </a:rPr>
              <a:t>Kolik jich tento semestr má?</a:t>
            </a:r>
          </a:p>
          <a:p>
            <a:pPr lvl="2"/>
            <a:r>
              <a:rPr lang="cs-CZ" sz="2000" dirty="0" smtClean="0">
                <a:solidFill>
                  <a:schemeClr val="tx1"/>
                </a:solidFill>
              </a:rPr>
              <a:t>Jak si je plánuje?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Zda je odevzdává v </a:t>
            </a:r>
            <a:r>
              <a:rPr lang="cs-CZ" sz="2000" dirty="0" smtClean="0">
                <a:solidFill>
                  <a:schemeClr val="tx1"/>
                </a:solidFill>
              </a:rPr>
              <a:t>termínu?</a:t>
            </a:r>
          </a:p>
          <a:p>
            <a:pPr lvl="2"/>
            <a:r>
              <a:rPr lang="cs-CZ" sz="2000" dirty="0" smtClean="0">
                <a:solidFill>
                  <a:schemeClr val="tx1"/>
                </a:solidFill>
              </a:rPr>
              <a:t>Jak postupuje při psaní? </a:t>
            </a:r>
            <a:endParaRPr lang="cs-CZ" sz="2000" dirty="0">
              <a:solidFill>
                <a:schemeClr val="tx1"/>
              </a:solidFill>
            </a:endParaRPr>
          </a:p>
          <a:p>
            <a:pPr lvl="2"/>
            <a:r>
              <a:rPr lang="cs-CZ" sz="2000" dirty="0" smtClean="0">
                <a:solidFill>
                  <a:schemeClr val="tx1"/>
                </a:solidFill>
              </a:rPr>
              <a:t>Kolik mu zabere seminární práce času? Je to srovnatelné s kolegy?</a:t>
            </a:r>
          </a:p>
          <a:p>
            <a:pPr lvl="2"/>
            <a:r>
              <a:rPr lang="cs-CZ" sz="2000" dirty="0" smtClean="0">
                <a:solidFill>
                  <a:schemeClr val="tx1"/>
                </a:solidFill>
              </a:rPr>
              <a:t>Vyhovuje mu psát práci sám nebo s někým?</a:t>
            </a:r>
          </a:p>
          <a:p>
            <a:pPr lvl="2"/>
            <a:r>
              <a:rPr lang="cs-CZ" sz="2000" dirty="0" smtClean="0">
                <a:solidFill>
                  <a:schemeClr val="tx1"/>
                </a:solidFill>
              </a:rPr>
              <a:t>Jaké má tipy? Co se mu osvědčilo?</a:t>
            </a:r>
            <a:endParaRPr lang="cs-CZ" sz="2000" dirty="0">
              <a:solidFill>
                <a:schemeClr val="tx1"/>
              </a:solidFill>
            </a:endParaRPr>
          </a:p>
          <a:p>
            <a:pPr lvl="2"/>
            <a:r>
              <a:rPr lang="cs-CZ" sz="2000" dirty="0" smtClean="0">
                <a:solidFill>
                  <a:schemeClr val="tx1"/>
                </a:solidFill>
              </a:rPr>
              <a:t>Zda je spokojen s kvalitou?</a:t>
            </a:r>
          </a:p>
          <a:p>
            <a:pPr lvl="2"/>
            <a:r>
              <a:rPr lang="cs-CZ" sz="2000" dirty="0" smtClean="0">
                <a:solidFill>
                  <a:schemeClr val="tx1"/>
                </a:solidFill>
              </a:rPr>
              <a:t>Jak je hodnotí učitelé?</a:t>
            </a:r>
          </a:p>
          <a:p>
            <a:pPr lvl="2"/>
            <a:r>
              <a:rPr lang="cs-CZ" sz="2000" dirty="0" smtClean="0">
                <a:solidFill>
                  <a:schemeClr val="tx1"/>
                </a:solidFill>
              </a:rPr>
              <a:t>Co mu jde a co chce ještě zlepšit?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247888" y="1773937"/>
            <a:ext cx="343814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Domluvte si prioritní oblast pro zlepšení a navrhněte postup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8265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Reflexe rozhovoru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Sdělte si ve dvojici, jaké bylo rozhovor vést a poskytovat?</a:t>
            </a:r>
          </a:p>
          <a:p>
            <a:r>
              <a:rPr lang="cs-CZ" dirty="0" smtClean="0"/>
              <a:t>Promyslete, na co je dobré při vedení rozhovoru dbát?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716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8033" y="198038"/>
            <a:ext cx="10178322" cy="123210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Portfoliový úkol</a:t>
            </a:r>
            <a:br>
              <a:rPr lang="cs-CZ" dirty="0" smtClean="0"/>
            </a:br>
            <a:r>
              <a:rPr lang="cs-CZ" dirty="0" smtClean="0"/>
              <a:t>Diagnostika žáka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3071" y="1608547"/>
            <a:ext cx="10735535" cy="3454896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Promyslete: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tx1"/>
                </a:solidFill>
              </a:rPr>
              <a:t>Co budete vzhledem k vaší otázce/cíli zjišťovat rozhovorem?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tx1"/>
                </a:solidFill>
              </a:rPr>
              <a:t>Navrhněte okruhy rozhovoru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tx1"/>
                </a:solidFill>
              </a:rPr>
              <a:t>Navrhněte tazatelské otázky do daných okruhů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tx1"/>
                </a:solidFill>
              </a:rPr>
              <a:t>Na co budete dbát při přípravě a realizaci a analýze rozhovoru?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tx1"/>
                </a:solidFill>
              </a:rPr>
              <a:t>Na které chyby rozhovoru je třeba ve Vaší situaci dát pozor? 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Jak se jim budete snažit předejít?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251678" y="5639020"/>
            <a:ext cx="277417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Sdělte to kolegům ve skupince.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608618" y="5221255"/>
            <a:ext cx="4927599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Poskytněte si zpětnou vazbu</a:t>
            </a:r>
            <a:r>
              <a:rPr lang="cs-CZ" sz="24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Pomůže daný rozhovor cíli?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O který druh rozhovoru se jedná?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Mohou se objevit další chyby?</a:t>
            </a:r>
          </a:p>
        </p:txBody>
      </p:sp>
      <p:sp>
        <p:nvSpPr>
          <p:cNvPr id="6" name="Šipka dolů 5"/>
          <p:cNvSpPr/>
          <p:nvPr/>
        </p:nvSpPr>
        <p:spPr>
          <a:xfrm flipH="1">
            <a:off x="2638763" y="5063443"/>
            <a:ext cx="385763" cy="5755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4239491" y="5837382"/>
            <a:ext cx="2101348" cy="332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8370021" y="198038"/>
            <a:ext cx="2817091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Sudý týden do 14.4.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Lichý týden do 22.4.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Do </a:t>
            </a:r>
            <a:r>
              <a:rPr lang="cs-CZ" dirty="0" err="1" smtClean="0">
                <a:solidFill>
                  <a:schemeClr val="tx1"/>
                </a:solidFill>
              </a:rPr>
              <a:t>isu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94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05374" y="217793"/>
            <a:ext cx="10178322" cy="952640"/>
          </a:xfrm>
        </p:spPr>
        <p:txBody>
          <a:bodyPr/>
          <a:lstStyle/>
          <a:p>
            <a:r>
              <a:rPr lang="cs-CZ" dirty="0" smtClean="0"/>
              <a:t>Diagnostika učení žáka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5374" y="964056"/>
            <a:ext cx="10178322" cy="1596264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Vyplňte tabulku, jak si myslíte, že se učí žák, kterého diagnostikujete v portfoliovém úkolu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Na praxi se žáka zeptejte nebo požádejte ho, aby tabulku vyplnil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Srovnejte si, zda jste viděli silné stránky a výzvy k rozvoji podobně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950976" y="2692335"/>
          <a:ext cx="11082527" cy="3913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3361">
                  <a:extLst>
                    <a:ext uri="{9D8B030D-6E8A-4147-A177-3AD203B41FA5}">
                      <a16:colId xmlns:a16="http://schemas.microsoft.com/office/drawing/2014/main" xmlns="" val="1597051047"/>
                    </a:ext>
                  </a:extLst>
                </a:gridCol>
                <a:gridCol w="3073199">
                  <a:extLst>
                    <a:ext uri="{9D8B030D-6E8A-4147-A177-3AD203B41FA5}">
                      <a16:colId xmlns:a16="http://schemas.microsoft.com/office/drawing/2014/main" xmlns="" val="2804342463"/>
                    </a:ext>
                  </a:extLst>
                </a:gridCol>
                <a:gridCol w="4315967">
                  <a:extLst>
                    <a:ext uri="{9D8B030D-6E8A-4147-A177-3AD203B41FA5}">
                      <a16:colId xmlns:a16="http://schemas.microsoft.com/office/drawing/2014/main" xmlns="" val="1702603176"/>
                    </a:ext>
                  </a:extLst>
                </a:gridCol>
              </a:tblGrid>
              <a:tr h="385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Silné stránky, zájmy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Výzvy (podněty k rozvoji)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29954221"/>
                  </a:ext>
                </a:extLst>
              </a:tr>
              <a:tr h="11569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Přístup k informacím: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</a:rPr>
                        <a:t>Jak žák nejraději získává informace? V čem je dobrý?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02358604"/>
                  </a:ext>
                </a:extLst>
              </a:tr>
              <a:tr h="7712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Proces učení: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</a:rPr>
                        <a:t>Jak se žák učí? Co dělá rád? Co ho baví?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2753829"/>
                  </a:ext>
                </a:extLst>
              </a:tr>
              <a:tr h="11569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Prezentování výsledků: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</a:rPr>
                        <a:t>Jak rád prezentuje výsledky? Dává najevo, co umí?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32615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22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vtipy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Testování: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minute</a:t>
            </a:r>
            <a:r>
              <a:rPr lang="cs-CZ" dirty="0" smtClean="0"/>
              <a:t> </a:t>
            </a:r>
            <a:r>
              <a:rPr lang="cs-CZ" dirty="0" err="1" smtClean="0"/>
              <a:t>please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www.youtube.com/watch?v=YDl_aka-pck</a:t>
            </a:r>
            <a:endParaRPr lang="cs-CZ" dirty="0" smtClean="0"/>
          </a:p>
          <a:p>
            <a:r>
              <a:rPr lang="cs-CZ" dirty="0" smtClean="0"/>
              <a:t>Dva v jednom</a:t>
            </a:r>
          </a:p>
          <a:p>
            <a:pPr marL="0" indent="0">
              <a:buNone/>
            </a:pPr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www.youtube.com/watch?v=LB2RxVXkxBM</a:t>
            </a:r>
            <a:endParaRPr lang="cs-CZ" dirty="0" smtClean="0"/>
          </a:p>
          <a:p>
            <a:r>
              <a:rPr lang="cs-CZ" dirty="0"/>
              <a:t>Pavel Hořejší – Učitel: Mám </a:t>
            </a:r>
            <a:r>
              <a:rPr lang="cs-CZ" dirty="0" err="1"/>
              <a:t>svý</a:t>
            </a:r>
            <a:r>
              <a:rPr lang="cs-CZ" dirty="0"/>
              <a:t> fáro, o přestávce jdu na cigáro</a:t>
            </a:r>
          </a:p>
          <a:p>
            <a:pPr marL="0" indent="0">
              <a:buNone/>
            </a:pPr>
            <a:r>
              <a:rPr lang="cs-CZ" dirty="0">
                <a:hlinkClick r:id="rId5"/>
              </a:rPr>
              <a:t>https://www.youtube.com/watch?v=dKetPHAgbi4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2640340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Základy pedagogicko-psychologické diagnostiky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843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609345"/>
            <a:ext cx="10940322" cy="3593591"/>
          </a:xfrm>
        </p:spPr>
        <p:txBody>
          <a:bodyPr/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000"/>
              <a:buNone/>
            </a:pPr>
            <a:r>
              <a:rPr lang="cs-CZ" dirty="0" smtClean="0">
                <a:solidFill>
                  <a:srgbClr val="1E2E41"/>
                </a:solidFill>
                <a:latin typeface="Questrial"/>
                <a:ea typeface="Questrial"/>
                <a:cs typeface="Questrial"/>
                <a:sym typeface="Questrial"/>
              </a:rPr>
              <a:t>ANAMNÉZA	 </a:t>
            </a:r>
            <a:r>
              <a:rPr lang="cs-CZ" dirty="0">
                <a:solidFill>
                  <a:srgbClr val="1E2E41"/>
                </a:solidFill>
                <a:latin typeface="Questrial"/>
                <a:ea typeface="Questrial"/>
                <a:cs typeface="Questrial"/>
                <a:sym typeface="Questrial"/>
              </a:rPr>
              <a:t>– CO PŘEDCHÁZELO SOUČASNÉ SITUACI</a:t>
            </a:r>
            <a:endParaRPr lang="cs-CZ" dirty="0"/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000"/>
              <a:buNone/>
            </a:pPr>
            <a:endParaRPr lang="cs-CZ" dirty="0">
              <a:solidFill>
                <a:srgbClr val="1E2E4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000"/>
              <a:buNone/>
            </a:pPr>
            <a:r>
              <a:rPr lang="cs-CZ" dirty="0" smtClean="0">
                <a:solidFill>
                  <a:srgbClr val="1E2E41"/>
                </a:solidFill>
                <a:latin typeface="Questrial"/>
                <a:ea typeface="Questrial"/>
                <a:cs typeface="Questrial"/>
                <a:sym typeface="Questrial"/>
              </a:rPr>
              <a:t>DIAGNÓZA	 </a:t>
            </a:r>
            <a:r>
              <a:rPr lang="cs-CZ" dirty="0">
                <a:solidFill>
                  <a:srgbClr val="1E2E41"/>
                </a:solidFill>
                <a:latin typeface="Questrial"/>
                <a:ea typeface="Questrial"/>
                <a:cs typeface="Questrial"/>
                <a:sym typeface="Questrial"/>
              </a:rPr>
              <a:t>– VYJÁDŘENÍ SOUČASNÉHO STAVU</a:t>
            </a:r>
            <a:endParaRPr lang="cs-CZ" dirty="0"/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000"/>
              <a:buNone/>
            </a:pPr>
            <a:endParaRPr lang="cs-CZ" dirty="0">
              <a:solidFill>
                <a:srgbClr val="1E2E4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000"/>
              <a:buNone/>
            </a:pPr>
            <a:r>
              <a:rPr lang="cs-CZ" dirty="0" smtClean="0">
                <a:solidFill>
                  <a:srgbClr val="1E2E41"/>
                </a:solidFill>
                <a:latin typeface="Questrial"/>
                <a:ea typeface="Questrial"/>
                <a:cs typeface="Questrial"/>
                <a:sym typeface="Questrial"/>
              </a:rPr>
              <a:t>RETROGNÓZA	 </a:t>
            </a:r>
            <a:r>
              <a:rPr lang="cs-CZ" dirty="0">
                <a:solidFill>
                  <a:srgbClr val="1E2E41"/>
                </a:solidFill>
                <a:latin typeface="Questrial"/>
                <a:ea typeface="Questrial"/>
                <a:cs typeface="Questrial"/>
                <a:sym typeface="Questrial"/>
              </a:rPr>
              <a:t>– CO MĚLO VLIV A S JAKÝM EFEKTEM NA ROZVOJ DÍTĚTE, JAK </a:t>
            </a:r>
            <a:r>
              <a:rPr lang="cs-CZ" dirty="0" smtClean="0">
                <a:solidFill>
                  <a:srgbClr val="1E2E41"/>
                </a:solidFill>
                <a:latin typeface="Questrial"/>
                <a:ea typeface="Questrial"/>
                <a:cs typeface="Questrial"/>
                <a:sym typeface="Questrial"/>
              </a:rPr>
              <a:t>			REAGOVALO </a:t>
            </a:r>
            <a:r>
              <a:rPr lang="cs-CZ" dirty="0">
                <a:solidFill>
                  <a:srgbClr val="1E2E41"/>
                </a:solidFill>
                <a:latin typeface="Questrial"/>
                <a:ea typeface="Questrial"/>
                <a:cs typeface="Questrial"/>
                <a:sym typeface="Questrial"/>
              </a:rPr>
              <a:t>(PEDAGOGICKÉ PŮSOBENÍ)</a:t>
            </a:r>
            <a:endParaRPr lang="cs-CZ" dirty="0"/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000"/>
              <a:buNone/>
            </a:pPr>
            <a:endParaRPr lang="cs-CZ" dirty="0">
              <a:solidFill>
                <a:srgbClr val="1E2E4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000"/>
              <a:buNone/>
            </a:pPr>
            <a:r>
              <a:rPr lang="cs-CZ" dirty="0" smtClean="0">
                <a:solidFill>
                  <a:srgbClr val="1E2E41"/>
                </a:solidFill>
                <a:latin typeface="Questrial"/>
                <a:ea typeface="Questrial"/>
                <a:cs typeface="Questrial"/>
                <a:sym typeface="Questrial"/>
              </a:rPr>
              <a:t>PROGNÓZA	– </a:t>
            </a:r>
            <a:r>
              <a:rPr lang="cs-CZ" dirty="0">
                <a:solidFill>
                  <a:srgbClr val="1E2E41"/>
                </a:solidFill>
                <a:latin typeface="Questrial"/>
                <a:ea typeface="Questrial"/>
                <a:cs typeface="Questrial"/>
                <a:sym typeface="Questrial"/>
              </a:rPr>
              <a:t>VYJÁDŘENÍ PŘEDPOKLADŮ K DALŠÍMU VÝVOJI (ROZVOJI DÍTĚTE)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586121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0976" y="1280161"/>
            <a:ext cx="5870448" cy="5943599"/>
          </a:xfrm>
        </p:spPr>
        <p:txBody>
          <a:bodyPr>
            <a:noAutofit/>
          </a:bodyPr>
          <a:lstStyle/>
          <a:p>
            <a:pPr lvl="0">
              <a:lnSpc>
                <a:spcPct val="50000"/>
              </a:lnSpc>
              <a:spcBef>
                <a:spcPts val="1000"/>
              </a:spcBef>
              <a:buClr>
                <a:schemeClr val="dk1"/>
              </a:buClr>
              <a:buSzPts val="1125"/>
              <a:buNone/>
            </a:pPr>
            <a:r>
              <a:rPr lang="cs-CZ" sz="2400" dirty="0" err="1" smtClean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anamnésis</a:t>
            </a:r>
            <a:r>
              <a:rPr lang="cs-CZ" sz="2400" dirty="0" smtClean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– </a:t>
            </a:r>
            <a:r>
              <a:rPr lang="cs-CZ" sz="2400" dirty="0" err="1" smtClean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řec</a:t>
            </a:r>
            <a:r>
              <a:rPr lang="cs-CZ" sz="2400" dirty="0" smtClean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 rozpomínání</a:t>
            </a:r>
            <a:endParaRPr lang="cs-CZ" sz="2400" dirty="0" smtClean="0">
              <a:solidFill>
                <a:schemeClr val="tx1"/>
              </a:solidFill>
            </a:endParaRPr>
          </a:p>
          <a:p>
            <a:pPr lvl="0">
              <a:lnSpc>
                <a:spcPct val="50000"/>
              </a:lnSpc>
              <a:spcBef>
                <a:spcPts val="1000"/>
              </a:spcBef>
              <a:buClr>
                <a:schemeClr val="dk1"/>
              </a:buClr>
              <a:buSzPts val="1125"/>
              <a:buNone/>
            </a:pPr>
            <a:endParaRPr lang="cs-CZ" sz="2400" dirty="0" smtClean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lvl="1">
              <a:lnSpc>
                <a:spcPct val="100000"/>
              </a:lnSpc>
              <a:spcBef>
                <a:spcPts val="500"/>
              </a:spcBef>
              <a:buClr>
                <a:schemeClr val="dk1"/>
              </a:buClr>
              <a:buSzPts val="1125"/>
              <a:buFont typeface="Arial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pediatr, psycholog</a:t>
            </a:r>
            <a:endParaRPr lang="cs-CZ" sz="24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500"/>
              </a:spcBef>
              <a:buClr>
                <a:schemeClr val="dk1"/>
              </a:buClr>
              <a:buSzPts val="1125"/>
              <a:buFont typeface="Arial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učitel: záměr nastavit adekvátní podmínky pro dítě při adaptaci na nové školní prostředí</a:t>
            </a:r>
            <a:endParaRPr lang="cs-CZ" sz="2400" dirty="0" smtClean="0">
              <a:solidFill>
                <a:schemeClr val="tx1"/>
              </a:solidFill>
            </a:endParaRPr>
          </a:p>
          <a:p>
            <a:pPr lvl="1" indent="-157162">
              <a:lnSpc>
                <a:spcPct val="50000"/>
              </a:lnSpc>
              <a:spcBef>
                <a:spcPts val="500"/>
              </a:spcBef>
              <a:buClr>
                <a:schemeClr val="dk1"/>
              </a:buClr>
              <a:buSzPts val="1125"/>
              <a:buNone/>
            </a:pPr>
            <a:endParaRPr lang="cs-CZ" sz="2400" dirty="0" smtClean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1" indent="0">
              <a:lnSpc>
                <a:spcPct val="50000"/>
              </a:lnSpc>
              <a:spcBef>
                <a:spcPts val="500"/>
              </a:spcBef>
              <a:buClr>
                <a:schemeClr val="dk1"/>
              </a:buClr>
              <a:buSzPts val="1125"/>
              <a:buNone/>
            </a:pPr>
            <a:endParaRPr lang="cs-CZ" sz="2400" dirty="0" smtClean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1" indent="0" algn="just">
              <a:lnSpc>
                <a:spcPct val="100000"/>
              </a:lnSpc>
              <a:spcBef>
                <a:spcPts val="500"/>
              </a:spcBef>
              <a:buClr>
                <a:schemeClr val="dk1"/>
              </a:buClr>
              <a:buSzPts val="1125"/>
              <a:buNone/>
            </a:pPr>
            <a:r>
              <a:rPr lang="cs-CZ" sz="2400" dirty="0" smtClean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„anamnéza je jednou z metod, jejíž pomocí získáváme takové informace z uplynulého života žáka, které mohou přispět k objasnění  současného stavu” (O. </a:t>
            </a:r>
            <a:r>
              <a:rPr lang="cs-CZ" sz="240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Z</a:t>
            </a:r>
            <a:r>
              <a:rPr lang="cs-CZ" sz="2400" dirty="0" smtClean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elinková, 2003).</a:t>
            </a:r>
            <a:endParaRPr lang="cs-CZ" sz="2400" dirty="0" smtClean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122126" y="382385"/>
            <a:ext cx="4608576" cy="23780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SzPts val="1125"/>
              <a:buNone/>
            </a:pPr>
            <a:r>
              <a:rPr lang="cs-CZ" sz="2400" dirty="0">
                <a:latin typeface="Century Gothic"/>
                <a:ea typeface="Century Gothic"/>
                <a:cs typeface="Century Gothic"/>
                <a:sym typeface="Century Gothic"/>
              </a:rPr>
              <a:t>anamnéza (podle zaměření):</a:t>
            </a:r>
            <a:endParaRPr lang="cs-CZ" sz="2400" dirty="0"/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125"/>
              <a:buFont typeface="Wingdings" panose="05000000000000000000" pitchFamily="2" charset="2"/>
              <a:buChar char="v"/>
            </a:pPr>
            <a:r>
              <a:rPr lang="cs-CZ" sz="2400" dirty="0">
                <a:latin typeface="Century Gothic"/>
                <a:ea typeface="Century Gothic"/>
                <a:cs typeface="Century Gothic"/>
                <a:sym typeface="Century Gothic"/>
              </a:rPr>
              <a:t>osobní (vývojová)</a:t>
            </a:r>
            <a:endParaRPr lang="cs-CZ" sz="2400" dirty="0"/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125"/>
              <a:buFont typeface="Wingdings" panose="05000000000000000000" pitchFamily="2" charset="2"/>
              <a:buChar char="v"/>
            </a:pPr>
            <a:r>
              <a:rPr lang="cs-CZ" sz="2400" dirty="0">
                <a:latin typeface="Century Gothic"/>
                <a:ea typeface="Century Gothic"/>
                <a:cs typeface="Century Gothic"/>
                <a:sym typeface="Century Gothic"/>
              </a:rPr>
              <a:t>rodinná (výchovná)</a:t>
            </a:r>
            <a:endParaRPr lang="cs-CZ" sz="2400" dirty="0"/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125"/>
              <a:buFont typeface="Wingdings" panose="05000000000000000000" pitchFamily="2" charset="2"/>
              <a:buChar char="v"/>
            </a:pPr>
            <a:r>
              <a:rPr lang="cs-CZ" sz="2400" dirty="0">
                <a:latin typeface="Century Gothic"/>
                <a:ea typeface="Century Gothic"/>
                <a:cs typeface="Century Gothic"/>
                <a:sym typeface="Century Gothic"/>
              </a:rPr>
              <a:t>školní</a:t>
            </a:r>
            <a:endParaRPr lang="cs-CZ" sz="2400" dirty="0"/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125"/>
              <a:buFont typeface="Wingdings" panose="05000000000000000000" pitchFamily="2" charset="2"/>
              <a:buChar char="v"/>
            </a:pPr>
            <a:r>
              <a:rPr lang="cs-CZ" sz="2400" dirty="0" smtClean="0">
                <a:latin typeface="Century Gothic"/>
                <a:ea typeface="Century Gothic"/>
                <a:cs typeface="Century Gothic"/>
                <a:sym typeface="Century Gothic"/>
              </a:rPr>
              <a:t>sociální</a:t>
            </a:r>
            <a:endParaRPr lang="cs-CZ" sz="2400" dirty="0"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91518950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ANAMNÉZA OSOBNÍ (VÝVOJOVÁ)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609344"/>
            <a:ext cx="10178322" cy="5248655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000"/>
              <a:buNone/>
            </a:pPr>
            <a:r>
              <a:rPr lang="cs-CZ" sz="3200" dirty="0"/>
              <a:t>z odborného vyšetření: 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000"/>
              <a:buNone/>
            </a:pPr>
            <a:endParaRPr lang="cs-CZ" sz="3200" dirty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000"/>
            </a:pPr>
            <a:r>
              <a:rPr lang="cs-CZ" sz="3200" dirty="0"/>
              <a:t>data o prenatálním a perinatálním vývoji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000"/>
            </a:pPr>
            <a:r>
              <a:rPr lang="cs-CZ" sz="3000" dirty="0"/>
              <a:t>průběh těhotenství, porod, poporodní vývoj -10 dní po porodu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000"/>
            </a:pPr>
            <a:endParaRPr lang="cs-CZ" sz="3200" dirty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000"/>
            </a:pPr>
            <a:r>
              <a:rPr lang="cs-CZ" sz="3200" dirty="0"/>
              <a:t>průběh vývoje v prvních letech života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000"/>
            </a:pPr>
            <a:r>
              <a:rPr lang="cs-CZ" sz="3000" dirty="0"/>
              <a:t>psychomotorika, řeč, </a:t>
            </a:r>
            <a:r>
              <a:rPr lang="cs-CZ" sz="3000" dirty="0" err="1"/>
              <a:t>grafomotorika</a:t>
            </a:r>
            <a:r>
              <a:rPr lang="cs-CZ" sz="3000" dirty="0"/>
              <a:t>, vývoj hry, kresba, nápadné projevy…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000"/>
            </a:pPr>
            <a:endParaRPr lang="cs-CZ" sz="3200" dirty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000"/>
            </a:pPr>
            <a:r>
              <a:rPr lang="cs-CZ" sz="3200" dirty="0"/>
              <a:t>zdravotní hledisko: nemoci, úrazy, hospitalizace,  postižení, spánek, únava, nechutenství, alergie, léky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000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6152747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Google Shape;240;p33" descr="H:\Jana\Brno MU Fakulta\Dokumenty\Výuka\Pedagogická diagnostika\Metody\Anamnéza\pokračování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51678" y="-219456"/>
            <a:ext cx="8937402" cy="7644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3711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Diagnostický rozhovor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626149"/>
            <a:ext cx="10178322" cy="5577839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ts val="1600"/>
              <a:buFont typeface="Arial"/>
              <a:buChar char="•"/>
            </a:pPr>
            <a:r>
              <a:rPr lang="cs-CZ" dirty="0" smtClean="0">
                <a:solidFill>
                  <a:schemeClr val="dk1"/>
                </a:solidFill>
                <a:ea typeface="Questrial"/>
                <a:cs typeface="Questrial"/>
                <a:sym typeface="Questrial"/>
              </a:rPr>
              <a:t>Jedna z nejpoužívanějších diagnostických metod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ts val="1600"/>
              <a:buFont typeface="Arial"/>
              <a:buChar char="•"/>
            </a:pPr>
            <a:r>
              <a:rPr lang="cs-CZ" sz="2000" dirty="0" smtClean="0">
                <a:solidFill>
                  <a:schemeClr val="dk1"/>
                </a:solidFill>
                <a:ea typeface="Questrial"/>
                <a:cs typeface="Questrial"/>
                <a:sym typeface="Questrial"/>
              </a:rPr>
              <a:t>Ve škole je mnoho příležitostí i prostoru k vedení rozhovoru se žákem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ts val="1600"/>
              <a:buFont typeface="Arial"/>
              <a:buChar char="•"/>
            </a:pPr>
            <a:endParaRPr lang="cs-CZ" sz="2000" dirty="0" smtClean="0">
              <a:solidFill>
                <a:schemeClr val="dk1"/>
              </a:solidFill>
              <a:ea typeface="Questrial"/>
              <a:cs typeface="Questrial"/>
              <a:sym typeface="Questrial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ts val="1600"/>
              <a:buFont typeface="Arial"/>
              <a:buChar char="•"/>
            </a:pPr>
            <a:r>
              <a:rPr lang="cs-CZ" dirty="0" smtClean="0">
                <a:solidFill>
                  <a:schemeClr val="dk1"/>
                </a:solidFill>
                <a:ea typeface="Questrial"/>
                <a:cs typeface="Questrial"/>
                <a:sym typeface="Questrial"/>
              </a:rPr>
              <a:t>Je dostupný každému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ts val="1600"/>
              <a:buFont typeface="Arial"/>
              <a:buChar char="•"/>
            </a:pPr>
            <a:r>
              <a:rPr lang="cs-CZ" dirty="0" smtClean="0">
                <a:solidFill>
                  <a:schemeClr val="dk1"/>
                </a:solidFill>
                <a:ea typeface="Questrial"/>
                <a:cs typeface="Questrial"/>
                <a:sym typeface="Questrial"/>
              </a:rPr>
              <a:t>Je zbytečně namáhavé získat informace jinak, když se lze přímo zeptat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ts val="1600"/>
              <a:buFont typeface="Arial"/>
              <a:buChar char="•"/>
            </a:pPr>
            <a:r>
              <a:rPr lang="cs-CZ" sz="2000" dirty="0" smtClean="0">
                <a:solidFill>
                  <a:schemeClr val="dk1"/>
                </a:solidFill>
                <a:ea typeface="Questrial"/>
                <a:cs typeface="Questrial"/>
                <a:sym typeface="Questrial"/>
              </a:rPr>
              <a:t>I když žák může informace zkreslit, ale to i u jiných metod (nevýhoda)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ts val="1600"/>
              <a:buFont typeface="Arial"/>
              <a:buChar char="•"/>
            </a:pPr>
            <a:endParaRPr lang="cs-CZ" sz="2000" dirty="0">
              <a:solidFill>
                <a:schemeClr val="dk1"/>
              </a:solidFill>
              <a:ea typeface="Questrial"/>
              <a:cs typeface="Questrial"/>
              <a:sym typeface="Questrial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ts val="1600"/>
              <a:buFont typeface="Arial"/>
              <a:buChar char="•"/>
            </a:pPr>
            <a:r>
              <a:rPr lang="cs-CZ" dirty="0" smtClean="0">
                <a:solidFill>
                  <a:schemeClr val="dk1"/>
                </a:solidFill>
                <a:ea typeface="Questrial"/>
                <a:cs typeface="Questrial"/>
                <a:sym typeface="Questrial"/>
              </a:rPr>
              <a:t>Umožňuje získávat informace na základě bezprostředního verbálního kontaktu s diagnostikovanou osobou (žák, rodič)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ts val="1600"/>
              <a:buFont typeface="Arial"/>
              <a:buChar char="•"/>
            </a:pPr>
            <a:endParaRPr lang="cs-CZ" dirty="0" smtClean="0">
              <a:solidFill>
                <a:schemeClr val="dk1"/>
              </a:solidFill>
              <a:ea typeface="Questrial"/>
              <a:cs typeface="Questrial"/>
              <a:sym typeface="Questrial"/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Není to běžná rozmluva, správně vedený diagnostický rozhovor je náročný na přípravu i způsob provedení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88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ANAMNÉZA RODINNÁ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737361"/>
            <a:ext cx="10178322" cy="4700016"/>
          </a:xfrm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základní údaje o rodině (velikost, stáří rodičů, sourozenci)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styl a způsob výchovy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struktura rodiny 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vztahy v rodině (mezi rodiči, k dítěti, k dalším členům rodiny)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vlivní jedinci v rodině   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obtíže s výchovou        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projevy dítěte v rodině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rodinné podmínky 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66384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Google Shape;221;p30" descr="H:\Jana\Brno MU Fakulta\Dokumenty\Výuka\Pedagogická diagnostika\Metody\Anamnéza\rodiná anamnéza Michal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7824" y="0"/>
            <a:ext cx="10899648" cy="6711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39764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ANAMNÉZA ŠKOLNÍ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sleduje otázky vývoje dítěte v podmínkách institucionální výchovy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vstup dítěte do MŠ, ZŠ, věk, adaptace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projevy chování vůči dětem, učitelkám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reakce na režim ve škole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výčet navštěvovaných škol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803686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ANAMNÉZA SOCIÁLNÍ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sleduje vývoj jedince z hlediska začlenění do vrstevnických supin, jeho zájmy, volnočasové aktivity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934964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Portfoliový úkol: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645921"/>
            <a:ext cx="10178322" cy="4233672"/>
          </a:xfrm>
        </p:spPr>
        <p:txBody>
          <a:bodyPr>
            <a:normAutofit/>
          </a:bodyPr>
          <a:lstStyle/>
          <a:p>
            <a:r>
              <a:rPr lang="cs-CZ" dirty="0" smtClean="0"/>
              <a:t>Promyslete, co již víte o dítěti, které budete diagnostikovat v rámci svého portfoliového úkolu</a:t>
            </a:r>
          </a:p>
          <a:p>
            <a:r>
              <a:rPr lang="cs-CZ" dirty="0" smtClean="0"/>
              <a:t>Z hlediska všech čtyř oblastí anamnézy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 smtClean="0"/>
              <a:t>Osobní (vývojová)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 smtClean="0"/>
              <a:t>Rodinná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 smtClean="0"/>
              <a:t>Školní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 smtClean="0"/>
              <a:t>Sociální </a:t>
            </a:r>
          </a:p>
          <a:p>
            <a:pPr marL="800100" lvl="1" indent="-342900">
              <a:buFont typeface="+mj-lt"/>
              <a:buAutoNum type="arabicPeriod"/>
            </a:pPr>
            <a:endParaRPr lang="cs-CZ" dirty="0" smtClean="0"/>
          </a:p>
          <a:p>
            <a:r>
              <a:rPr lang="cs-CZ" dirty="0" smtClean="0"/>
              <a:t>Sdělte si ve trojici se spolužákem</a:t>
            </a:r>
          </a:p>
          <a:p>
            <a:endParaRPr lang="cs-CZ" dirty="0"/>
          </a:p>
          <a:p>
            <a:r>
              <a:rPr lang="cs-CZ" dirty="0" smtClean="0"/>
              <a:t>Poskytněte si zpětnou vazbu, zda jsou vybírány zásadní informace z hlediska diagnostických cílů</a:t>
            </a:r>
          </a:p>
        </p:txBody>
      </p:sp>
    </p:spTree>
    <p:extLst>
      <p:ext uri="{BB962C8B-B14F-4D97-AF65-F5344CB8AC3E}">
        <p14:creationId xmlns:p14="http://schemas.microsoft.com/office/powerpoint/2010/main" val="390337652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Zpracováno podle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600199"/>
            <a:ext cx="10178322" cy="5257801"/>
          </a:xfrm>
        </p:spPr>
        <p:txBody>
          <a:bodyPr>
            <a:normAutofit fontScale="85000" lnSpcReduction="10000"/>
          </a:bodyPr>
          <a:lstStyle/>
          <a:p>
            <a:r>
              <a:rPr lang="cs-CZ" sz="2400" dirty="0" err="1">
                <a:solidFill>
                  <a:schemeClr val="tx1"/>
                </a:solidFill>
              </a:rPr>
              <a:t>Mertin</a:t>
            </a:r>
            <a:r>
              <a:rPr lang="cs-CZ" sz="2400" dirty="0">
                <a:solidFill>
                  <a:schemeClr val="tx1"/>
                </a:solidFill>
              </a:rPr>
              <a:t>, V. , &amp; Krejčová, L. (2016). </a:t>
            </a:r>
            <a:r>
              <a:rPr lang="cs-CZ" sz="2400" i="1" dirty="0">
                <a:solidFill>
                  <a:schemeClr val="tx1"/>
                </a:solidFill>
              </a:rPr>
              <a:t>Metody a postupy poznávání žáka.</a:t>
            </a:r>
            <a:r>
              <a:rPr lang="cs-CZ" sz="2400" dirty="0">
                <a:solidFill>
                  <a:schemeClr val="tx1"/>
                </a:solidFill>
              </a:rPr>
              <a:t> Praha: </a:t>
            </a:r>
            <a:r>
              <a:rPr lang="cs-CZ" sz="2400" dirty="0" err="1">
                <a:solidFill>
                  <a:schemeClr val="tx1"/>
                </a:solidFill>
              </a:rPr>
              <a:t>Wolters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Kluwer</a:t>
            </a:r>
            <a:r>
              <a:rPr lang="cs-CZ" sz="2400" dirty="0">
                <a:solidFill>
                  <a:schemeClr val="tx1"/>
                </a:solidFill>
              </a:rPr>
              <a:t> ČR, s. 80–89.</a:t>
            </a:r>
          </a:p>
          <a:p>
            <a:r>
              <a:rPr lang="cs-CZ" sz="2400" dirty="0">
                <a:solidFill>
                  <a:schemeClr val="tx1"/>
                </a:solidFill>
              </a:rPr>
              <a:t>Svoboda, M., Krejčířová, D., &amp;  Vágnerová, M. (2001). </a:t>
            </a:r>
            <a:r>
              <a:rPr lang="cs-CZ" sz="2400" i="1" dirty="0">
                <a:solidFill>
                  <a:schemeClr val="tx1"/>
                </a:solidFill>
              </a:rPr>
              <a:t>Diagnostika dětí a dospívajících</a:t>
            </a:r>
            <a:r>
              <a:rPr lang="cs-CZ" sz="2400" dirty="0">
                <a:solidFill>
                  <a:schemeClr val="tx1"/>
                </a:solidFill>
              </a:rPr>
              <a:t>. Praha: Portál, s.32–47.</a:t>
            </a:r>
          </a:p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--------------------------------------------------------</a:t>
            </a:r>
          </a:p>
          <a:p>
            <a:r>
              <a:rPr lang="cs-CZ" sz="2400" dirty="0">
                <a:solidFill>
                  <a:schemeClr val="tx1"/>
                </a:solidFill>
              </a:rPr>
              <a:t>Kohoutek, R. (2005). Rozhovor jako metoda poznávání osobnosti a duševního zdraví. </a:t>
            </a:r>
            <a:r>
              <a:rPr lang="cs-CZ" sz="2400" i="1" dirty="0">
                <a:solidFill>
                  <a:schemeClr val="tx1"/>
                </a:solidFill>
              </a:rPr>
              <a:t>Pedagogická orientace, </a:t>
            </a:r>
            <a:r>
              <a:rPr lang="cs-CZ" sz="2400" dirty="0">
                <a:solidFill>
                  <a:schemeClr val="tx1"/>
                </a:solidFill>
              </a:rPr>
              <a:t>3, 37–61. </a:t>
            </a:r>
          </a:p>
          <a:p>
            <a:r>
              <a:rPr lang="cs-CZ" sz="2400" dirty="0">
                <a:solidFill>
                  <a:schemeClr val="tx1"/>
                </a:solidFill>
              </a:rPr>
              <a:t>Svatoš, T. (2011). Pedagogická komunikace a interakce pohledem kategoriálního systému. </a:t>
            </a:r>
            <a:r>
              <a:rPr lang="cs-CZ" sz="2400" i="1" dirty="0">
                <a:solidFill>
                  <a:schemeClr val="tx1"/>
                </a:solidFill>
              </a:rPr>
              <a:t>Studia </a:t>
            </a:r>
            <a:r>
              <a:rPr lang="cs-CZ" sz="2400" i="1" dirty="0" err="1">
                <a:solidFill>
                  <a:schemeClr val="tx1"/>
                </a:solidFill>
              </a:rPr>
              <a:t>paedagogica</a:t>
            </a:r>
            <a:r>
              <a:rPr lang="cs-CZ" sz="2400" i="1" dirty="0">
                <a:solidFill>
                  <a:schemeClr val="tx1"/>
                </a:solidFill>
              </a:rPr>
              <a:t>, 16</a:t>
            </a:r>
            <a:r>
              <a:rPr lang="cs-CZ" sz="2400" dirty="0">
                <a:solidFill>
                  <a:schemeClr val="tx1"/>
                </a:solidFill>
              </a:rPr>
              <a:t>(1), 175–190. </a:t>
            </a:r>
          </a:p>
          <a:p>
            <a:r>
              <a:rPr lang="cs-CZ" sz="2400" dirty="0">
                <a:solidFill>
                  <a:schemeClr val="tx1"/>
                </a:solidFill>
              </a:rPr>
              <a:t>Švaříček, r., </a:t>
            </a:r>
            <a:r>
              <a:rPr lang="cs-CZ" sz="2400" dirty="0" err="1">
                <a:solidFill>
                  <a:schemeClr val="tx1"/>
                </a:solidFill>
              </a:rPr>
              <a:t>šeďová</a:t>
            </a:r>
            <a:r>
              <a:rPr lang="cs-CZ" sz="2400" dirty="0">
                <a:solidFill>
                  <a:schemeClr val="tx1"/>
                </a:solidFill>
              </a:rPr>
              <a:t>, K. (a kol.). 2014. </a:t>
            </a:r>
            <a:r>
              <a:rPr lang="cs-CZ" sz="2400" i="1" dirty="0">
                <a:solidFill>
                  <a:schemeClr val="tx1"/>
                </a:solidFill>
              </a:rPr>
              <a:t>kvalitativní výzkum v pedagogických vědách</a:t>
            </a:r>
            <a:r>
              <a:rPr lang="cs-CZ" sz="2400" dirty="0">
                <a:solidFill>
                  <a:schemeClr val="tx1"/>
                </a:solidFill>
              </a:rPr>
              <a:t>. Praha: portál.  </a:t>
            </a:r>
          </a:p>
          <a:p>
            <a:r>
              <a:rPr lang="cs-CZ" sz="2400" dirty="0" err="1">
                <a:solidFill>
                  <a:schemeClr val="tx1"/>
                </a:solidFill>
              </a:rPr>
              <a:t>Gavora</a:t>
            </a:r>
            <a:r>
              <a:rPr lang="cs-CZ" sz="2400" dirty="0">
                <a:solidFill>
                  <a:schemeClr val="tx1"/>
                </a:solidFill>
              </a:rPr>
              <a:t>, P.  (1996). </a:t>
            </a:r>
            <a:r>
              <a:rPr lang="cs-CZ" sz="2400" i="1" dirty="0">
                <a:solidFill>
                  <a:schemeClr val="tx1"/>
                </a:solidFill>
              </a:rPr>
              <a:t>Výzkumné metody v pedagogice</a:t>
            </a:r>
            <a:r>
              <a:rPr lang="cs-CZ" sz="2400" dirty="0">
                <a:solidFill>
                  <a:schemeClr val="tx1"/>
                </a:solidFill>
              </a:rPr>
              <a:t>. Brno: </a:t>
            </a:r>
            <a:r>
              <a:rPr lang="cs-CZ" sz="2400" dirty="0" err="1">
                <a:solidFill>
                  <a:schemeClr val="tx1"/>
                </a:solidFill>
              </a:rPr>
              <a:t>Paido</a:t>
            </a:r>
            <a:r>
              <a:rPr lang="cs-CZ" sz="2400" dirty="0">
                <a:solidFill>
                  <a:schemeClr val="tx1"/>
                </a:solidFill>
              </a:rPr>
              <a:t>, s. 65–71.</a:t>
            </a:r>
          </a:p>
          <a:p>
            <a:r>
              <a:rPr lang="cs-CZ" sz="2400" dirty="0">
                <a:solidFill>
                  <a:schemeClr val="tx1"/>
                </a:solidFill>
              </a:rPr>
              <a:t>Spáčilová, H. (2003). </a:t>
            </a:r>
            <a:r>
              <a:rPr lang="cs-CZ" sz="2400" i="1" dirty="0">
                <a:solidFill>
                  <a:schemeClr val="tx1"/>
                </a:solidFill>
              </a:rPr>
              <a:t>Pedagogická diagnostika v primární škole</a:t>
            </a:r>
            <a:r>
              <a:rPr lang="cs-CZ" sz="2400" dirty="0">
                <a:solidFill>
                  <a:schemeClr val="tx1"/>
                </a:solidFill>
              </a:rPr>
              <a:t>. Olomouc : UP,  s. 41–44.</a:t>
            </a:r>
          </a:p>
          <a:p>
            <a:r>
              <a:rPr lang="pt-BR" sz="2400" dirty="0">
                <a:solidFill>
                  <a:schemeClr val="tx1"/>
                </a:solidFill>
              </a:rPr>
              <a:t>Tomanová, D. </a:t>
            </a:r>
            <a:r>
              <a:rPr lang="cs-CZ" sz="2400" dirty="0">
                <a:solidFill>
                  <a:schemeClr val="tx1"/>
                </a:solidFill>
              </a:rPr>
              <a:t>(2006). </a:t>
            </a:r>
            <a:r>
              <a:rPr lang="pt-BR" sz="2400" i="1" dirty="0">
                <a:solidFill>
                  <a:schemeClr val="tx1"/>
                </a:solidFill>
              </a:rPr>
              <a:t>Úvod do pedagogické</a:t>
            </a:r>
            <a:r>
              <a:rPr lang="cs-CZ" sz="2400" i="1" dirty="0">
                <a:solidFill>
                  <a:schemeClr val="tx1"/>
                </a:solidFill>
              </a:rPr>
              <a:t> diagnostiky v MŠ</a:t>
            </a:r>
            <a:r>
              <a:rPr lang="cs-CZ" sz="2400" dirty="0">
                <a:solidFill>
                  <a:schemeClr val="tx1"/>
                </a:solidFill>
              </a:rPr>
              <a:t>. Olomouc: UP, s. 53–55.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508291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Základy pedagogicko-psychologické diagnostiky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30289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diagnostika a výuka žáků s odlišným mateřským jazykem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 smtClean="0">
                <a:hlinkClick r:id="rId2"/>
              </a:rPr>
              <a:t>https</a:t>
            </a:r>
            <a:r>
              <a:rPr lang="cs-CZ" u="sng" dirty="0">
                <a:hlinkClick r:id="rId2"/>
              </a:rPr>
              <a:t>://www.youtube.com/watch?v=zXf8TD4ooDo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863946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Cvičení: rozhovor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Rozdělte se do dvojic.</a:t>
            </a:r>
          </a:p>
          <a:p>
            <a:r>
              <a:rPr lang="cs-CZ" b="1" dirty="0"/>
              <a:t>Realizujte diagnostický rozhovor </a:t>
            </a:r>
            <a:r>
              <a:rPr lang="cs-CZ" dirty="0"/>
              <a:t>jeden v roli žáka a druhý v roli učitele. Cílem rozhovoru je získat zpětnou vazbu na zvolené výukové strategie, které použili vyučující ve výuce přírodopisu (viz seminář č. 3, pozorování)</a:t>
            </a:r>
          </a:p>
          <a:p>
            <a:r>
              <a:rPr lang="cs-CZ" dirty="0"/>
              <a:t>Pořizujte si poznámky – „učitel“ si zaznamenává otázky, „žák“ si zaznamenává stručně odpovědi</a:t>
            </a:r>
          </a:p>
          <a:p>
            <a:endParaRPr lang="cs-CZ" dirty="0"/>
          </a:p>
          <a:p>
            <a:r>
              <a:rPr lang="cs-CZ" dirty="0"/>
              <a:t>Reflexe po rozhovoru: Jak jste se cítili v roli žáka a jak v roli učitele?</a:t>
            </a:r>
          </a:p>
          <a:p>
            <a:r>
              <a:rPr lang="cs-CZ" dirty="0"/>
              <a:t>Dařilo se vám používat nehodnotící jazyk? Jaké typy otázek jste kladli? Nebyly otázky manipulativní</a:t>
            </a:r>
            <a:r>
              <a:rPr lang="en-GB" dirty="0"/>
              <a:t>/</a:t>
            </a:r>
            <a:r>
              <a:rPr lang="en-GB" dirty="0" err="1"/>
              <a:t>sugestivn</a:t>
            </a:r>
            <a:r>
              <a:rPr lang="cs-CZ" dirty="0"/>
              <a:t>í?</a:t>
            </a:r>
          </a:p>
          <a:p>
            <a:r>
              <a:rPr lang="cs-CZ" dirty="0"/>
              <a:t>Jak byste získané informace využili intervenčně?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71548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Rolová hra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Dobrovolníci předvedou realizovaný rozhovor před celou skupinou znovu.</a:t>
            </a:r>
          </a:p>
          <a:p>
            <a:endParaRPr lang="cs-CZ" dirty="0"/>
          </a:p>
          <a:p>
            <a:r>
              <a:rPr lang="cs-CZ" dirty="0"/>
              <a:t>Skupina dává dvojici zpětnou vazbu.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6544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lze diagnostikovat rozhovorem?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2286000"/>
            <a:ext cx="10178322" cy="5577839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ts val="1600"/>
              <a:buFont typeface="Arial"/>
              <a:buChar char="•"/>
            </a:pPr>
            <a:r>
              <a:rPr lang="cs-CZ" sz="2400" dirty="0" smtClean="0">
                <a:solidFill>
                  <a:schemeClr val="dk1"/>
                </a:solidFill>
                <a:latin typeface="Questrial"/>
                <a:sym typeface="Questrial"/>
              </a:rPr>
              <a:t>Sledujeme stránky žákovy osobnosti, které </a:t>
            </a:r>
            <a:r>
              <a:rPr lang="cs-CZ" sz="2400" b="1" dirty="0" smtClean="0">
                <a:solidFill>
                  <a:schemeClr val="dk1"/>
                </a:solidFill>
                <a:latin typeface="Questrial"/>
                <a:sym typeface="Questrial"/>
              </a:rPr>
              <a:t>nejsou dostupné přímému pozorování nebo jiným metodám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ts val="1600"/>
              <a:buFont typeface="Arial"/>
              <a:buChar char="•"/>
            </a:pPr>
            <a:endParaRPr lang="cs-CZ" sz="2400" dirty="0" smtClean="0">
              <a:solidFill>
                <a:schemeClr val="dk1"/>
              </a:solidFill>
              <a:latin typeface="Questrial"/>
              <a:sym typeface="Questrial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ts val="1600"/>
              <a:buFont typeface="Arial"/>
              <a:buChar char="•"/>
            </a:pPr>
            <a:r>
              <a:rPr lang="cs-CZ" sz="2400" dirty="0" smtClean="0">
                <a:solidFill>
                  <a:schemeClr val="dk1"/>
                </a:solidFill>
                <a:latin typeface="Questrial"/>
                <a:sym typeface="Questrial"/>
              </a:rPr>
              <a:t>Umožní zachytit fakta, </a:t>
            </a:r>
            <a:r>
              <a:rPr lang="cs-CZ" sz="2400" b="1" dirty="0" smtClean="0">
                <a:solidFill>
                  <a:schemeClr val="dk1"/>
                </a:solidFill>
                <a:latin typeface="Questrial"/>
                <a:sym typeface="Questrial"/>
              </a:rPr>
              <a:t>hlouběji proniknout do motivů a postojů </a:t>
            </a:r>
            <a:r>
              <a:rPr lang="cs-CZ" sz="2400" dirty="0" smtClean="0">
                <a:solidFill>
                  <a:schemeClr val="dk1"/>
                </a:solidFill>
                <a:latin typeface="Questrial"/>
                <a:sym typeface="Questrial"/>
              </a:rPr>
              <a:t>žáka (vnitřního světa)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ts val="1600"/>
              <a:buFont typeface="Arial"/>
              <a:buChar char="•"/>
            </a:pPr>
            <a:endParaRPr lang="cs-CZ" sz="2400" dirty="0" smtClean="0">
              <a:solidFill>
                <a:schemeClr val="dk1"/>
              </a:solidFill>
              <a:latin typeface="Questrial"/>
              <a:sym typeface="Questrial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ts val="1600"/>
              <a:buFont typeface="Arial"/>
              <a:buChar char="•"/>
            </a:pPr>
            <a:r>
              <a:rPr lang="cs-CZ" sz="2400" dirty="0" smtClean="0">
                <a:solidFill>
                  <a:schemeClr val="dk1"/>
                </a:solidFill>
                <a:latin typeface="Questrial"/>
                <a:sym typeface="Questrial"/>
              </a:rPr>
              <a:t>Sledujeme implicitní stránky osobnosti žáka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ts val="1600"/>
              <a:buFont typeface="Arial"/>
              <a:buChar char="•"/>
            </a:pPr>
            <a:r>
              <a:rPr lang="cs-CZ" sz="2200" dirty="0" smtClean="0">
                <a:solidFill>
                  <a:schemeClr val="dk1"/>
                </a:solidFill>
                <a:latin typeface="Questrial"/>
                <a:sym typeface="Questrial"/>
              </a:rPr>
              <a:t>Zájmy, postoje, hodnoty, přesvědčení, přání, obavy, názory, myšlenkové pochody, </a:t>
            </a:r>
            <a:r>
              <a:rPr lang="cs-CZ" sz="2200" dirty="0" err="1" smtClean="0">
                <a:solidFill>
                  <a:schemeClr val="dk1"/>
                </a:solidFill>
                <a:latin typeface="Questrial"/>
                <a:sym typeface="Questrial"/>
              </a:rPr>
              <a:t>prekoncepty</a:t>
            </a:r>
            <a:r>
              <a:rPr lang="cs-CZ" sz="2200" dirty="0" smtClean="0">
                <a:solidFill>
                  <a:schemeClr val="dk1"/>
                </a:solidFill>
                <a:latin typeface="Questrial"/>
                <a:sym typeface="Questrial"/>
              </a:rPr>
              <a:t>, příčiny jednání, způsob učení, podmínky pro učení, znalosti, vztahy ke spolužákům, dospělým,…</a:t>
            </a:r>
            <a:endParaRPr lang="cs-CZ" sz="22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523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Diagnostický rozhovor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316737"/>
            <a:ext cx="10178322" cy="4562856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ts val="1600"/>
              <a:buFont typeface="Arial"/>
              <a:buChar char="•"/>
            </a:pPr>
            <a:r>
              <a:rPr lang="cs-CZ" i="1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diagnostický</a:t>
            </a:r>
            <a:r>
              <a:rPr lang="cs-CZ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(poznávací) – zaměřuje se na osobní motivy, přesvědčení, prožitky jedince; odhaluje skutečnosti týkající se jeho osobní, zdravotní, rodinné či sociální anamnézy, výsledků a průběhu učení</a:t>
            </a:r>
            <a:endParaRPr lang="cs-CZ" dirty="0" smtClean="0"/>
          </a:p>
          <a:p>
            <a:pPr lvl="0" indent="-12700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SzPts val="1600"/>
              <a:buNone/>
            </a:pPr>
            <a:endParaRPr lang="cs-CZ" dirty="0" smtClean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SzPts val="1600"/>
              <a:buFont typeface="Arial"/>
              <a:buChar char="•"/>
            </a:pPr>
            <a:r>
              <a:rPr lang="cs-CZ" i="1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výzkumný </a:t>
            </a:r>
            <a:r>
              <a:rPr lang="cs-CZ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– přispívá k řešení nějaké širšího problému, </a:t>
            </a:r>
            <a:r>
              <a:rPr lang="cs-CZ" dirty="0" err="1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kontextualizuje</a:t>
            </a:r>
            <a:r>
              <a:rPr lang="cs-CZ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subjektivní pohled jedince na daný jev/proces/fenomén</a:t>
            </a:r>
            <a:endParaRPr lang="cs-CZ" dirty="0" smtClean="0"/>
          </a:p>
          <a:p>
            <a:pPr lvl="0" indent="-12700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SzPts val="1600"/>
              <a:buNone/>
            </a:pPr>
            <a:endParaRPr lang="cs-CZ" dirty="0" smtClean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SzPts val="1600"/>
              <a:buFont typeface="Arial"/>
              <a:buChar char="•"/>
            </a:pPr>
            <a:r>
              <a:rPr lang="cs-CZ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hranice mezi jednotlivými typy rozhovorů je prostupná </a:t>
            </a:r>
            <a:endParaRPr lang="cs-CZ" dirty="0" smtClean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lvl="1" indent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SzPts val="1600"/>
              <a:buNone/>
            </a:pPr>
            <a:r>
              <a:rPr lang="cs-CZ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– </a:t>
            </a:r>
            <a:r>
              <a:rPr lang="cs-CZ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např. diagnostický rozhovor je často veden s úmyslem následně i</a:t>
            </a:r>
            <a:r>
              <a:rPr lang="cs-CZ" b="1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ntervenovat</a:t>
            </a:r>
            <a:r>
              <a:rPr lang="cs-CZ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; </a:t>
            </a:r>
            <a:endParaRPr lang="cs-CZ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lvl="1" indent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SzPts val="1600"/>
              <a:buNone/>
            </a:pPr>
            <a:r>
              <a:rPr lang="cs-CZ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- do </a:t>
            </a:r>
            <a:r>
              <a:rPr lang="cs-CZ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diagnostického rozhovoru často zařazujeme prvky </a:t>
            </a:r>
            <a:r>
              <a:rPr lang="cs-CZ" b="1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anamnestické</a:t>
            </a: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64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Ukázka: </a:t>
            </a:r>
            <a:br>
              <a:rPr lang="cs-CZ" dirty="0" smtClean="0"/>
            </a:br>
            <a:r>
              <a:rPr lang="cs-CZ" dirty="0" smtClean="0"/>
              <a:t>Vedení rozhovoru s dítětem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AHDH - </a:t>
            </a:r>
            <a:r>
              <a:rPr lang="cs-CZ" dirty="0" err="1" smtClean="0">
                <a:solidFill>
                  <a:schemeClr val="tx1"/>
                </a:solidFill>
              </a:rPr>
              <a:t>Attention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Deficit </a:t>
            </a:r>
            <a:r>
              <a:rPr lang="cs-CZ" dirty="0" err="1">
                <a:solidFill>
                  <a:schemeClr val="tx1"/>
                </a:solidFill>
              </a:rPr>
              <a:t>Hyperactivity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Disorder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hyperkinetická porucha (HKP), </a:t>
            </a:r>
            <a:r>
              <a:rPr lang="cs-CZ" i="1" dirty="0">
                <a:solidFill>
                  <a:schemeClr val="tx1"/>
                </a:solidFill>
              </a:rPr>
              <a:t>porucha pozornosti s</a:t>
            </a:r>
            <a:r>
              <a:rPr lang="cs-CZ" dirty="0">
                <a:solidFill>
                  <a:schemeClr val="tx1"/>
                </a:solidFill>
              </a:rPr>
              <a:t> </a:t>
            </a:r>
            <a:r>
              <a:rPr lang="cs-CZ" i="1" dirty="0" smtClean="0">
                <a:solidFill>
                  <a:schemeClr val="tx1"/>
                </a:solidFill>
              </a:rPr>
              <a:t>hyperaktivitou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  <a:hlinkClick r:id="rId3"/>
              </a:rPr>
              <a:t>https://www.youtube.com/watch?v=-IO6zqIm88</a:t>
            </a:r>
            <a:r>
              <a:rPr lang="cs-CZ" dirty="0">
                <a:solidFill>
                  <a:schemeClr val="tx1"/>
                </a:solidFill>
              </a:rPr>
              <a:t>s</a:t>
            </a:r>
          </a:p>
          <a:p>
            <a:endParaRPr lang="cs-CZ" dirty="0"/>
          </a:p>
        </p:txBody>
      </p:sp>
      <p:pic>
        <p:nvPicPr>
          <p:cNvPr id="1028" name="Picture 4" descr="https://upload.wikimedia.org/wikipedia/commons/4/40/Adhdbrai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675" y="3755517"/>
            <a:ext cx="3000375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6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1584</TotalTime>
  <Words>3889</Words>
  <Application>Microsoft Office PowerPoint</Application>
  <PresentationFormat>Širokoúhlá obrazovka</PresentationFormat>
  <Paragraphs>627</Paragraphs>
  <Slides>69</Slides>
  <Notes>28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69</vt:i4>
      </vt:variant>
    </vt:vector>
  </HeadingPairs>
  <TitlesOfParts>
    <vt:vector size="78" baseType="lpstr">
      <vt:lpstr>Arial</vt:lpstr>
      <vt:lpstr>Calibri</vt:lpstr>
      <vt:lpstr>Century Gothic</vt:lpstr>
      <vt:lpstr>Gill Sans MT</vt:lpstr>
      <vt:lpstr>Impact</vt:lpstr>
      <vt:lpstr>Questrial</vt:lpstr>
      <vt:lpstr>Times New Roman</vt:lpstr>
      <vt:lpstr>Wingdings</vt:lpstr>
      <vt:lpstr>Badge</vt:lpstr>
      <vt:lpstr>DIAGNOSTICKÉ METODY A TECHNIKY</vt:lpstr>
      <vt:lpstr>Klinické diagnostické metody</vt:lpstr>
      <vt:lpstr>Testové diagnostické metody</vt:lpstr>
      <vt:lpstr>Diagnostický Rozhovor</vt:lpstr>
      <vt:lpstr>Opakování: rozhovor</vt:lpstr>
      <vt:lpstr>Diagnostický rozhovor</vt:lpstr>
      <vt:lpstr>Co lze diagnostikovat rozhovorem?</vt:lpstr>
      <vt:lpstr>Diagnostický rozhovor</vt:lpstr>
      <vt:lpstr>Ukázka:  Vedení rozhovoru s dítětem</vt:lpstr>
      <vt:lpstr>RefLexe vedení rozhovoru </vt:lpstr>
      <vt:lpstr>RefLexe vedení rozhovoru</vt:lpstr>
      <vt:lpstr>Ukázka: diagnostický rozhovor s dítětem</vt:lpstr>
      <vt:lpstr>RefLexe vedení rozhovoru </vt:lpstr>
      <vt:lpstr>Ukázka: diagnostický rozhovor s Žákem</vt:lpstr>
      <vt:lpstr>RefLexe vedení rozhovoru </vt:lpstr>
      <vt:lpstr>Prezentace aplikace PowerPoint</vt:lpstr>
      <vt:lpstr>Druhy rozhovoru</vt:lpstr>
      <vt:lpstr>Druhy rozhovoru</vt:lpstr>
      <vt:lpstr>Druhy řízeného rozhovoru</vt:lpstr>
      <vt:lpstr>FÁZE VEDENÍ ROZHOVORU  učitele s žákem/rodičem</vt:lpstr>
      <vt:lpstr>1. Přípravná fáze rozhovoru</vt:lpstr>
      <vt:lpstr>1. Přípravná fáze rozhovoru</vt:lpstr>
      <vt:lpstr>2. Úvodní fáze rozhovoru</vt:lpstr>
      <vt:lpstr>2. Úvodní fáze rozhovoru</vt:lpstr>
      <vt:lpstr>3. Fáze rozvíjení rozhovoru</vt:lpstr>
      <vt:lpstr>4. Fáze rozuzlení </vt:lpstr>
      <vt:lpstr>5. Závěr rozhovoru</vt:lpstr>
      <vt:lpstr>Techniky vedení rozhovoru</vt:lpstr>
      <vt:lpstr>Techniky vedení rozhovoru</vt:lpstr>
      <vt:lpstr>Technika kladení otázek</vt:lpstr>
      <vt:lpstr>Druhy Otázek</vt:lpstr>
      <vt:lpstr>Druhy Otázek</vt:lpstr>
      <vt:lpstr>návodné otázky </vt:lpstr>
      <vt:lpstr>Eufemizace, larvování </vt:lpstr>
      <vt:lpstr>Druhy Otázek</vt:lpstr>
      <vt:lpstr>PRINCIPY SPRÁVNÉHO VEDENÍ ROZHOVORU (1)</vt:lpstr>
      <vt:lpstr>PRINCIPY SPRÁVNÉHO ROZHOVORU: odlišovat fakta a od názorů,  hodnocení </vt:lpstr>
      <vt:lpstr>PRINCIPY SPRÁVNÉHO VEDENÍ ROZHOVORU: neuškodit </vt:lpstr>
      <vt:lpstr>PRINCIPY SPRÁVNÉHO VEDENÍ ROZHOVORU: respektovat soukromí</vt:lpstr>
      <vt:lpstr>PRINCIPY SPRÁVNÉHO VEDENÍ ROZHOVORU: pozorně nasloucháme</vt:lpstr>
      <vt:lpstr>PRINCIPY SPRÁVNÉHO VEDENÍ ROZHOVORU: díváme se</vt:lpstr>
      <vt:lpstr>Chyby: předčasné a nepřiměřené vyhodnocení</vt:lpstr>
      <vt:lpstr>Chyby při vedení rozhovoru</vt:lpstr>
      <vt:lpstr>Když učitel nevede rozhovor dobře</vt:lpstr>
      <vt:lpstr>Způsob záznamu rozhovoru</vt:lpstr>
      <vt:lpstr>Vyhodnocování dat z rozhovoru</vt:lpstr>
      <vt:lpstr>Ukázka 2: diagnostické rozhovory z portfoliového úkolu</vt:lpstr>
      <vt:lpstr>Principy správného vedení rozhovoru</vt:lpstr>
      <vt:lpstr>Co lze diagnostikovat rozhovorem?</vt:lpstr>
      <vt:lpstr>Veďte diagnostický rozhovor se spolužákem</vt:lpstr>
      <vt:lpstr>Reflexe rozhovoru</vt:lpstr>
      <vt:lpstr>Portfoliový úkol Diagnostika žáka</vt:lpstr>
      <vt:lpstr>Diagnostika učení žáka</vt:lpstr>
      <vt:lpstr>vtipy</vt:lpstr>
      <vt:lpstr>Anamnéza</vt:lpstr>
      <vt:lpstr>Pojmy</vt:lpstr>
      <vt:lpstr>anamnéza</vt:lpstr>
      <vt:lpstr>ANAMNÉZA OSOBNÍ (VÝVOJOVÁ) </vt:lpstr>
      <vt:lpstr>Prezentace aplikace PowerPoint</vt:lpstr>
      <vt:lpstr>ANAMNÉZA RODINNÁ </vt:lpstr>
      <vt:lpstr>Prezentace aplikace PowerPoint</vt:lpstr>
      <vt:lpstr>ANAMNÉZA ŠKOLNÍ</vt:lpstr>
      <vt:lpstr>ANAMNÉZA SOCIÁLNÍ</vt:lpstr>
      <vt:lpstr>Portfoliový úkol: anamnéza</vt:lpstr>
      <vt:lpstr>Zpracováno podle</vt:lpstr>
      <vt:lpstr>Prezentace aplikace PowerPoint</vt:lpstr>
      <vt:lpstr>diagnostika a výuka žáků s odlišným mateřským jazykem  </vt:lpstr>
      <vt:lpstr>Cvičení: rozhovor</vt:lpstr>
      <vt:lpstr>Rolová hra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Rozhovor</dc:title>
  <dc:creator>Vlčková</dc:creator>
  <cp:lastModifiedBy>recenzent</cp:lastModifiedBy>
  <cp:revision>65</cp:revision>
  <dcterms:created xsi:type="dcterms:W3CDTF">2019-04-02T10:38:54Z</dcterms:created>
  <dcterms:modified xsi:type="dcterms:W3CDTF">2021-04-21T20:42:52Z</dcterms:modified>
</cp:coreProperties>
</file>