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31"/>
  </p:notesMasterIdLst>
  <p:sldIdLst>
    <p:sldId id="256" r:id="rId2"/>
    <p:sldId id="274" r:id="rId3"/>
    <p:sldId id="275" r:id="rId4"/>
    <p:sldId id="258" r:id="rId5"/>
    <p:sldId id="276" r:id="rId6"/>
    <p:sldId id="265" r:id="rId7"/>
    <p:sldId id="264" r:id="rId8"/>
    <p:sldId id="271" r:id="rId9"/>
    <p:sldId id="287" r:id="rId10"/>
    <p:sldId id="257" r:id="rId11"/>
    <p:sldId id="266" r:id="rId12"/>
    <p:sldId id="267" r:id="rId13"/>
    <p:sldId id="268" r:id="rId14"/>
    <p:sldId id="269" r:id="rId15"/>
    <p:sldId id="270" r:id="rId16"/>
    <p:sldId id="277" r:id="rId17"/>
    <p:sldId id="278" r:id="rId18"/>
    <p:sldId id="284" r:id="rId19"/>
    <p:sldId id="262" r:id="rId20"/>
    <p:sldId id="272" r:id="rId21"/>
    <p:sldId id="273" r:id="rId22"/>
    <p:sldId id="285" r:id="rId23"/>
    <p:sldId id="263" r:id="rId24"/>
    <p:sldId id="283" r:id="rId25"/>
    <p:sldId id="279" r:id="rId26"/>
    <p:sldId id="286" r:id="rId27"/>
    <p:sldId id="280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5179" autoAdjust="0"/>
  </p:normalViewPr>
  <p:slideViewPr>
    <p:cSldViewPr snapToGrid="0">
      <p:cViewPr varScale="1">
        <p:scale>
          <a:sx n="82" d="100"/>
          <a:sy n="82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63501-690B-40A9-AABA-7C48438014F4}" type="datetimeFigureOut">
              <a:rPr lang="cs-CZ" smtClean="0"/>
              <a:t>27.04.2021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3E2A2-67E2-4789-A2A4-B00819A5B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402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Ingenkamp</a:t>
            </a:r>
            <a:r>
              <a:rPr lang="cs-CZ" dirty="0" smtClean="0"/>
              <a:t>, K., &amp; </a:t>
            </a:r>
            <a:r>
              <a:rPr lang="cs-CZ" dirty="0" err="1" smtClean="0"/>
              <a:t>Lissmann</a:t>
            </a:r>
            <a:r>
              <a:rPr lang="cs-CZ" dirty="0" smtClean="0"/>
              <a:t>, U. (2008). </a:t>
            </a:r>
            <a:r>
              <a:rPr lang="cs-CZ" i="1" dirty="0" err="1" smtClean="0"/>
              <a:t>Lehrbuch</a:t>
            </a:r>
            <a:r>
              <a:rPr lang="cs-CZ" i="1" dirty="0" smtClean="0"/>
              <a:t> der </a:t>
            </a:r>
            <a:r>
              <a:rPr lang="cs-CZ" i="1" dirty="0" err="1" smtClean="0"/>
              <a:t>Pädagogischen</a:t>
            </a:r>
            <a:r>
              <a:rPr lang="cs-CZ" i="1" baseline="0" dirty="0" smtClean="0"/>
              <a:t> Diagnostik</a:t>
            </a:r>
            <a:r>
              <a:rPr lang="cs-CZ" baseline="0" dirty="0" smtClean="0"/>
              <a:t>. </a:t>
            </a:r>
            <a:r>
              <a:rPr lang="cs-CZ" dirty="0" err="1" smtClean="0"/>
              <a:t>Beltz</a:t>
            </a:r>
            <a:r>
              <a:rPr lang="cs-CZ" dirty="0" smtClean="0"/>
              <a:t> </a:t>
            </a:r>
            <a:r>
              <a:rPr lang="cs-CZ" dirty="0" err="1" smtClean="0"/>
              <a:t>Verlag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193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Lissmann</a:t>
            </a:r>
            <a:r>
              <a:rPr lang="cs-CZ" dirty="0" smtClean="0"/>
              <a:t>, 2010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306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DODĚLAT Z KNIHY POPHAM</a:t>
            </a:r>
            <a:r>
              <a:rPr lang="cs-CZ" baseline="0" dirty="0" smtClean="0">
                <a:solidFill>
                  <a:srgbClr val="FF0000"/>
                </a:solidFill>
              </a:rPr>
              <a:t> – CLASSROOM ASSESSMENT, 2008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32996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cs-CZ" dirty="0" smtClean="0"/>
              <a:t>Funkce diagnostického portfolia:</a:t>
            </a:r>
            <a:r>
              <a:rPr lang="cs-CZ" baseline="0" dirty="0" smtClean="0"/>
              <a:t> </a:t>
            </a:r>
            <a:r>
              <a:rPr lang="cs-CZ" sz="1200" dirty="0" smtClean="0"/>
              <a:t>Informační, Motivační, Komunikační,</a:t>
            </a:r>
            <a:r>
              <a:rPr lang="cs-CZ" sz="1200" baseline="0" dirty="0" smtClean="0"/>
              <a:t> </a:t>
            </a:r>
            <a:r>
              <a:rPr lang="cs-CZ" sz="1200" dirty="0" smtClean="0"/>
              <a:t>Autoregulační, Diagnostická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736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6257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Povinností univerzit je vytvořit</a:t>
            </a:r>
            <a:r>
              <a:rPr lang="cs-CZ" baseline="0" dirty="0" smtClean="0"/>
              <a:t> podmínky pro to, aby učitelé rozvinuli diagnostickou kompetenci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155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Zdroj </a:t>
            </a:r>
            <a:r>
              <a:rPr lang="cs-CZ" dirty="0" err="1" smtClean="0"/>
              <a:t>Lissmann</a:t>
            </a:r>
            <a:r>
              <a:rPr lang="cs-CZ" baseline="0" dirty="0" smtClean="0"/>
              <a:t> U. (2010).  </a:t>
            </a:r>
            <a:r>
              <a:rPr lang="cs-CZ" baseline="0" dirty="0" err="1" smtClean="0"/>
              <a:t>Leistungsmessung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und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Leistungsbeurteilung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Eine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Einführnung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Verlag</a:t>
            </a:r>
            <a:r>
              <a:rPr lang="cs-CZ" baseline="0" dirty="0" smtClean="0"/>
              <a:t> </a:t>
            </a:r>
            <a:r>
              <a:rPr lang="cs-CZ" baseline="0" dirty="0" err="1" smtClean="0"/>
              <a:t>Empirische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Pädagogik</a:t>
            </a:r>
            <a:r>
              <a:rPr lang="cs-CZ" baseline="0" dirty="0" smtClean="0"/>
              <a:t>. (s. 145)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5974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Využito i prezentace Hany Koblihové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03E2A2-67E2-4789-A2A4-B00819A5B2F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527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m902Ha81ag" TargetMode="External"/><Relationship Id="rId2" Type="http://schemas.openxmlformats.org/officeDocument/2006/relationships/hyperlink" Target="https://www.youtube.com/watch?v=sacuuqjHPX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Diagnostika žáka pomocí Portfolia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Kateřina Vlčková</a:t>
            </a:r>
          </a:p>
          <a:p>
            <a:r>
              <a:rPr lang="cs-CZ" dirty="0" smtClean="0"/>
              <a:t>Pedagogická diagnostika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863968" y="5415281"/>
            <a:ext cx="92129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IS MUNI – interaktivní osnova, seminář 5: https</a:t>
            </a:r>
            <a:r>
              <a:rPr lang="cs-CZ" dirty="0">
                <a:solidFill>
                  <a:srgbClr val="FF0000"/>
                </a:solidFill>
              </a:rPr>
              <a:t>://is.muni.cz/auth/el/ped/jaro2021/SZ6010/index.qwarp?prejit=6453129</a:t>
            </a:r>
          </a:p>
        </p:txBody>
      </p:sp>
    </p:spTree>
    <p:extLst>
      <p:ext uri="{BB962C8B-B14F-4D97-AF65-F5344CB8AC3E}">
        <p14:creationId xmlns:p14="http://schemas.microsoft.com/office/powerpoint/2010/main" val="533459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6008914"/>
            <a:ext cx="9872871" cy="415636"/>
          </a:xfrm>
        </p:spPr>
        <p:txBody>
          <a:bodyPr>
            <a:normAutofit/>
          </a:bodyPr>
          <a:lstStyle/>
          <a:p>
            <a:r>
              <a:rPr lang="cs-CZ" dirty="0" smtClean="0"/>
              <a:t>Existují smíšené formy těchto typů</a:t>
            </a: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484023"/>
              </p:ext>
            </p:extLst>
          </p:nvPr>
        </p:nvGraphicFramePr>
        <p:xfrm>
          <a:off x="1143000" y="1810129"/>
          <a:ext cx="8128000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Cíl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Forma portfolia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Diagnostikovat proces učení, popsat silné a slabé stránky učícího 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Pracovní 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Hodnotit výkon žáka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Hodnoticí 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Ukázat </a:t>
                      </a:r>
                      <a:r>
                        <a:rPr lang="cs-CZ" sz="2000" dirty="0" smtClean="0"/>
                        <a:t>nejlepší práce žáka, nejlepší učební výsledky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Ukázkové/reprezentační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Dokumentovat </a:t>
                      </a:r>
                      <a:r>
                        <a:rPr lang="cs-CZ" sz="2000" dirty="0" smtClean="0"/>
                        <a:t>vývoj žáka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Vývojové/procesní</a:t>
                      </a:r>
                      <a:endParaRPr lang="cs-CZ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Představit se zaměstnavateli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Žádost o zaměstnání </a:t>
                      </a:r>
                      <a:endParaRPr lang="cs-CZ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93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Pracovní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Dokumentační, sběrné</a:t>
            </a:r>
          </a:p>
          <a:p>
            <a:r>
              <a:rPr lang="cs-CZ" dirty="0" smtClean="0"/>
              <a:t>Sbírají se práce žáka do nějaké krabice apod. než jsou převzaty do reprezentačního portfolia nebo do portfolia pro žádost o zaměstnání</a:t>
            </a:r>
          </a:p>
          <a:p>
            <a:r>
              <a:rPr lang="cs-CZ" dirty="0" smtClean="0"/>
              <a:t>Žák je má doma</a:t>
            </a:r>
          </a:p>
          <a:p>
            <a:r>
              <a:rPr lang="cs-CZ" dirty="0" smtClean="0"/>
              <a:t>Cílem je diagnostika žáka, popsání silných a slabých stránek</a:t>
            </a:r>
          </a:p>
          <a:p>
            <a:r>
              <a:rPr lang="cs-CZ" dirty="0" smtClean="0"/>
              <a:t>Slouží dalšímu učiteli k plánování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723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 k hodnocení žáka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Hodnoticí, diagnostické</a:t>
            </a:r>
          </a:p>
          <a:p>
            <a:r>
              <a:rPr lang="cs-CZ" dirty="0" smtClean="0"/>
              <a:t>Cílem je dokumentovat, co se žák naučil</a:t>
            </a:r>
          </a:p>
          <a:p>
            <a:r>
              <a:rPr lang="cs-CZ" dirty="0" smtClean="0"/>
              <a:t>Kurikulum určuje, co vybrat do portfolia</a:t>
            </a:r>
          </a:p>
          <a:p>
            <a:r>
              <a:rPr lang="cs-CZ" dirty="0" smtClean="0"/>
              <a:t>Formální forma</a:t>
            </a:r>
          </a:p>
          <a:p>
            <a:r>
              <a:rPr lang="cs-CZ" dirty="0" smtClean="0"/>
              <a:t>Je třeba specifikovat, co žáci musí dělat a jak dobře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523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Reprezentační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Selektivní, výběrové, ukázkové</a:t>
            </a:r>
          </a:p>
          <a:p>
            <a:r>
              <a:rPr lang="cs-CZ" dirty="0" smtClean="0"/>
              <a:t>Obsahuje nejlepší práce/výkony žáka</a:t>
            </a:r>
          </a:p>
          <a:p>
            <a:r>
              <a:rPr lang="cs-CZ" dirty="0" smtClean="0"/>
              <a:t>Vybírá je žák, ukazují, co považuje za důležité, co oceňuje, co by chtěl ukázat druhým</a:t>
            </a:r>
          </a:p>
        </p:txBody>
      </p:sp>
    </p:spTree>
    <p:extLst>
      <p:ext uri="{BB962C8B-B14F-4D97-AF65-F5344CB8AC3E}">
        <p14:creationId xmlns:p14="http://schemas.microsoft.com/office/powerpoint/2010/main" val="4194068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Ukazuje práce od stavu počátku až po hotové produkty</a:t>
            </a:r>
          </a:p>
          <a:p>
            <a:r>
              <a:rPr lang="cs-CZ" dirty="0" smtClean="0"/>
              <a:t>Práce na začátku mohou mít chyby</a:t>
            </a:r>
          </a:p>
          <a:p>
            <a:r>
              <a:rPr lang="cs-CZ" dirty="0" smtClean="0"/>
              <a:t>Ukazují, co se žák k určitému času/bodu naučil</a:t>
            </a:r>
          </a:p>
          <a:p>
            <a:r>
              <a:rPr lang="cs-CZ" dirty="0" smtClean="0"/>
              <a:t>Žáci se učí, jak dělat pokrok</a:t>
            </a:r>
          </a:p>
          <a:p>
            <a:r>
              <a:rPr lang="cs-CZ" dirty="0" smtClean="0"/>
              <a:t>Cílem je ukázat posun, růst, změnu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1400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 pro </a:t>
            </a:r>
            <a:r>
              <a:rPr lang="cs-CZ" dirty="0"/>
              <a:t>žádost o zaměstnání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Ukazuje připravenost žáka přijmout novou výzvu</a:t>
            </a:r>
          </a:p>
          <a:p>
            <a:r>
              <a:rPr lang="cs-CZ" dirty="0" smtClean="0"/>
              <a:t>Jedná se o doklad, který umožňuje přístup k povolání, vzdělávání</a:t>
            </a:r>
          </a:p>
          <a:p>
            <a:r>
              <a:rPr lang="cs-CZ" dirty="0" smtClean="0"/>
              <a:t>Musí obsahovat detailnější informace, např. známky, důvody výběru portfoliových prací pracovní video, stanovisko k novému pracovnímu místu, osobní dopis, diskusi relevantních knih, představení biografie nějakého vzoru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5201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Forma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Papírová </a:t>
            </a:r>
            <a:r>
              <a:rPr lang="cs-CZ" dirty="0"/>
              <a:t>– šanony, krabice, složky</a:t>
            </a:r>
            <a:r>
              <a:rPr lang="cs-CZ" dirty="0" smtClean="0"/>
              <a:t>,…</a:t>
            </a:r>
            <a:endParaRPr lang="cs-CZ" dirty="0"/>
          </a:p>
          <a:p>
            <a:r>
              <a:rPr lang="cs-CZ" dirty="0"/>
              <a:t>Elektronická </a:t>
            </a:r>
            <a:r>
              <a:rPr lang="cs-CZ" dirty="0" smtClean="0"/>
              <a:t>– v</a:t>
            </a:r>
            <a:r>
              <a:rPr lang="cs-CZ" dirty="0"/>
              <a:t> souvislosti s rozvíjejícími technologiemi a zvyšujícími se počítačovými kompetencemi žáků se nově objevuje e-portfolio nebo </a:t>
            </a:r>
            <a:r>
              <a:rPr lang="cs-CZ" dirty="0" err="1"/>
              <a:t>webfolio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29779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3738" y="117231"/>
            <a:ext cx="9875520" cy="1356360"/>
          </a:xfrm>
        </p:spPr>
        <p:txBody>
          <a:bodyPr/>
          <a:lstStyle/>
          <a:p>
            <a:r>
              <a:rPr lang="cs-CZ" dirty="0" smtClean="0"/>
              <a:t>Digitální 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0881" y="1473591"/>
            <a:ext cx="11119757" cy="5173393"/>
          </a:xfrm>
        </p:spPr>
        <p:txBody>
          <a:bodyPr>
            <a:normAutofit fontScale="77500" lnSpcReduction="20000"/>
          </a:bodyPr>
          <a:lstStyle/>
          <a:p>
            <a:pPr marL="45720" indent="0">
              <a:buNone/>
            </a:pPr>
            <a:r>
              <a:rPr lang="cs-CZ" dirty="0" smtClean="0"/>
              <a:t>Žáci </a:t>
            </a:r>
            <a:r>
              <a:rPr lang="cs-CZ" dirty="0" err="1" smtClean="0"/>
              <a:t>postují</a:t>
            </a:r>
            <a:r>
              <a:rPr lang="cs-CZ" dirty="0" smtClean="0"/>
              <a:t>, reflektují. Spolužáci, rodiče, učitel čtou, komentují, </a:t>
            </a:r>
            <a:r>
              <a:rPr lang="cs-CZ" dirty="0" err="1" smtClean="0"/>
              <a:t>likují</a:t>
            </a:r>
            <a:r>
              <a:rPr lang="cs-CZ" dirty="0" smtClean="0"/>
              <a:t>, ..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 smtClean="0"/>
              <a:t>Jak vytvořit portfolio (</a:t>
            </a:r>
            <a:r>
              <a:rPr lang="cs-CZ" dirty="0" err="1" smtClean="0"/>
              <a:t>is</a:t>
            </a:r>
            <a:r>
              <a:rPr lang="cs-CZ" dirty="0" smtClean="0"/>
              <a:t> ukázky):</a:t>
            </a:r>
          </a:p>
          <a:p>
            <a:pPr marL="45720" indent="0">
              <a:buNone/>
            </a:pPr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www.youtube.com/watch?v=sacuuqjHPXo</a:t>
            </a:r>
            <a:endParaRPr lang="cs-CZ" dirty="0" smtClean="0"/>
          </a:p>
          <a:p>
            <a:pPr marL="45720" indent="0">
              <a:buNone/>
            </a:pPr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www.youtube.com/watch?v=jm902Ha81ag</a:t>
            </a:r>
            <a:endParaRPr lang="cs-CZ" dirty="0" smtClean="0"/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b="1" dirty="0" smtClean="0"/>
              <a:t>SEESAW</a:t>
            </a:r>
            <a:endParaRPr lang="cs-CZ" b="1" dirty="0"/>
          </a:p>
          <a:p>
            <a:r>
              <a:rPr lang="cs-CZ" dirty="0"/>
              <a:t>Stručná charakteristika: http://ipadvetride.cz/videonavod-digitalni-portfolio-seesaw/</a:t>
            </a:r>
          </a:p>
          <a:p>
            <a:r>
              <a:rPr lang="cs-CZ" dirty="0"/>
              <a:t>Zkušenosti učitelů a žáků ze zahraničí: https://web.seesaw.me/classrooms 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b="1" dirty="0" smtClean="0"/>
              <a:t>MAHARA</a:t>
            </a:r>
            <a:endParaRPr lang="cs-CZ" b="1" dirty="0"/>
          </a:p>
          <a:p>
            <a:r>
              <a:rPr lang="cs-CZ" dirty="0"/>
              <a:t>https://mahara.org/ </a:t>
            </a:r>
          </a:p>
          <a:p>
            <a:r>
              <a:rPr lang="cs-CZ" dirty="0"/>
              <a:t>Stručná charakteristika: https://www.youtube.com/watch?v=xJS6sI0NBMM </a:t>
            </a:r>
          </a:p>
          <a:p>
            <a:r>
              <a:rPr lang="cs-CZ" dirty="0"/>
              <a:t>Rozsáhlá </a:t>
            </a:r>
            <a:r>
              <a:rPr lang="cs-CZ" dirty="0" smtClean="0"/>
              <a:t>charakteristika: https</a:t>
            </a:r>
            <a:r>
              <a:rPr lang="cs-CZ" dirty="0"/>
              <a:t>://www.youtube.com/watch?v=NXwkDtJ8z4c 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75077" y="5138828"/>
            <a:ext cx="3330170" cy="1701764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58554" y="3118025"/>
            <a:ext cx="3646693" cy="202080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85209" y="-40543"/>
            <a:ext cx="4363059" cy="300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8763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zadání a hodnocení portfolia ve výuce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Ukázka portfolia – matematika: </a:t>
            </a:r>
            <a:r>
              <a:rPr lang="cs-CZ" dirty="0" err="1" smtClean="0"/>
              <a:t>Lismann</a:t>
            </a:r>
            <a:r>
              <a:rPr lang="cs-CZ" dirty="0"/>
              <a:t> </a:t>
            </a:r>
            <a:r>
              <a:rPr lang="cs-CZ" dirty="0" smtClean="0"/>
              <a:t>(2008, s. 192)</a:t>
            </a:r>
          </a:p>
          <a:p>
            <a:r>
              <a:rPr lang="cs-CZ" dirty="0"/>
              <a:t>Ukázka portfolia – </a:t>
            </a:r>
            <a:r>
              <a:rPr lang="cs-CZ" dirty="0" smtClean="0"/>
              <a:t> chemie: </a:t>
            </a:r>
            <a:r>
              <a:rPr lang="cs-CZ" dirty="0" err="1" smtClean="0"/>
              <a:t>Lissmann</a:t>
            </a:r>
            <a:r>
              <a:rPr lang="cs-CZ" dirty="0" smtClean="0"/>
              <a:t> (2010). </a:t>
            </a:r>
            <a:r>
              <a:rPr lang="cs-CZ" dirty="0" err="1" smtClean="0"/>
              <a:t>Leistungsmessung</a:t>
            </a:r>
            <a:r>
              <a:rPr lang="cs-CZ" dirty="0" smtClean="0"/>
              <a:t>, s. 138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0121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čem závisí úspěch portfolia?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1) Obvykle na motivaci a kvalifikaci učitele</a:t>
            </a:r>
          </a:p>
          <a:p>
            <a:pPr lvl="1"/>
            <a:r>
              <a:rPr lang="cs-CZ" dirty="0" smtClean="0"/>
              <a:t>Každé portfolio je v procesu vzniku několikrát kontrolováno a diskutováno s učitelem</a:t>
            </a:r>
          </a:p>
          <a:p>
            <a:pPr lvl="1"/>
            <a:r>
              <a:rPr lang="cs-CZ" dirty="0" smtClean="0"/>
              <a:t>Učitel potřebuje mít vzdělávání, jak tvořit portfoliové úkoly a jak je hodnotit (zadání práce, tvorba autentických úkolů, kritéria výkonu, příklady, kontrolní seznamy, konstrukce škál..) =&gt; finančně náročné</a:t>
            </a:r>
          </a:p>
          <a:p>
            <a:pPr marL="45720" indent="0">
              <a:buNone/>
            </a:pPr>
            <a:endParaRPr lang="cs-CZ" dirty="0" smtClean="0"/>
          </a:p>
          <a:p>
            <a:pPr marL="45720" indent="0">
              <a:buNone/>
            </a:pPr>
            <a:r>
              <a:rPr lang="cs-CZ" dirty="0" smtClean="0"/>
              <a:t>2) Na podmínkách provedení, hodnocení, interpretací, stabilitě hodnocení v čase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pokud měříme vyšší kognitivní schopnosti, je to náročnější na měření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2873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si představujete pod pojmem portfolio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2862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AutoNum type="arabicParenR"/>
            </a:pPr>
            <a:r>
              <a:rPr lang="cs-CZ" dirty="0" smtClean="0"/>
              <a:t>Zapojení žáka, výběr témat</a:t>
            </a:r>
          </a:p>
          <a:p>
            <a:pPr marL="502920" indent="-457200">
              <a:buAutoNum type="arabicParenR"/>
            </a:pPr>
            <a:r>
              <a:rPr lang="cs-CZ" dirty="0" smtClean="0"/>
              <a:t>Písemné sebereflexe žáka, zdůvodnění, vysvětlení</a:t>
            </a:r>
          </a:p>
          <a:p>
            <a:pPr marL="502920" indent="-457200">
              <a:buAutoNum type="arabicParenR"/>
            </a:pPr>
            <a:r>
              <a:rPr lang="cs-CZ" dirty="0" smtClean="0"/>
              <a:t>Srovnání se skupinovým výkonem</a:t>
            </a:r>
          </a:p>
          <a:p>
            <a:pPr marL="502920" indent="-457200">
              <a:buAutoNum type="arabicParenR"/>
            </a:pPr>
            <a:endParaRPr lang="cs-CZ" dirty="0" smtClean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0809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kritérií hodnocení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Lissmann</a:t>
            </a:r>
            <a:r>
              <a:rPr lang="cs-CZ" dirty="0" smtClean="0"/>
              <a:t> s. 142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433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Ukázka kritérií sebehodnocení portfoliového úkolu na ZŠ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Lissmann</a:t>
            </a:r>
            <a:r>
              <a:rPr lang="cs-CZ" dirty="0" smtClean="0"/>
              <a:t> s. 144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323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Umožňuje </a:t>
            </a:r>
            <a:r>
              <a:rPr lang="cs-CZ" dirty="0"/>
              <a:t>posuzovat výsledky žáků komplexně, dlouhodobě a sledovat jejich </a:t>
            </a:r>
            <a:r>
              <a:rPr lang="cs-CZ" dirty="0" smtClean="0"/>
              <a:t>pokrok</a:t>
            </a:r>
          </a:p>
          <a:p>
            <a:r>
              <a:rPr lang="cs-CZ" dirty="0" smtClean="0"/>
              <a:t>Pokládá </a:t>
            </a:r>
            <a:r>
              <a:rPr lang="cs-CZ" dirty="0"/>
              <a:t>základy sebehodnocení, </a:t>
            </a:r>
            <a:r>
              <a:rPr lang="cs-CZ" dirty="0" smtClean="0"/>
              <a:t>sebereflexe</a:t>
            </a:r>
          </a:p>
          <a:p>
            <a:r>
              <a:rPr lang="cs-CZ" dirty="0" smtClean="0"/>
              <a:t>Podporuje </a:t>
            </a:r>
            <a:r>
              <a:rPr lang="cs-CZ" dirty="0"/>
              <a:t>zapojení žáků do </a:t>
            </a:r>
            <a:r>
              <a:rPr lang="cs-CZ" dirty="0" smtClean="0"/>
              <a:t>plánování další činnosti</a:t>
            </a:r>
          </a:p>
          <a:p>
            <a:r>
              <a:rPr lang="cs-CZ" dirty="0" smtClean="0"/>
              <a:t>Spojuje </a:t>
            </a:r>
            <a:r>
              <a:rPr lang="cs-CZ" dirty="0"/>
              <a:t>formativní a </a:t>
            </a:r>
            <a:r>
              <a:rPr lang="cs-CZ" dirty="0" err="1"/>
              <a:t>sumativní</a:t>
            </a:r>
            <a:r>
              <a:rPr lang="cs-CZ" dirty="0"/>
              <a:t> aspekt hodnocení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Pomáhá </a:t>
            </a:r>
            <a:r>
              <a:rPr lang="cs-CZ" dirty="0"/>
              <a:t>vyučujícím, žákům i rodičům „skládat obraz“ žákovi a jeho výsledcích</a:t>
            </a:r>
            <a:r>
              <a:rPr lang="cs-CZ" dirty="0" smtClean="0"/>
              <a:t>.</a:t>
            </a:r>
          </a:p>
          <a:p>
            <a:r>
              <a:rPr lang="cs-CZ" dirty="0" smtClean="0"/>
              <a:t>Zvyšuje </a:t>
            </a:r>
            <a:r>
              <a:rPr lang="cs-CZ" dirty="0"/>
              <a:t>zapojení všech účastníků vzdělávacího procesu </a:t>
            </a:r>
            <a:r>
              <a:rPr lang="cs-CZ" dirty="0" smtClean="0"/>
              <a:t>– dá se </a:t>
            </a:r>
            <a:r>
              <a:rPr lang="cs-CZ" dirty="0"/>
              <a:t>dobře využít při konzultaci s rodiči nad výsledky žáků a zaváděním opatření na podporu učení</a:t>
            </a:r>
            <a:r>
              <a:rPr lang="cs-CZ" dirty="0" smtClean="0"/>
              <a:t>.</a:t>
            </a:r>
          </a:p>
          <a:p>
            <a:r>
              <a:rPr lang="cs-CZ" dirty="0"/>
              <a:t>Více práce ve dvojicích a ve skupinách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7359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Časová náročnost </a:t>
            </a:r>
            <a:r>
              <a:rPr lang="cs-CZ" dirty="0" smtClean="0"/>
              <a:t>– na </a:t>
            </a:r>
            <a:r>
              <a:rPr lang="cs-CZ" dirty="0"/>
              <a:t>vytvoření zamýšleného obsahu, výběr prací, průběžnou i souhrnnou reflexi realizovanou žákem, učitelem</a:t>
            </a:r>
            <a:r>
              <a:rPr lang="cs-CZ" dirty="0" smtClean="0"/>
              <a:t>.</a:t>
            </a:r>
          </a:p>
          <a:p>
            <a:r>
              <a:rPr lang="cs-CZ" dirty="0" smtClean="0"/>
              <a:t>Přílišný </a:t>
            </a:r>
            <a:r>
              <a:rPr lang="cs-CZ" dirty="0"/>
              <a:t>rozsah nebo nedostatečně zastoupený materiál </a:t>
            </a:r>
            <a:r>
              <a:rPr lang="cs-CZ" dirty="0" smtClean="0"/>
              <a:t>– nepokrytí </a:t>
            </a:r>
            <a:r>
              <a:rPr lang="cs-CZ" dirty="0"/>
              <a:t>stěžejních kompetencí, cílů a </a:t>
            </a:r>
            <a:r>
              <a:rPr lang="cs-CZ" dirty="0" smtClean="0"/>
              <a:t>výstupů.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130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/>
              <a:t>Diskutujte nad vhodností jednotlivých druhů portfolií napříč jednotlivými vzdělávacími stupni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Co vše do portfolia patří?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Jak jej zavést?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Co by mohla obsahovat první stránka?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Jak s portfoliem pracovat? 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Zkušenosti z praxe, osobní zkušenosti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/>
              <a:t>Portfolio a RVP, školský zákon, inkluzivní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7304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Učební kontrolní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cs-CZ" dirty="0" smtClean="0"/>
              <a:t>Co se rozumí portfoliem v pedagogice?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Který princip portfolia je podle Vás nejdůležitější? Zdůvodněte.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Které formy portfolia existují?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Jak vypadá reprezentační portfolio?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Čím se liší různé formy hodnocení portfolií?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Proč je portfolio vhodné k zachycení vyšších kognitivních dovedností?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Které logistické problémy se objevují při práci na portfoliu?</a:t>
            </a:r>
          </a:p>
          <a:p>
            <a:pPr marL="502920" indent="-457200">
              <a:buFont typeface="+mj-lt"/>
              <a:buAutoNum type="arabicPeriod"/>
            </a:pPr>
            <a:r>
              <a:rPr lang="cs-CZ" dirty="0" smtClean="0"/>
              <a:t>Jak se ovlivňuje validita hodnocení žáků a zavedení portfolií?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26498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Zajímavá videa k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https://www.youtube.com/watch?v=1bkVpTY5JEc </a:t>
            </a:r>
            <a:r>
              <a:rPr lang="cs-CZ" dirty="0" err="1"/>
              <a:t>child</a:t>
            </a:r>
            <a:r>
              <a:rPr lang="cs-CZ" dirty="0"/>
              <a:t> portfolio</a:t>
            </a:r>
          </a:p>
          <a:p>
            <a:r>
              <a:rPr lang="cs-CZ" dirty="0"/>
              <a:t>https://www.youtube.com/watch?v=nOpcRYbdTWk</a:t>
            </a:r>
          </a:p>
          <a:p>
            <a:r>
              <a:rPr lang="cs-CZ" dirty="0"/>
              <a:t>https://www.youtube.com/watch?v=icTyeMx0Css student portfolio</a:t>
            </a:r>
          </a:p>
          <a:p>
            <a:r>
              <a:rPr lang="cs-CZ" dirty="0"/>
              <a:t>https://www.youtube.com/watch?v=UL_5PitHcfY </a:t>
            </a:r>
          </a:p>
          <a:p>
            <a:r>
              <a:rPr lang="cs-CZ" dirty="0"/>
              <a:t>https://www.youtube.com/watch?v=hlVS5PQAu5Y University </a:t>
            </a:r>
            <a:r>
              <a:rPr lang="cs-CZ" dirty="0" err="1"/>
              <a:t>porfolio</a:t>
            </a:r>
            <a:endParaRPr lang="cs-CZ" dirty="0"/>
          </a:p>
          <a:p>
            <a:r>
              <a:rPr lang="cs-CZ" dirty="0"/>
              <a:t>https://www.youtube.com/watch?v=BK62fSRdZtA </a:t>
            </a:r>
            <a:r>
              <a:rPr lang="cs-CZ" dirty="0" err="1"/>
              <a:t>Ilustration</a:t>
            </a:r>
            <a:r>
              <a:rPr lang="cs-CZ" dirty="0"/>
              <a:t> portfolio</a:t>
            </a:r>
          </a:p>
          <a:p>
            <a:r>
              <a:rPr lang="cs-CZ" dirty="0"/>
              <a:t>https://www.youtube.com/watch?v=xyQ7iPG5NdE e-portfolio</a:t>
            </a:r>
          </a:p>
          <a:p>
            <a:r>
              <a:rPr lang="cs-CZ" dirty="0"/>
              <a:t>https://www.powtoon.com/home/ - </a:t>
            </a:r>
            <a:r>
              <a:rPr lang="cs-CZ" dirty="0" err="1"/>
              <a:t>awesome</a:t>
            </a:r>
            <a:r>
              <a:rPr lang="cs-CZ" dirty="0"/>
              <a:t> </a:t>
            </a:r>
            <a:r>
              <a:rPr lang="cs-CZ" dirty="0" err="1"/>
              <a:t>videos</a:t>
            </a:r>
            <a:r>
              <a:rPr lang="cs-CZ" dirty="0"/>
              <a:t>, </a:t>
            </a:r>
            <a:r>
              <a:rPr lang="cs-CZ" dirty="0" err="1"/>
              <a:t>presentations</a:t>
            </a:r>
            <a:r>
              <a:rPr lang="cs-CZ" dirty="0"/>
              <a:t> – e </a:t>
            </a:r>
            <a:r>
              <a:rPr lang="cs-CZ" dirty="0" err="1"/>
              <a:t>portf</a:t>
            </a:r>
            <a:r>
              <a:rPr lang="cs-CZ" dirty="0"/>
              <a:t>.</a:t>
            </a:r>
          </a:p>
          <a:p>
            <a:r>
              <a:rPr lang="cs-CZ" dirty="0"/>
              <a:t>https://www.youtube.com/watch?v=sacuuqjHPXo Student </a:t>
            </a:r>
            <a:r>
              <a:rPr lang="cs-CZ" dirty="0" err="1"/>
              <a:t>Portfolios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Classroom</a:t>
            </a:r>
            <a:r>
              <a:rPr lang="cs-CZ" dirty="0"/>
              <a:t> </a:t>
            </a:r>
            <a:r>
              <a:rPr lang="cs-CZ" dirty="0" err="1"/>
              <a:t>Assessment</a:t>
            </a:r>
            <a:endParaRPr lang="cs-CZ" dirty="0"/>
          </a:p>
          <a:p>
            <a:r>
              <a:rPr lang="cs-CZ" dirty="0"/>
              <a:t>https://www.youtube.com/watch?v=jm902Ha81ag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prepare</a:t>
            </a:r>
            <a:r>
              <a:rPr lang="cs-CZ" dirty="0"/>
              <a:t> a Student Portfolio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6048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 k tématu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534887"/>
            <a:ext cx="9872871" cy="4947556"/>
          </a:xfrm>
        </p:spPr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cs-CZ" dirty="0" err="1"/>
              <a:t>Čábalová</a:t>
            </a:r>
            <a:r>
              <a:rPr lang="cs-CZ" dirty="0"/>
              <a:t>, D. (2011). Pedagogika. Havlíčkův Brod: </a:t>
            </a:r>
            <a:r>
              <a:rPr lang="cs-CZ" dirty="0" err="1"/>
              <a:t>Grada</a:t>
            </a:r>
            <a:r>
              <a:rPr lang="cs-CZ" dirty="0"/>
              <a:t>.</a:t>
            </a:r>
          </a:p>
          <a:p>
            <a:pPr marL="45720" indent="0">
              <a:buNone/>
            </a:pPr>
            <a:r>
              <a:rPr lang="cs-CZ" dirty="0"/>
              <a:t>Hanušová, S., &amp; Havlíčková, H. (2007). Portfolio v cizojazyčném vyučování: monografický sborník z konference Portfolio v cizojazyčném vyučování - Krok ze školy do života. Portfolio v cizojazyčném vyučování (stránky 18-26). Brno: Masarykova univerzita.</a:t>
            </a:r>
          </a:p>
          <a:p>
            <a:pPr marL="45720" indent="0">
              <a:buNone/>
            </a:pPr>
            <a:r>
              <a:rPr lang="cs-CZ" dirty="0"/>
              <a:t>Horká, H., &amp; Kratochvílová, J. (2012). Otázky školního hodnocení v přípravném vzdělávání učitelů 1. stupně základní školy. V J. &amp;. Kratochvílová, Hodnocení a sebehodnocení žáků v primárním vzdělávání – aktuální otázky, perspektivy a výzvy (stránky 137-144). Brno: Masarykova univerzita.</a:t>
            </a:r>
          </a:p>
          <a:p>
            <a:pPr marL="45720" indent="0">
              <a:buNone/>
            </a:pPr>
            <a:r>
              <a:rPr lang="cs-CZ" dirty="0"/>
              <a:t>Horká, H., &amp; Kratochvílová, J. (2014).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education</a:t>
            </a:r>
            <a:r>
              <a:rPr lang="cs-CZ" dirty="0"/>
              <a:t>. Brno: Masaryk University</a:t>
            </a:r>
          </a:p>
          <a:p>
            <a:pPr marL="45720" indent="0">
              <a:buNone/>
            </a:pPr>
            <a:r>
              <a:rPr lang="cs-CZ" dirty="0" err="1"/>
              <a:t>Kankaanranta</a:t>
            </a:r>
            <a:r>
              <a:rPr lang="cs-CZ" dirty="0"/>
              <a:t>, M. (1996). </a:t>
            </a:r>
            <a:r>
              <a:rPr lang="cs-CZ" dirty="0" err="1"/>
              <a:t>Kankaanranta</a:t>
            </a:r>
            <a:r>
              <a:rPr lang="cs-CZ" dirty="0"/>
              <a:t>, M. (1996). </a:t>
            </a:r>
            <a:r>
              <a:rPr lang="cs-CZ" dirty="0" err="1"/>
              <a:t>Self-Portrait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Child</a:t>
            </a:r>
            <a:r>
              <a:rPr lang="cs-CZ" dirty="0"/>
              <a:t>: </a:t>
            </a:r>
            <a:r>
              <a:rPr lang="cs-CZ" dirty="0" err="1"/>
              <a:t>Portfolios</a:t>
            </a:r>
            <a:r>
              <a:rPr lang="cs-CZ" dirty="0"/>
              <a:t> as a </a:t>
            </a:r>
            <a:r>
              <a:rPr lang="cs-CZ" dirty="0" err="1"/>
              <a:t>Means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Self-Assessment</a:t>
            </a:r>
            <a:r>
              <a:rPr lang="cs-CZ" dirty="0"/>
              <a:t> in </a:t>
            </a:r>
            <a:r>
              <a:rPr lang="cs-CZ" dirty="0" err="1"/>
              <a:t>Preschool</a:t>
            </a:r>
            <a:r>
              <a:rPr lang="cs-CZ" dirty="0"/>
              <a:t> and </a:t>
            </a:r>
            <a:r>
              <a:rPr lang="cs-CZ" dirty="0" err="1"/>
              <a:t>Primary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. Načteno z eric.ed.gov: http://files.eric.ed.gov/fulltext/ED403058.pdf</a:t>
            </a:r>
          </a:p>
          <a:p>
            <a:pPr marL="45720" indent="0">
              <a:buNone/>
            </a:pPr>
            <a:r>
              <a:rPr lang="cs-CZ" dirty="0" err="1"/>
              <a:t>Kotsopoulos</a:t>
            </a:r>
            <a:r>
              <a:rPr lang="cs-CZ" dirty="0"/>
              <a:t>, D., </a:t>
            </a:r>
            <a:r>
              <a:rPr lang="cs-CZ" dirty="0" err="1"/>
              <a:t>Lee</a:t>
            </a:r>
            <a:r>
              <a:rPr lang="cs-CZ" dirty="0"/>
              <a:t>, D., </a:t>
            </a:r>
            <a:r>
              <a:rPr lang="cs-CZ" dirty="0" err="1"/>
              <a:t>Cordy</a:t>
            </a:r>
            <a:r>
              <a:rPr lang="cs-CZ" dirty="0"/>
              <a:t>, M., &amp; </a:t>
            </a:r>
            <a:r>
              <a:rPr lang="cs-CZ" dirty="0" err="1"/>
              <a:t>Bruyns</a:t>
            </a:r>
            <a:r>
              <a:rPr lang="cs-CZ" dirty="0"/>
              <a:t>, S. (24. 5. 2015). </a:t>
            </a:r>
            <a:r>
              <a:rPr lang="cs-CZ" dirty="0" err="1"/>
              <a:t>Electronic</a:t>
            </a:r>
            <a:r>
              <a:rPr lang="cs-CZ" dirty="0"/>
              <a:t> </a:t>
            </a:r>
            <a:r>
              <a:rPr lang="cs-CZ" dirty="0" err="1"/>
              <a:t>portfolios</a:t>
            </a:r>
            <a:r>
              <a:rPr lang="cs-CZ" dirty="0"/>
              <a:t> in </a:t>
            </a:r>
            <a:r>
              <a:rPr lang="cs-CZ" dirty="0" err="1"/>
              <a:t>grades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, </a:t>
            </a:r>
            <a:r>
              <a:rPr lang="cs-CZ" dirty="0" err="1"/>
              <a:t>two</a:t>
            </a:r>
            <a:r>
              <a:rPr lang="cs-CZ" dirty="0"/>
              <a:t> and </a:t>
            </a:r>
            <a:r>
              <a:rPr lang="cs-CZ" dirty="0" err="1"/>
              <a:t>three</a:t>
            </a:r>
            <a:r>
              <a:rPr lang="cs-CZ" dirty="0"/>
              <a:t>: a </a:t>
            </a:r>
            <a:r>
              <a:rPr lang="cs-CZ" dirty="0" err="1"/>
              <a:t>cautionary</a:t>
            </a:r>
            <a:r>
              <a:rPr lang="cs-CZ" dirty="0"/>
              <a:t> </a:t>
            </a:r>
            <a:r>
              <a:rPr lang="cs-CZ" dirty="0" err="1"/>
              <a:t>tale</a:t>
            </a:r>
            <a:r>
              <a:rPr lang="cs-CZ" dirty="0"/>
              <a:t>. Technology, Pedagogy and </a:t>
            </a:r>
            <a:r>
              <a:rPr lang="cs-CZ" dirty="0" err="1"/>
              <a:t>Education</a:t>
            </a:r>
            <a:r>
              <a:rPr lang="cs-CZ" dirty="0"/>
              <a:t>, stránky 1-16.</a:t>
            </a:r>
          </a:p>
          <a:p>
            <a:pPr marL="45720" indent="0">
              <a:buNone/>
            </a:pPr>
            <a:r>
              <a:rPr lang="cs-CZ" dirty="0"/>
              <a:t>Kratochvílová, J. (2011). Systém hodnocení a sebehodnocení žáků. Brno: MSD.</a:t>
            </a:r>
          </a:p>
          <a:p>
            <a:pPr marL="45720" indent="0">
              <a:buNone/>
            </a:pPr>
            <a:r>
              <a:rPr lang="cs-CZ" dirty="0"/>
              <a:t>Kratochvílová, J. (2013). Inkluzivní vzdělávání v české primární škole: teorie, praxe, výzkum. Brno: </a:t>
            </a:r>
            <a:r>
              <a:rPr lang="cs-CZ" dirty="0" err="1"/>
              <a:t>muni</a:t>
            </a:r>
            <a:r>
              <a:rPr lang="cs-CZ" dirty="0"/>
              <a:t> PRESS</a:t>
            </a:r>
          </a:p>
          <a:p>
            <a:pPr marL="45720" indent="0">
              <a:buNone/>
            </a:pPr>
            <a:r>
              <a:rPr lang="cs-CZ" dirty="0"/>
              <a:t>Syslová, Z., Kratochvílová, J., Fikarová, T. Pedagogická diagnostika v MŠ. Praha: Portál, 2018.</a:t>
            </a:r>
          </a:p>
          <a:p>
            <a:pPr marL="45720" indent="0">
              <a:buNone/>
            </a:pPr>
            <a:r>
              <a:rPr lang="cs-CZ" dirty="0" err="1"/>
              <a:t>Shores</a:t>
            </a:r>
            <a:r>
              <a:rPr lang="cs-CZ" dirty="0"/>
              <a:t>, E. F., &amp; </a:t>
            </a:r>
            <a:r>
              <a:rPr lang="cs-CZ" dirty="0" err="1"/>
              <a:t>Grace</a:t>
            </a:r>
            <a:r>
              <a:rPr lang="cs-CZ" dirty="0"/>
              <a:t>, C. (1998). El </a:t>
            </a:r>
            <a:r>
              <a:rPr lang="cs-CZ" dirty="0" err="1"/>
              <a:t>portafolio</a:t>
            </a:r>
            <a:r>
              <a:rPr lang="cs-CZ" dirty="0"/>
              <a:t> </a:t>
            </a:r>
            <a:r>
              <a:rPr lang="cs-CZ" dirty="0" err="1"/>
              <a:t>paso</a:t>
            </a:r>
            <a:r>
              <a:rPr lang="cs-CZ" dirty="0"/>
              <a:t> a </a:t>
            </a:r>
            <a:r>
              <a:rPr lang="cs-CZ" dirty="0" err="1"/>
              <a:t>paso</a:t>
            </a:r>
            <a:r>
              <a:rPr lang="cs-CZ" dirty="0"/>
              <a:t>. </a:t>
            </a:r>
            <a:r>
              <a:rPr lang="cs-CZ" dirty="0" err="1"/>
              <a:t>Infantil</a:t>
            </a:r>
            <a:r>
              <a:rPr lang="cs-CZ" dirty="0"/>
              <a:t> y </a:t>
            </a:r>
            <a:r>
              <a:rPr lang="cs-CZ" dirty="0" err="1"/>
              <a:t>primaria</a:t>
            </a:r>
            <a:r>
              <a:rPr lang="cs-CZ" dirty="0"/>
              <a:t>. Barcelona: </a:t>
            </a:r>
            <a:r>
              <a:rPr lang="cs-CZ" dirty="0" err="1"/>
              <a:t>Graó</a:t>
            </a:r>
            <a:r>
              <a:rPr lang="cs-CZ" dirty="0"/>
              <a:t>.</a:t>
            </a:r>
          </a:p>
          <a:p>
            <a:pPr marL="45720" indent="0">
              <a:buNone/>
            </a:pPr>
            <a:r>
              <a:rPr lang="cs-CZ" dirty="0"/>
              <a:t>Václavík, A. (prosinec 2014). Portfolio: příběh učení žáka. Komenský (2), stránky 23-27</a:t>
            </a:r>
          </a:p>
          <a:p>
            <a:pPr marL="45720" indent="0">
              <a:buNone/>
            </a:pPr>
            <a:r>
              <a:rPr lang="cs-CZ" dirty="0" err="1"/>
              <a:t>Arter</a:t>
            </a:r>
            <a:r>
              <a:rPr lang="cs-CZ" dirty="0"/>
              <a:t>, J., (et al.). (1995). </a:t>
            </a:r>
            <a:r>
              <a:rPr lang="cs-CZ" dirty="0" err="1"/>
              <a:t>Portfolios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Assessment</a:t>
            </a:r>
            <a:r>
              <a:rPr lang="cs-CZ" dirty="0"/>
              <a:t> and </a:t>
            </a:r>
            <a:r>
              <a:rPr lang="cs-CZ" dirty="0" err="1"/>
              <a:t>Instruction</a:t>
            </a:r>
            <a:r>
              <a:rPr lang="cs-CZ" dirty="0"/>
              <a:t>. Washington, D. C.: ERIC.</a:t>
            </a:r>
          </a:p>
          <a:p>
            <a:pPr marL="45720" indent="0">
              <a:buNone/>
            </a:pPr>
            <a:r>
              <a:rPr lang="cs-CZ" dirty="0"/>
              <a:t>Lustig, K. (1996). Portfolio </a:t>
            </a:r>
            <a:r>
              <a:rPr lang="cs-CZ" dirty="0" err="1"/>
              <a:t>Assessment</a:t>
            </a:r>
            <a:r>
              <a:rPr lang="cs-CZ" dirty="0"/>
              <a:t>: A Handbook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Teachers</a:t>
            </a:r>
            <a:r>
              <a:rPr lang="cs-CZ" dirty="0"/>
              <a:t>. 1st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dirty="0" err="1"/>
              <a:t>Columbus</a:t>
            </a:r>
            <a:r>
              <a:rPr lang="cs-CZ" dirty="0"/>
              <a:t>: </a:t>
            </a:r>
            <a:r>
              <a:rPr lang="cs-CZ" dirty="0" err="1"/>
              <a:t>National</a:t>
            </a:r>
            <a:r>
              <a:rPr lang="cs-CZ" dirty="0"/>
              <a:t> </a:t>
            </a:r>
            <a:r>
              <a:rPr lang="cs-CZ" dirty="0" err="1"/>
              <a:t>Middle</a:t>
            </a:r>
            <a:r>
              <a:rPr lang="cs-CZ" dirty="0"/>
              <a:t> </a:t>
            </a:r>
            <a:r>
              <a:rPr lang="cs-CZ" dirty="0" err="1"/>
              <a:t>School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</a:t>
            </a:r>
          </a:p>
          <a:p>
            <a:pPr marL="45720" indent="0">
              <a:buNone/>
            </a:pPr>
            <a:r>
              <a:rPr lang="cs-CZ" dirty="0"/>
              <a:t>Tomková, A. (2007). Žákovské portfolio a jeho cíle v primární škole. In: Metodický portál: Inspirace a zkušenosti učitelů [online]. [cit. 2015-02-25]. Dostupné z:http://clanky.rvp.cz/clanek/o/z/1543/ZAKOVSKE-PORTFOLIO-A-JEHO-CILE-V-PRIMARNI-SKOLE.html/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52340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33;p35"/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65370" y="948715"/>
            <a:ext cx="9473687" cy="5194953"/>
          </a:xfrm>
          <a:prstGeom prst="rect">
            <a:avLst/>
          </a:prstGeom>
          <a:noFill/>
          <a:ln>
            <a:noFill/>
          </a:ln>
          <a:effectLst>
            <a:outerShdw blurRad="508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6532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Reflexe vlastních zkušeností s portfoliem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Když jste byli žáci, vedli jste si vlastní portfolia?</a:t>
            </a:r>
          </a:p>
          <a:p>
            <a:pPr lvl="1"/>
            <a:r>
              <a:rPr lang="cs-CZ" dirty="0" smtClean="0"/>
              <a:t>Co bylo jejich obsahem?</a:t>
            </a:r>
          </a:p>
          <a:p>
            <a:pPr lvl="1"/>
            <a:endParaRPr lang="cs-CZ" dirty="0"/>
          </a:p>
          <a:p>
            <a:r>
              <a:rPr lang="cs-CZ" dirty="0" smtClean="0"/>
              <a:t>Setkali jste se ve Vaší praxi s portfolii?</a:t>
            </a:r>
          </a:p>
          <a:p>
            <a:pPr lvl="1"/>
            <a:r>
              <a:rPr lang="cs-CZ" dirty="0" smtClean="0"/>
              <a:t>Co bylo jejich součástí?</a:t>
            </a:r>
          </a:p>
          <a:p>
            <a:pPr lvl="1"/>
            <a:r>
              <a:rPr lang="cs-CZ" dirty="0" smtClean="0"/>
              <a:t>Jak pracovali s portfoliem žáci? Jak učitel? Jak rodiče?</a:t>
            </a:r>
          </a:p>
          <a:p>
            <a:pPr lvl="1"/>
            <a:r>
              <a:rPr lang="cs-CZ" dirty="0" smtClean="0"/>
              <a:t>V čem bylo portfolio přínosné (pro žáky, učitele, rodiče,..)?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85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3000" y="1727200"/>
            <a:ext cx="9872871" cy="436880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Soubor výsledků učení ve formě jednotlivých portfoliových prací</a:t>
            </a:r>
          </a:p>
          <a:p>
            <a:pPr lvl="1"/>
            <a:r>
              <a:rPr lang="cs-CZ" dirty="0"/>
              <a:t>Např. texty, obrázky, zvukové záznamy, videosekvence,…</a:t>
            </a:r>
          </a:p>
          <a:p>
            <a:pPr lvl="1"/>
            <a:r>
              <a:rPr lang="cs-CZ" dirty="0"/>
              <a:t>Pečlivě plánované a </a:t>
            </a:r>
            <a:r>
              <a:rPr lang="cs-CZ" dirty="0" smtClean="0"/>
              <a:t>systematicky, dlouhodobě </a:t>
            </a:r>
            <a:r>
              <a:rPr lang="cs-CZ" dirty="0"/>
              <a:t>zakládané (tím se liší od sbírky pracovních listů)</a:t>
            </a:r>
          </a:p>
          <a:p>
            <a:r>
              <a:rPr lang="cs-CZ" dirty="0" smtClean="0"/>
              <a:t>Cílená sbírka žákovských prací ukazující snahu, pokrok, výsledky učení v jedné nebo více oblastech</a:t>
            </a:r>
          </a:p>
          <a:p>
            <a:r>
              <a:rPr lang="cs-CZ" dirty="0"/>
              <a:t>Dokumentace pokroku žáka a jeho učebních úspěchů pomocí různých médií (text, obrázky, audio(-vizuální) data</a:t>
            </a:r>
          </a:p>
          <a:p>
            <a:r>
              <a:rPr lang="cs-CZ" dirty="0"/>
              <a:t>Žák si osvojuje pomocí portfolia nové kompetence, nové způsoby učení (vlastní aktivita, sebeřízení,…)</a:t>
            </a:r>
          </a:p>
          <a:p>
            <a:r>
              <a:rPr lang="cs-CZ" dirty="0" smtClean="0"/>
              <a:t>Forma hodnocení žáků – hodnocení komplexních klíčových kompetencí, nových forem učení (otevřené vyučování atd.)</a:t>
            </a:r>
          </a:p>
        </p:txBody>
      </p:sp>
    </p:spTree>
    <p:extLst>
      <p:ext uri="{BB962C8B-B14F-4D97-AF65-F5344CB8AC3E}">
        <p14:creationId xmlns:p14="http://schemas.microsoft.com/office/powerpoint/2010/main" val="2359257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Portfolio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Portfolio </a:t>
            </a:r>
            <a:r>
              <a:rPr lang="cs-CZ" sz="2400" dirty="0"/>
              <a:t>není cílem učení žáků, ale prostředkem k němu. </a:t>
            </a:r>
            <a:endParaRPr lang="cs-CZ" sz="2400" dirty="0" smtClean="0"/>
          </a:p>
          <a:p>
            <a:r>
              <a:rPr lang="cs-CZ" sz="2400" dirty="0" smtClean="0"/>
              <a:t>Důležité </a:t>
            </a:r>
            <a:r>
              <a:rPr lang="cs-CZ" sz="2400" dirty="0"/>
              <a:t>jsou proto činnosti, kterým se žáci v průběhu práce s portfoliem věnují, </a:t>
            </a:r>
            <a:endParaRPr lang="cs-CZ" sz="2400" dirty="0" smtClean="0"/>
          </a:p>
          <a:p>
            <a:pPr lvl="1"/>
            <a:r>
              <a:rPr lang="cs-CZ" dirty="0" smtClean="0"/>
              <a:t>tj</a:t>
            </a:r>
            <a:r>
              <a:rPr lang="cs-CZ" dirty="0"/>
              <a:t>. především sbírání, třídění, průběžné reflektování a sebehodnocení, sdílení, prezentování a obhajování</a:t>
            </a:r>
            <a:r>
              <a:rPr lang="cs-CZ" dirty="0" smtClean="0"/>
              <a:t>.</a:t>
            </a:r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r>
              <a:rPr lang="cs-CZ" dirty="0" smtClean="0"/>
              <a:t>(Tomková, 2007)</a:t>
            </a:r>
          </a:p>
          <a:p>
            <a:pPr marL="274320" lvl="1" indent="0">
              <a:buNone/>
            </a:pPr>
            <a:endParaRPr lang="cs-CZ" dirty="0"/>
          </a:p>
          <a:p>
            <a:r>
              <a:rPr lang="cs-CZ" dirty="0" smtClean="0"/>
              <a:t>Aktivně s ním pracují všichni účastníci vzdělávacího procesu</a:t>
            </a:r>
          </a:p>
          <a:p>
            <a:pPr lvl="1"/>
            <a:r>
              <a:rPr lang="cs-CZ" dirty="0"/>
              <a:t>Slouží žákům, učitelům, </a:t>
            </a:r>
            <a:r>
              <a:rPr lang="cs-CZ" dirty="0" smtClean="0"/>
              <a:t>rodičům, dalším odborníkům, </a:t>
            </a:r>
            <a:r>
              <a:rPr lang="cs-CZ" dirty="0"/>
              <a:t>atd.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0828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žáka a učitele v práci s portfoliem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/>
              <a:t>Žák </a:t>
            </a:r>
            <a:endParaRPr lang="cs-CZ" dirty="0" smtClean="0"/>
          </a:p>
          <a:p>
            <a:r>
              <a:rPr lang="cs-CZ" dirty="0" smtClean="0"/>
              <a:t>participuje </a:t>
            </a:r>
            <a:r>
              <a:rPr lang="cs-CZ" dirty="0"/>
              <a:t>na volbě úkolu/obsahu, nastavení kritérií volby, </a:t>
            </a:r>
            <a:endParaRPr lang="cs-CZ" dirty="0" smtClean="0"/>
          </a:p>
          <a:p>
            <a:r>
              <a:rPr lang="cs-CZ" dirty="0" smtClean="0"/>
              <a:t>realizuje </a:t>
            </a:r>
            <a:r>
              <a:rPr lang="cs-CZ" dirty="0"/>
              <a:t>sebehodnocení a sebereflexi, </a:t>
            </a:r>
            <a:endParaRPr lang="cs-CZ" dirty="0" smtClean="0"/>
          </a:p>
          <a:p>
            <a:r>
              <a:rPr lang="cs-CZ" dirty="0" smtClean="0"/>
              <a:t>určuje </a:t>
            </a:r>
            <a:r>
              <a:rPr lang="cs-CZ" dirty="0"/>
              <a:t>si pracovní </a:t>
            </a:r>
            <a:r>
              <a:rPr lang="cs-CZ" dirty="0" smtClean="0"/>
              <a:t>tempo</a:t>
            </a:r>
          </a:p>
          <a:p>
            <a:pPr marL="45720" indent="0">
              <a:buNone/>
            </a:pPr>
            <a:endParaRPr lang="cs-CZ" dirty="0"/>
          </a:p>
          <a:p>
            <a:pPr marL="45720" indent="0">
              <a:buNone/>
            </a:pPr>
            <a:r>
              <a:rPr lang="cs-CZ" dirty="0"/>
              <a:t>Učitel </a:t>
            </a:r>
            <a:endParaRPr lang="cs-CZ" dirty="0" smtClean="0"/>
          </a:p>
          <a:p>
            <a:r>
              <a:rPr lang="cs-CZ" dirty="0" smtClean="0"/>
              <a:t>předem </a:t>
            </a:r>
            <a:r>
              <a:rPr lang="cs-CZ" dirty="0"/>
              <a:t>definuje učební cíle, pracovní postupy, učební výsledky, kritéria hodnocení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7137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práce s portfoliem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Proces učení (snaha, pokrok, vývoj)</a:t>
            </a:r>
          </a:p>
          <a:p>
            <a:r>
              <a:rPr lang="cs-CZ" dirty="0" smtClean="0"/>
              <a:t>Výsledky učení</a:t>
            </a:r>
          </a:p>
          <a:p>
            <a:r>
              <a:rPr lang="cs-CZ" dirty="0" smtClean="0"/>
              <a:t>Participace žáků (na obsahu, hodnocení)</a:t>
            </a:r>
          </a:p>
          <a:p>
            <a:r>
              <a:rPr lang="cs-CZ" dirty="0" smtClean="0"/>
              <a:t>Reflexe</a:t>
            </a:r>
          </a:p>
          <a:p>
            <a:r>
              <a:rPr lang="cs-CZ" dirty="0" err="1" smtClean="0"/>
              <a:t>Multimedialita</a:t>
            </a:r>
            <a:endParaRPr lang="cs-CZ" dirty="0" smtClean="0"/>
          </a:p>
          <a:p>
            <a:r>
              <a:rPr lang="cs-CZ" dirty="0" smtClean="0"/>
              <a:t>sebehodnocení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4555" y="2846304"/>
            <a:ext cx="4560276" cy="2909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65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 čeho se portfolio skládá?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dirty="0" smtClean="0"/>
              <a:t>Například z:</a:t>
            </a:r>
          </a:p>
          <a:p>
            <a:r>
              <a:rPr lang="cs-CZ" dirty="0" smtClean="0"/>
              <a:t>Pořadač s oddělenými listy ve fóliích</a:t>
            </a:r>
          </a:p>
          <a:p>
            <a:r>
              <a:rPr lang="cs-CZ" dirty="0" smtClean="0"/>
              <a:t>Kde jsou portfoliové práce, reflexe atd.</a:t>
            </a:r>
          </a:p>
          <a:p>
            <a:r>
              <a:rPr lang="cs-CZ" dirty="0" smtClean="0"/>
              <a:t>Obsah</a:t>
            </a:r>
          </a:p>
          <a:p>
            <a:r>
              <a:rPr lang="cs-CZ" dirty="0" smtClean="0"/>
              <a:t>Obvykle na ZŠ v krabici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1692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hodnocení portfolia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Diagnostikova učení, silné a slabé stránky učícího se</a:t>
            </a:r>
          </a:p>
          <a:p>
            <a:r>
              <a:rPr lang="cs-CZ" dirty="0" smtClean="0"/>
              <a:t>Hodnotit žáka</a:t>
            </a:r>
          </a:p>
          <a:p>
            <a:r>
              <a:rPr lang="cs-CZ" dirty="0" smtClean="0"/>
              <a:t>Ukázat nejlepší práce žáka</a:t>
            </a:r>
          </a:p>
          <a:p>
            <a:r>
              <a:rPr lang="cs-CZ" dirty="0" smtClean="0"/>
              <a:t>Dokumentovat vývoj učícího se</a:t>
            </a:r>
          </a:p>
          <a:p>
            <a:r>
              <a:rPr lang="cs-CZ" dirty="0" smtClean="0"/>
              <a:t>Představit učícího 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8913332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TM03457444[[fn=Základna]]</Template>
  <TotalTime>158</TotalTime>
  <Words>1610</Words>
  <Application>Microsoft Office PowerPoint</Application>
  <PresentationFormat>Širokoúhlá obrazovka</PresentationFormat>
  <Paragraphs>203</Paragraphs>
  <Slides>29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2" baseType="lpstr">
      <vt:lpstr>Calibri</vt:lpstr>
      <vt:lpstr>Corbel</vt:lpstr>
      <vt:lpstr>Základ</vt:lpstr>
      <vt:lpstr>Diagnostika žáka pomocí Portfolia</vt:lpstr>
      <vt:lpstr>Co si představujete pod pojmem portfolio?</vt:lpstr>
      <vt:lpstr>Reflexe vlastních zkušeností s portfoliem</vt:lpstr>
      <vt:lpstr>Definice portfolia</vt:lpstr>
      <vt:lpstr>Portfolio</vt:lpstr>
      <vt:lpstr>Role žáka a učitele v práci s portfoliem</vt:lpstr>
      <vt:lpstr>Principy práce s portfoliem</vt:lpstr>
      <vt:lpstr>Z čeho se portfolio skládá?</vt:lpstr>
      <vt:lpstr>Cíle hodnocení portfolia</vt:lpstr>
      <vt:lpstr>Formy portfolia</vt:lpstr>
      <vt:lpstr>Pracovní portfolio</vt:lpstr>
      <vt:lpstr>Portfolio k hodnocení žáka</vt:lpstr>
      <vt:lpstr>Reprezentační portfolio</vt:lpstr>
      <vt:lpstr>Vývojové portfolio</vt:lpstr>
      <vt:lpstr>Portfolio pro žádost o zaměstnání</vt:lpstr>
      <vt:lpstr>Forma portfolia</vt:lpstr>
      <vt:lpstr>Digitální portfolio</vt:lpstr>
      <vt:lpstr>Ukázka zadání a hodnocení portfolia ve výuce</vt:lpstr>
      <vt:lpstr>Na čem závisí úspěch portfolia?</vt:lpstr>
      <vt:lpstr>Hodnocení portfolia</vt:lpstr>
      <vt:lpstr>Ukázka kritérií hodnocení portfolia</vt:lpstr>
      <vt:lpstr>Ukázka kritérií sebehodnocení portfoliového úkolu na ZŠ</vt:lpstr>
      <vt:lpstr>Přínosy portfolia</vt:lpstr>
      <vt:lpstr>Nevýhody portfolia</vt:lpstr>
      <vt:lpstr>Diskuse</vt:lpstr>
      <vt:lpstr>Učební kontrolní otázky</vt:lpstr>
      <vt:lpstr>Zajímavá videa k tématu</vt:lpstr>
      <vt:lpstr>Literatura k tématu 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žáka</dc:title>
  <dc:creator>recenzent</dc:creator>
  <cp:lastModifiedBy>recenzent</cp:lastModifiedBy>
  <cp:revision>16</cp:revision>
  <dcterms:created xsi:type="dcterms:W3CDTF">2021-04-27T12:56:45Z</dcterms:created>
  <dcterms:modified xsi:type="dcterms:W3CDTF">2021-04-27T15:35:35Z</dcterms:modified>
</cp:coreProperties>
</file>