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59" r:id="rId4"/>
    <p:sldId id="285" r:id="rId5"/>
    <p:sldId id="286" r:id="rId6"/>
    <p:sldId id="284" r:id="rId7"/>
    <p:sldId id="287" r:id="rId8"/>
    <p:sldId id="257" r:id="rId9"/>
    <p:sldId id="258" r:id="rId10"/>
    <p:sldId id="260" r:id="rId11"/>
    <p:sldId id="261" r:id="rId12"/>
    <p:sldId id="263" r:id="rId13"/>
    <p:sldId id="264" r:id="rId14"/>
    <p:sldId id="283" r:id="rId15"/>
    <p:sldId id="272" r:id="rId16"/>
    <p:sldId id="271" r:id="rId17"/>
    <p:sldId id="278" r:id="rId18"/>
    <p:sldId id="273" r:id="rId19"/>
    <p:sldId id="274" r:id="rId20"/>
    <p:sldId id="275" r:id="rId21"/>
    <p:sldId id="276" r:id="rId22"/>
    <p:sldId id="279" r:id="rId23"/>
    <p:sldId id="280" r:id="rId24"/>
    <p:sldId id="28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33" autoAdjust="0"/>
  </p:normalViewPr>
  <p:slideViewPr>
    <p:cSldViewPr snapToGrid="0">
      <p:cViewPr varScale="1">
        <p:scale>
          <a:sx n="63" d="100"/>
          <a:sy n="63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Vlčková" userId="3c23eb9b-836d-48eb-9f0d-e748aa2273c8" providerId="ADAL" clId="{B992D5F6-840F-4BEE-AE13-8D5DAA5DAA65}"/>
    <pc:docChg chg="custSel delSld modSld">
      <pc:chgData name="Kateřina Vlčková" userId="3c23eb9b-836d-48eb-9f0d-e748aa2273c8" providerId="ADAL" clId="{B992D5F6-840F-4BEE-AE13-8D5DAA5DAA65}" dt="2022-04-27T09:24:12.794" v="555" actId="1076"/>
      <pc:docMkLst>
        <pc:docMk/>
      </pc:docMkLst>
      <pc:sldChg chg="modSp mod">
        <pc:chgData name="Kateřina Vlčková" userId="3c23eb9b-836d-48eb-9f0d-e748aa2273c8" providerId="ADAL" clId="{B992D5F6-840F-4BEE-AE13-8D5DAA5DAA65}" dt="2022-04-27T09:03:29.032" v="0" actId="20577"/>
        <pc:sldMkLst>
          <pc:docMk/>
          <pc:sldMk cId="3973704097" sldId="256"/>
        </pc:sldMkLst>
        <pc:spChg chg="mod">
          <ac:chgData name="Kateřina Vlčková" userId="3c23eb9b-836d-48eb-9f0d-e748aa2273c8" providerId="ADAL" clId="{B992D5F6-840F-4BEE-AE13-8D5DAA5DAA65}" dt="2022-04-27T09:03:29.032" v="0" actId="20577"/>
          <ac:spMkLst>
            <pc:docMk/>
            <pc:sldMk cId="3973704097" sldId="256"/>
            <ac:spMk id="2" creationId="{00000000-0000-0000-0000-000000000000}"/>
          </ac:spMkLst>
        </pc:spChg>
      </pc:sldChg>
      <pc:sldChg chg="modSp mod">
        <pc:chgData name="Kateřina Vlčková" userId="3c23eb9b-836d-48eb-9f0d-e748aa2273c8" providerId="ADAL" clId="{B992D5F6-840F-4BEE-AE13-8D5DAA5DAA65}" dt="2022-04-27T09:06:32.592" v="114" actId="20577"/>
        <pc:sldMkLst>
          <pc:docMk/>
          <pc:sldMk cId="2358100832" sldId="257"/>
        </pc:sldMkLst>
        <pc:spChg chg="mod">
          <ac:chgData name="Kateřina Vlčková" userId="3c23eb9b-836d-48eb-9f0d-e748aa2273c8" providerId="ADAL" clId="{B992D5F6-840F-4BEE-AE13-8D5DAA5DAA65}" dt="2022-04-27T09:06:32.592" v="114" actId="20577"/>
          <ac:spMkLst>
            <pc:docMk/>
            <pc:sldMk cId="2358100832" sldId="257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B992D5F6-840F-4BEE-AE13-8D5DAA5DAA65}" dt="2022-04-27T09:09:52.456" v="321" actId="6549"/>
        <pc:sldMkLst>
          <pc:docMk/>
          <pc:sldMk cId="2963646265" sldId="258"/>
        </pc:sldMkLst>
        <pc:spChg chg="mod">
          <ac:chgData name="Kateřina Vlčková" userId="3c23eb9b-836d-48eb-9f0d-e748aa2273c8" providerId="ADAL" clId="{B992D5F6-840F-4BEE-AE13-8D5DAA5DAA65}" dt="2022-04-27T09:09:52.456" v="321" actId="6549"/>
          <ac:spMkLst>
            <pc:docMk/>
            <pc:sldMk cId="2963646265" sldId="258"/>
            <ac:spMk id="2" creationId="{00000000-0000-0000-0000-000000000000}"/>
          </ac:spMkLst>
        </pc:spChg>
        <pc:spChg chg="mod">
          <ac:chgData name="Kateřina Vlčková" userId="3c23eb9b-836d-48eb-9f0d-e748aa2273c8" providerId="ADAL" clId="{B992D5F6-840F-4BEE-AE13-8D5DAA5DAA65}" dt="2022-04-27T09:09:18.695" v="282" actId="1076"/>
          <ac:spMkLst>
            <pc:docMk/>
            <pc:sldMk cId="2963646265" sldId="258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B992D5F6-840F-4BEE-AE13-8D5DAA5DAA65}" dt="2022-04-27T09:04:58.132" v="78" actId="114"/>
        <pc:sldMkLst>
          <pc:docMk/>
          <pc:sldMk cId="3507274722" sldId="259"/>
        </pc:sldMkLst>
        <pc:spChg chg="mod">
          <ac:chgData name="Kateřina Vlčková" userId="3c23eb9b-836d-48eb-9f0d-e748aa2273c8" providerId="ADAL" clId="{B992D5F6-840F-4BEE-AE13-8D5DAA5DAA65}" dt="2022-04-27T09:04:58.132" v="78" actId="114"/>
          <ac:spMkLst>
            <pc:docMk/>
            <pc:sldMk cId="3507274722" sldId="259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B992D5F6-840F-4BEE-AE13-8D5DAA5DAA65}" dt="2022-04-27T09:12:26.119" v="446" actId="20577"/>
        <pc:sldMkLst>
          <pc:docMk/>
          <pc:sldMk cId="744372592" sldId="261"/>
        </pc:sldMkLst>
        <pc:spChg chg="mod">
          <ac:chgData name="Kateřina Vlčková" userId="3c23eb9b-836d-48eb-9f0d-e748aa2273c8" providerId="ADAL" clId="{B992D5F6-840F-4BEE-AE13-8D5DAA5DAA65}" dt="2022-04-27T09:10:56.208" v="372" actId="20577"/>
          <ac:spMkLst>
            <pc:docMk/>
            <pc:sldMk cId="744372592" sldId="261"/>
            <ac:spMk id="2" creationId="{00000000-0000-0000-0000-000000000000}"/>
          </ac:spMkLst>
        </pc:spChg>
        <pc:spChg chg="mod">
          <ac:chgData name="Kateřina Vlčková" userId="3c23eb9b-836d-48eb-9f0d-e748aa2273c8" providerId="ADAL" clId="{B992D5F6-840F-4BEE-AE13-8D5DAA5DAA65}" dt="2022-04-27T09:12:26.119" v="446" actId="20577"/>
          <ac:spMkLst>
            <pc:docMk/>
            <pc:sldMk cId="744372592" sldId="261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B992D5F6-840F-4BEE-AE13-8D5DAA5DAA65}" dt="2022-04-27T09:14:11.687" v="453" actId="1076"/>
        <pc:sldMkLst>
          <pc:docMk/>
          <pc:sldMk cId="4222761930" sldId="272"/>
        </pc:sldMkLst>
        <pc:spChg chg="mod">
          <ac:chgData name="Kateřina Vlčková" userId="3c23eb9b-836d-48eb-9f0d-e748aa2273c8" providerId="ADAL" clId="{B992D5F6-840F-4BEE-AE13-8D5DAA5DAA65}" dt="2022-04-27T09:14:11.687" v="453" actId="1076"/>
          <ac:spMkLst>
            <pc:docMk/>
            <pc:sldMk cId="4222761930" sldId="272"/>
            <ac:spMk id="7" creationId="{00000000-0000-0000-0000-000000000000}"/>
          </ac:spMkLst>
        </pc:spChg>
      </pc:sldChg>
      <pc:sldChg chg="addSp modSp mod">
        <pc:chgData name="Kateřina Vlčková" userId="3c23eb9b-836d-48eb-9f0d-e748aa2273c8" providerId="ADAL" clId="{B992D5F6-840F-4BEE-AE13-8D5DAA5DAA65}" dt="2022-04-27T09:23:15.484" v="521" actId="404"/>
        <pc:sldMkLst>
          <pc:docMk/>
          <pc:sldMk cId="536694357" sldId="273"/>
        </pc:sldMkLst>
        <pc:spChg chg="mod">
          <ac:chgData name="Kateřina Vlčková" userId="3c23eb9b-836d-48eb-9f0d-e748aa2273c8" providerId="ADAL" clId="{B992D5F6-840F-4BEE-AE13-8D5DAA5DAA65}" dt="2022-04-27T09:23:15.484" v="521" actId="404"/>
          <ac:spMkLst>
            <pc:docMk/>
            <pc:sldMk cId="536694357" sldId="273"/>
            <ac:spMk id="3" creationId="{00000000-0000-0000-0000-000000000000}"/>
          </ac:spMkLst>
        </pc:spChg>
        <pc:picChg chg="add mod">
          <ac:chgData name="Kateřina Vlčková" userId="3c23eb9b-836d-48eb-9f0d-e748aa2273c8" providerId="ADAL" clId="{B992D5F6-840F-4BEE-AE13-8D5DAA5DAA65}" dt="2022-04-27T09:23:00.251" v="517" actId="14100"/>
          <ac:picMkLst>
            <pc:docMk/>
            <pc:sldMk cId="536694357" sldId="273"/>
            <ac:picMk id="5" creationId="{3C9D67F4-6658-4CD4-8412-E7880A06981A}"/>
          </ac:picMkLst>
        </pc:picChg>
      </pc:sldChg>
      <pc:sldChg chg="modNotesTx">
        <pc:chgData name="Kateřina Vlčková" userId="3c23eb9b-836d-48eb-9f0d-e748aa2273c8" providerId="ADAL" clId="{B992D5F6-840F-4BEE-AE13-8D5DAA5DAA65}" dt="2022-04-27T09:23:40.829" v="553" actId="5793"/>
        <pc:sldMkLst>
          <pc:docMk/>
          <pc:sldMk cId="3503624653" sldId="274"/>
        </pc:sldMkLst>
      </pc:sldChg>
      <pc:sldChg chg="del">
        <pc:chgData name="Kateřina Vlčková" userId="3c23eb9b-836d-48eb-9f0d-e748aa2273c8" providerId="ADAL" clId="{B992D5F6-840F-4BEE-AE13-8D5DAA5DAA65}" dt="2022-04-27T09:24:06.606" v="554" actId="47"/>
        <pc:sldMkLst>
          <pc:docMk/>
          <pc:sldMk cId="2442342076" sldId="281"/>
        </pc:sldMkLst>
      </pc:sldChg>
      <pc:sldChg chg="modSp mod">
        <pc:chgData name="Kateřina Vlčková" userId="3c23eb9b-836d-48eb-9f0d-e748aa2273c8" providerId="ADAL" clId="{B992D5F6-840F-4BEE-AE13-8D5DAA5DAA65}" dt="2022-04-27T09:24:12.794" v="555" actId="1076"/>
        <pc:sldMkLst>
          <pc:docMk/>
          <pc:sldMk cId="1421599640" sldId="282"/>
        </pc:sldMkLst>
        <pc:spChg chg="mod">
          <ac:chgData name="Kateřina Vlčková" userId="3c23eb9b-836d-48eb-9f0d-e748aa2273c8" providerId="ADAL" clId="{B992D5F6-840F-4BEE-AE13-8D5DAA5DAA65}" dt="2022-04-27T09:24:12.794" v="555" actId="1076"/>
          <ac:spMkLst>
            <pc:docMk/>
            <pc:sldMk cId="1421599640" sldId="282"/>
            <ac:spMk id="3" creationId="{00000000-0000-0000-0000-000000000000}"/>
          </ac:spMkLst>
        </pc:spChg>
      </pc:sldChg>
      <pc:sldChg chg="modSp mod">
        <pc:chgData name="Kateřina Vlčková" userId="3c23eb9b-836d-48eb-9f0d-e748aa2273c8" providerId="ADAL" clId="{B992D5F6-840F-4BEE-AE13-8D5DAA5DAA65}" dt="2022-04-27T09:05:59.489" v="85" actId="20577"/>
        <pc:sldMkLst>
          <pc:docMk/>
          <pc:sldMk cId="2750048821" sldId="287"/>
        </pc:sldMkLst>
        <pc:spChg chg="mod">
          <ac:chgData name="Kateřina Vlčková" userId="3c23eb9b-836d-48eb-9f0d-e748aa2273c8" providerId="ADAL" clId="{B992D5F6-840F-4BEE-AE13-8D5DAA5DAA65}" dt="2022-04-27T09:05:59.489" v="85" actId="20577"/>
          <ac:spMkLst>
            <pc:docMk/>
            <pc:sldMk cId="2750048821" sldId="28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970E-FEA6-4687-936B-8CFDDE82B52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AF543-DC8F-4E8C-8477-166554A38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54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dirty="0"/>
              <a:t>Co jste se naučili nového?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F543-DC8F-4E8C-8477-166554A386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494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Zlepšit – co ještě neumím tak dobře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Co potřebujete dále jako učitel rozvinout? Jak to uděláte? Do kdy?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F543-DC8F-4E8C-8477-166554A3867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25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Moc lehké, moc obtížné, negativní</a:t>
            </a:r>
            <a:r>
              <a:rPr lang="cs-CZ" baseline="0" dirty="0"/>
              <a:t> zadání (chyba začátečníků tvořících položky), banální otázky, nepodstatné učivo, které nic nepřináší, nejnižší úroveň dle taxonomie kg. cílů </a:t>
            </a:r>
            <a:r>
              <a:rPr lang="cs-CZ" baseline="0" dirty="0" err="1"/>
              <a:t>Blooma</a:t>
            </a:r>
            <a:r>
              <a:rPr lang="cs-CZ" baseline="0" dirty="0"/>
              <a:t>, nejdelší odpověď správná…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F543-DC8F-4E8C-8477-166554A3867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578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F543-DC8F-4E8C-8477-166554A3867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88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https://tips.uark.edu/using-blooms-taxonomy/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31BF8-CA77-489C-9DAA-DB0CBD055068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020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81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01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16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2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18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71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0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01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04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8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A74A3-F34D-4318-8094-79CCC18B556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2BB9-4088-4F81-8822-997C44462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Pedagogicko-psychologická diagnostika</a:t>
            </a:r>
          </a:p>
          <a:p>
            <a:r>
              <a:rPr lang="cs-CZ" dirty="0"/>
              <a:t>Kateřina Vlčková</a:t>
            </a:r>
          </a:p>
        </p:txBody>
      </p:sp>
    </p:spTree>
    <p:extLst>
      <p:ext uri="{BB962C8B-B14F-4D97-AF65-F5344CB8AC3E}">
        <p14:creationId xmlns:p14="http://schemas.microsoft.com/office/powerpoint/2010/main" val="397370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poskytnutí zpětné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to bylo poskytovat zpětnou vazbu?</a:t>
            </a:r>
          </a:p>
          <a:p>
            <a:r>
              <a:rPr lang="cs-CZ" dirty="0"/>
              <a:t>Poskytovali jste zpětnou vazbu nebo hodnotili?</a:t>
            </a:r>
          </a:p>
          <a:p>
            <a:r>
              <a:rPr lang="cs-CZ" dirty="0"/>
              <a:t>Ovlivnila daná situace váš vztah se spolužákem?</a:t>
            </a:r>
          </a:p>
          <a:p>
            <a:r>
              <a:rPr lang="cs-CZ" dirty="0"/>
              <a:t>Plánujete něco změnit, zlepšit v poskytování zpětné vazby kolegovi?</a:t>
            </a:r>
          </a:p>
        </p:txBody>
      </p:sp>
    </p:spTree>
    <p:extLst>
      <p:ext uri="{BB962C8B-B14F-4D97-AF65-F5344CB8AC3E}">
        <p14:creationId xmlns:p14="http://schemas.microsoft.com/office/powerpoint/2010/main" val="1671526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techniky:</a:t>
            </a:r>
            <a:br>
              <a:rPr lang="cs-CZ" dirty="0"/>
            </a:br>
            <a:r>
              <a:rPr lang="cs-CZ" dirty="0"/>
              <a:t>vzájemné hodnocení/zpětná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Plánujete zavést do své praxe vzájemné hodnocení žáků (vrstevnickou zpětnou vazbu)?</a:t>
            </a:r>
          </a:p>
          <a:p>
            <a:r>
              <a:rPr lang="cs-CZ" dirty="0"/>
              <a:t>V kterých situacích?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Jaký je přínos zpětné vazby/hodnocení spolužákem pro žáky 2. st. ZŠ?</a:t>
            </a:r>
          </a:p>
          <a:p>
            <a:r>
              <a:rPr lang="cs-CZ" dirty="0"/>
              <a:t>Na co je třeba dát pozor jako učitel při používání vzájemné žákovské zpětné vazby?</a:t>
            </a:r>
          </a:p>
        </p:txBody>
      </p:sp>
    </p:spTree>
    <p:extLst>
      <p:ext uri="{BB962C8B-B14F-4D97-AF65-F5344CB8AC3E}">
        <p14:creationId xmlns:p14="http://schemas.microsoft.com/office/powerpoint/2010/main" val="74437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správně poskytovat zpětnou vazbu?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učitel neustále sbíráte data, analyzujete a poskytujete zpětnou vazbu.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62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Poskytněte zpětnou vazbu podle daných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23414"/>
            <a:ext cx="10515600" cy="4351338"/>
          </a:xfrm>
        </p:spPr>
        <p:txBody>
          <a:bodyPr/>
          <a:lstStyle/>
          <a:p>
            <a:r>
              <a:rPr lang="cs-CZ" dirty="0"/>
              <a:t>Měnili byste něco nyní zpětně na své poskytnuté zpětné vazbě?</a:t>
            </a:r>
          </a:p>
        </p:txBody>
      </p:sp>
    </p:spTree>
    <p:extLst>
      <p:ext uri="{BB962C8B-B14F-4D97-AF65-F5344CB8AC3E}">
        <p14:creationId xmlns:p14="http://schemas.microsoft.com/office/powerpoint/2010/main" val="143948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mi na úkolu líbilo?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se mi na úkolu nelíbilo?</a:t>
            </a:r>
          </a:p>
        </p:txBody>
      </p:sp>
    </p:spTree>
    <p:extLst>
      <p:ext uri="{BB962C8B-B14F-4D97-AF65-F5344CB8AC3E}">
        <p14:creationId xmlns:p14="http://schemas.microsoft.com/office/powerpoint/2010/main" val="2255501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143" y="316651"/>
            <a:ext cx="10515600" cy="1325563"/>
          </a:xfrm>
        </p:spPr>
        <p:txBody>
          <a:bodyPr/>
          <a:lstStyle/>
          <a:p>
            <a:r>
              <a:rPr lang="cs-CZ" b="1" dirty="0"/>
              <a:t>Diagnostika kompetencí učitele </a:t>
            </a:r>
            <a:br>
              <a:rPr lang="cs-CZ" b="1" dirty="0"/>
            </a:br>
            <a:r>
              <a:rPr lang="cs-CZ" b="1" dirty="0"/>
              <a:t>v oblasti pedagogického diagnostikování žáka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969489"/>
              </p:ext>
            </p:extLst>
          </p:nvPr>
        </p:nvGraphicFramePr>
        <p:xfrm>
          <a:off x="838200" y="1825624"/>
          <a:ext cx="10515600" cy="220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3986360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9402742"/>
                    </a:ext>
                  </a:extLst>
                </a:gridCol>
              </a:tblGrid>
              <a:tr h="536576">
                <a:tc>
                  <a:txBody>
                    <a:bodyPr/>
                    <a:lstStyle/>
                    <a:p>
                      <a:r>
                        <a:rPr lang="cs-CZ" sz="2400" dirty="0"/>
                        <a:t>Co už umím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 čem se chci</a:t>
                      </a:r>
                      <a:r>
                        <a:rPr lang="cs-CZ" sz="2400" baseline="0" dirty="0"/>
                        <a:t> ještě zlepšit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92435"/>
                  </a:ext>
                </a:extLst>
              </a:tr>
              <a:tr h="16719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4598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46135"/>
              </p:ext>
            </p:extLst>
          </p:nvPr>
        </p:nvGraphicFramePr>
        <p:xfrm>
          <a:off x="838200" y="4399036"/>
          <a:ext cx="10515600" cy="230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295892241"/>
                    </a:ext>
                  </a:extLst>
                </a:gridCol>
              </a:tblGrid>
              <a:tr h="515937">
                <a:tc>
                  <a:txBody>
                    <a:bodyPr/>
                    <a:lstStyle/>
                    <a:p>
                      <a:r>
                        <a:rPr lang="cs-CZ" sz="2400" dirty="0"/>
                        <a:t>Na tomto budu pracovat v nejbližší době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34389"/>
                  </a:ext>
                </a:extLst>
              </a:tr>
              <a:tr h="1790626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67945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0221685" y="104576"/>
            <a:ext cx="175259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Vložte si kartičku k úkolu do </a:t>
            </a:r>
            <a:r>
              <a:rPr lang="cs-CZ" dirty="0" err="1"/>
              <a:t>portfólia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757501" y="4971689"/>
            <a:ext cx="259629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Jak?</a:t>
            </a:r>
          </a:p>
          <a:p>
            <a:r>
              <a:rPr lang="cs-CZ" sz="2400" b="1" dirty="0"/>
              <a:t>Kdy?</a:t>
            </a:r>
          </a:p>
          <a:p>
            <a:r>
              <a:rPr lang="cs-CZ" sz="2400" b="1" dirty="0"/>
              <a:t>Kde?</a:t>
            </a:r>
          </a:p>
          <a:p>
            <a:r>
              <a:rPr lang="cs-CZ" sz="2400" b="1" dirty="0"/>
              <a:t>Evidence pokroku:</a:t>
            </a:r>
          </a:p>
        </p:txBody>
      </p:sp>
    </p:spTree>
    <p:extLst>
      <p:ext uri="{BB962C8B-B14F-4D97-AF65-F5344CB8AC3E}">
        <p14:creationId xmlns:p14="http://schemas.microsoft.com/office/powerpoint/2010/main" val="4222761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 jako diagnostická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Portfolio – co je to, k čemu</a:t>
            </a:r>
          </a:p>
          <a:p>
            <a:r>
              <a:rPr lang="cs-CZ" dirty="0"/>
              <a:t>Co se tam dává</a:t>
            </a:r>
          </a:p>
          <a:p>
            <a:r>
              <a:rPr lang="cs-CZ" dirty="0"/>
              <a:t>Jak to používat u dětí</a:t>
            </a:r>
          </a:p>
        </p:txBody>
      </p:sp>
    </p:spTree>
    <p:extLst>
      <p:ext uri="{BB962C8B-B14F-4D97-AF65-F5344CB8AC3E}">
        <p14:creationId xmlns:p14="http://schemas.microsoft.com/office/powerpoint/2010/main" val="318968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961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z pedagogické 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odpovědník</a:t>
            </a:r>
            <a:r>
              <a:rPr lang="cs-CZ" sz="4000" dirty="0"/>
              <a:t> předmětu v </a:t>
            </a:r>
            <a:r>
              <a:rPr lang="cs-CZ" sz="4000" dirty="0" err="1"/>
              <a:t>is.muni</a:t>
            </a:r>
            <a:r>
              <a:rPr lang="cs-CZ" sz="4000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9D67F4-6658-4CD4-8412-E7880A069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77" y="2814320"/>
            <a:ext cx="7886623" cy="40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94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z pedagogické 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Které položek byly pro znalostní test nevhodné?</a:t>
            </a:r>
          </a:p>
          <a:p>
            <a:pPr marL="0" indent="0">
              <a:buNone/>
            </a:pPr>
            <a:r>
              <a:rPr lang="cs-CZ" sz="3200" dirty="0"/>
              <a:t>(dle pravidel konstrukce testových položek a znalostního testu)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036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Reflexe portfoliového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8829" y="28162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Diagnostika žáka</a:t>
            </a:r>
          </a:p>
        </p:txBody>
      </p:sp>
    </p:spTree>
    <p:extLst>
      <p:ext uri="{BB962C8B-B14F-4D97-AF65-F5344CB8AC3E}">
        <p14:creationId xmlns:p14="http://schemas.microsoft.com/office/powerpoint/2010/main" val="4245789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z pedagogické 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Která úroveň dle </a:t>
            </a:r>
            <a:r>
              <a:rPr lang="cs-CZ" sz="3200" dirty="0" err="1"/>
              <a:t>Bloomovy</a:t>
            </a:r>
            <a:r>
              <a:rPr lang="cs-CZ" sz="3200" dirty="0"/>
              <a:t> taxonomie kognitivních cílů byla testována? </a:t>
            </a:r>
          </a:p>
          <a:p>
            <a:pPr marL="0" indent="0">
              <a:buNone/>
            </a:pPr>
            <a:r>
              <a:rPr lang="cs-CZ" sz="3200" dirty="0"/>
              <a:t>Jak by šlo položky změnit, abychom testovali vyšší úrovně?</a:t>
            </a:r>
          </a:p>
        </p:txBody>
      </p:sp>
    </p:spTree>
    <p:extLst>
      <p:ext uri="{BB962C8B-B14F-4D97-AF65-F5344CB8AC3E}">
        <p14:creationId xmlns:p14="http://schemas.microsoft.com/office/powerpoint/2010/main" val="992865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4412-5023-4E0D-9C1A-AC8942C2EC01}" type="slidenum">
              <a:rPr lang="cs-CZ" altLang="cs-CZ" smtClean="0"/>
              <a:pPr/>
              <a:t>21</a:t>
            </a:fld>
            <a:endParaRPr lang="cs-CZ" altLang="cs-CZ"/>
          </a:p>
        </p:txBody>
      </p:sp>
      <p:pic>
        <p:nvPicPr>
          <p:cNvPr id="96258" name="Picture 2" descr="Bloom's Taxonomy cake style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1" y="114300"/>
            <a:ext cx="9144001" cy="636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c1.staticflickr.com/9/8299/29550576800_4d32b2d414_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552" y="25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749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454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k seminářům/předmětu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337304" cy="4329875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 věci, co se mi líbily</a:t>
            </a:r>
          </a:p>
          <a:p>
            <a:pPr marL="0" indent="0">
              <a:buNone/>
            </a:pPr>
            <a:r>
              <a:rPr lang="cs-CZ" dirty="0"/>
              <a:t>1) …………………</a:t>
            </a:r>
          </a:p>
          <a:p>
            <a:pPr marL="0" indent="0">
              <a:buNone/>
            </a:pPr>
            <a:r>
              <a:rPr lang="cs-CZ" dirty="0"/>
              <a:t>2) ………………..</a:t>
            </a:r>
          </a:p>
          <a:p>
            <a:pPr marL="0" indent="0">
              <a:buNone/>
            </a:pPr>
            <a:r>
              <a:rPr lang="cs-CZ" dirty="0"/>
              <a:t>3) ………………..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315456" y="1804162"/>
            <a:ext cx="4465320" cy="435133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3 věci, co bych doporučoval/a zlepšit </a:t>
            </a:r>
          </a:p>
          <a:p>
            <a:pPr lvl="1"/>
            <a:r>
              <a:rPr lang="cs-CZ" dirty="0"/>
              <a:t>příp. návrh, jak to zlepšit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1) ……………….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2) ……………….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3) ……………….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855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jste se v rámci předmětu naučili?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480" y="2980943"/>
            <a:ext cx="10515600" cy="118433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59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diagnostikování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Sdělte spolužákům ve skupině po 4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Koho jste diagnostikovali? Proč? </a:t>
            </a:r>
            <a:r>
              <a:rPr lang="cs-CZ" i="1" dirty="0"/>
              <a:t>(diagnostická otázka a cíl)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 jste diagnostikovali </a:t>
            </a:r>
            <a:r>
              <a:rPr lang="cs-CZ" i="1" dirty="0"/>
              <a:t>(tři metody)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Co jste zjistili? </a:t>
            </a:r>
            <a:r>
              <a:rPr lang="cs-CZ" i="1" dirty="0"/>
              <a:t>(diagnóza, prognóza)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Jaká podpůrná opatření jste navrhovali?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27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Reflexe: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Podařilo se cíle naplnit?</a:t>
            </a:r>
          </a:p>
          <a:p>
            <a:r>
              <a:rPr lang="cs-CZ" dirty="0"/>
              <a:t>Upravovali byste je nyní se zpětným pohledem nějak?</a:t>
            </a:r>
          </a:p>
        </p:txBody>
      </p:sp>
    </p:spTree>
    <p:extLst>
      <p:ext uri="{BB962C8B-B14F-4D97-AF65-F5344CB8AC3E}">
        <p14:creationId xmlns:p14="http://schemas.microsoft.com/office/powerpoint/2010/main" val="295731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Reflexe: metody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7482840" cy="481291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Které tři metody jste použili?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Pomohly dané 3 metody dosáhnout cíle? </a:t>
            </a:r>
          </a:p>
          <a:p>
            <a:pPr lvl="2"/>
            <a:r>
              <a:rPr lang="cs-CZ" dirty="0"/>
              <a:t>Byly potřeba všechny tři nebo by stačila jen jedna/dvě? </a:t>
            </a:r>
          </a:p>
          <a:p>
            <a:pPr lvl="2"/>
            <a:r>
              <a:rPr lang="cs-CZ" dirty="0"/>
              <a:t>Byla některá metoda nadbytečná?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Která metoda byla nejpřínosnější?</a:t>
            </a:r>
          </a:p>
          <a:p>
            <a:pPr lvl="2"/>
            <a:r>
              <a:rPr lang="cs-CZ" dirty="0"/>
              <a:t> Jakou roli měly další dvě metody?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Co jste získali za zkušenosti?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 byste doporučili ostatním při diagnostice?</a:t>
            </a:r>
          </a:p>
        </p:txBody>
      </p:sp>
    </p:spTree>
    <p:extLst>
      <p:ext uri="{BB962C8B-B14F-4D97-AF65-F5344CB8AC3E}">
        <p14:creationId xmlns:p14="http://schemas.microsoft.com/office/powerpoint/2010/main" val="239435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/plán pedagogické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Předávali jste je rodičům, škole?</a:t>
            </a:r>
          </a:p>
          <a:p>
            <a:r>
              <a:rPr lang="cs-CZ" dirty="0"/>
              <a:t>Budete je realizovat vy?</a:t>
            </a:r>
          </a:p>
          <a:p>
            <a:r>
              <a:rPr lang="cs-CZ" dirty="0"/>
              <a:t>Konzultovali jste návrh s dítětem? Radilo něco jiného?</a:t>
            </a:r>
          </a:p>
        </p:txBody>
      </p:sp>
    </p:spTree>
    <p:extLst>
      <p:ext uri="{BB962C8B-B14F-4D97-AF65-F5344CB8AC3E}">
        <p14:creationId xmlns:p14="http://schemas.microsoft.com/office/powerpoint/2010/main" val="117714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Prognóza, plán pedagogické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Stanovili jste prognózu (plán optimálního vývoje)? </a:t>
            </a:r>
          </a:p>
          <a:p>
            <a:pPr lvl="2"/>
            <a:r>
              <a:rPr lang="cs-CZ" dirty="0"/>
              <a:t>Stanovili jste fáze kontroly? Pokud ne, co by bylo vhodné kontrolovat? Kdy? Za jakou dobu? Jak?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Stanovili jste plán pedagogické podpory? </a:t>
            </a:r>
          </a:p>
          <a:p>
            <a:pPr lvl="2"/>
            <a:r>
              <a:rPr lang="cs-CZ" dirty="0"/>
              <a:t>Budete ho ještě realizovat? </a:t>
            </a:r>
          </a:p>
          <a:p>
            <a:pPr lvl="2"/>
            <a:r>
              <a:rPr lang="cs-CZ" dirty="0"/>
              <a:t>Budete ho moci vyhodnotit?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Pomohla daná diagnostika a návrh opatření žákovi (atd.)? Jak? V čem?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04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sebehodnocení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Vám hodnotilo vaši vlastní práci?</a:t>
            </a:r>
          </a:p>
          <a:p>
            <a:r>
              <a:rPr lang="cs-CZ" dirty="0"/>
              <a:t>Co vám činilo největší potíže?</a:t>
            </a:r>
          </a:p>
          <a:p>
            <a:r>
              <a:rPr lang="cs-CZ" dirty="0"/>
              <a:t>Hodnotili jste svou práci před/po hodnocení spolužákem? Ovlivnilo Vás to?</a:t>
            </a:r>
          </a:p>
          <a:p>
            <a:r>
              <a:rPr lang="cs-CZ" dirty="0"/>
              <a:t>V čem jste byli překvapeni při srovnání svého hodnocení a od spolužáka? Byli jste na sebe přísnější? V čem jste se nejvíce lišili?</a:t>
            </a:r>
          </a:p>
        </p:txBody>
      </p:sp>
    </p:spTree>
    <p:extLst>
      <p:ext uri="{BB962C8B-B14F-4D97-AF65-F5344CB8AC3E}">
        <p14:creationId xmlns:p14="http://schemas.microsoft.com/office/powerpoint/2010/main" val="235810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Reflexe získání zpětné vazby od spolužáka</a:t>
            </a:r>
            <a:br>
              <a:rPr lang="cs-CZ" dirty="0"/>
            </a:br>
            <a:r>
              <a:rPr lang="cs-CZ" dirty="0"/>
              <a:t>(peer-</a:t>
            </a:r>
            <a:r>
              <a:rPr lang="cs-CZ" dirty="0" err="1"/>
              <a:t>assessment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651" y="214153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V čem Vám zpětná vazba od spolužáka pomohla?</a:t>
            </a:r>
          </a:p>
          <a:p>
            <a:r>
              <a:rPr lang="cs-CZ" dirty="0"/>
              <a:t>V čem byla lepší/jiná než od vyučujícího?</a:t>
            </a:r>
          </a:p>
          <a:p>
            <a:r>
              <a:rPr lang="cs-CZ" dirty="0"/>
              <a:t>Ovlivnilo Vaši práci na úkolu to, že jste čekali zpětnou vazbu? Jak? Pokud ne, proč ne.</a:t>
            </a:r>
          </a:p>
          <a:p>
            <a:r>
              <a:rPr lang="cs-CZ" dirty="0"/>
              <a:t>Inspirovalo vás něco od spolužáka, jak byste chtěli dále poskytovat zpětnou vazbu?</a:t>
            </a:r>
          </a:p>
          <a:p>
            <a:r>
              <a:rPr lang="cs-CZ" dirty="0"/>
              <a:t>Jakou zpětnou vazbu jste dostali? Byla zpětná vazba popisná doložená důkazy? Byla subjektivní, nepodložená? Byla důkladná, šla do hloubky?</a:t>
            </a:r>
          </a:p>
          <a:p>
            <a:r>
              <a:rPr lang="cs-CZ" dirty="0"/>
              <a:t>Jednalo se o </a:t>
            </a:r>
            <a:r>
              <a:rPr lang="cs-CZ" dirty="0" err="1"/>
              <a:t>sumativní</a:t>
            </a:r>
            <a:r>
              <a:rPr lang="cs-CZ" dirty="0"/>
              <a:t> hodnocení nebo formativní? Zapracovali jste zpětnou vazbu?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46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781</Words>
  <Application>Microsoft Office PowerPoint</Application>
  <PresentationFormat>Širokoúhlá obrazovka</PresentationFormat>
  <Paragraphs>115</Paragraphs>
  <Slides>24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Seminář 6</vt:lpstr>
      <vt:lpstr>Reflexe portfoliového úkolu</vt:lpstr>
      <vt:lpstr>Reflexe diagnostikování žáka</vt:lpstr>
      <vt:lpstr>Reflexe: cíle</vt:lpstr>
      <vt:lpstr>Reflexe: metody sběru dat</vt:lpstr>
      <vt:lpstr>Podpůrná opatření /plán pedagogické podpory</vt:lpstr>
      <vt:lpstr>Prognóza, plán pedagogické podpory</vt:lpstr>
      <vt:lpstr>Reflexe sebehodnocení</vt:lpstr>
      <vt:lpstr>Reflexe získání zpětné vazby od spolužáka (peer-assessment)</vt:lpstr>
      <vt:lpstr>Reflexe poskytnutí zpětné vazby</vt:lpstr>
      <vt:lpstr>Reflexe techniky: vzájemné hodnocení/zpětná vazba</vt:lpstr>
      <vt:lpstr>Jak správně poskytovat zpětnou vazbu?</vt:lpstr>
      <vt:lpstr>Poskytněte zpětnou vazbu podle daných pravidel</vt:lpstr>
      <vt:lpstr>Co se mi na úkolu líbilo?</vt:lpstr>
      <vt:lpstr>Diagnostika kompetencí učitele  v oblasti pedagogického diagnostikování žáka</vt:lpstr>
      <vt:lpstr>Portfolio jako diagnostická metoda</vt:lpstr>
      <vt:lpstr>Prezentace aplikace PowerPoint</vt:lpstr>
      <vt:lpstr>Test z pedagogické diagnostiky</vt:lpstr>
      <vt:lpstr>Test z pedagogické diagnostiky</vt:lpstr>
      <vt:lpstr>Test z pedagogické diagnostiky</vt:lpstr>
      <vt:lpstr>Prezentace aplikace PowerPoint</vt:lpstr>
      <vt:lpstr>Prezentace aplikace PowerPoint</vt:lpstr>
      <vt:lpstr>Zpětná vazba k seminářům/předmětu</vt:lpstr>
      <vt:lpstr>Co jste se v rámci předmětu naučili?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5</dc:title>
  <dc:creator>recenzent</dc:creator>
  <cp:lastModifiedBy>Kateřina Vlčková</cp:lastModifiedBy>
  <cp:revision>16</cp:revision>
  <dcterms:created xsi:type="dcterms:W3CDTF">2019-03-29T15:53:30Z</dcterms:created>
  <dcterms:modified xsi:type="dcterms:W3CDTF">2022-04-27T09:24:15Z</dcterms:modified>
</cp:coreProperties>
</file>