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3" r:id="rId5"/>
    <p:sldId id="264" r:id="rId6"/>
    <p:sldId id="280" r:id="rId7"/>
    <p:sldId id="262" r:id="rId8"/>
    <p:sldId id="266" r:id="rId9"/>
    <p:sldId id="267" r:id="rId10"/>
    <p:sldId id="258" r:id="rId11"/>
    <p:sldId id="259" r:id="rId12"/>
    <p:sldId id="260" r:id="rId13"/>
    <p:sldId id="281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78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12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483F79-2CD4-4562-8509-89B9D059D8AC}" type="datetimeFigureOut">
              <a:rPr lang="cs-CZ" smtClean="0"/>
              <a:pPr/>
              <a:t>12.04.2022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2BD2EFB-8E94-4B69-97C6-643435C66CD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83F79-2CD4-4562-8509-89B9D059D8AC}" type="datetimeFigureOut">
              <a:rPr lang="cs-CZ" smtClean="0"/>
              <a:pPr/>
              <a:t>12.04.2022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2EFB-8E94-4B69-97C6-643435C66CD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83F79-2CD4-4562-8509-89B9D059D8AC}" type="datetimeFigureOut">
              <a:rPr lang="cs-CZ" smtClean="0"/>
              <a:pPr/>
              <a:t>12.04.2022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2EFB-8E94-4B69-97C6-643435C66CD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83F79-2CD4-4562-8509-89B9D059D8AC}" type="datetimeFigureOut">
              <a:rPr lang="cs-CZ" smtClean="0"/>
              <a:pPr/>
              <a:t>12.04.2022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2EFB-8E94-4B69-97C6-643435C66CD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83F79-2CD4-4562-8509-89B9D059D8AC}" type="datetimeFigureOut">
              <a:rPr lang="cs-CZ" smtClean="0"/>
              <a:pPr/>
              <a:t>12.04.2022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2EFB-8E94-4B69-97C6-643435C66CD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83F79-2CD4-4562-8509-89B9D059D8AC}" type="datetimeFigureOut">
              <a:rPr lang="cs-CZ" smtClean="0"/>
              <a:pPr/>
              <a:t>12.04.2022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2EFB-8E94-4B69-97C6-643435C66CD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83F79-2CD4-4562-8509-89B9D059D8AC}" type="datetimeFigureOut">
              <a:rPr lang="cs-CZ" smtClean="0"/>
              <a:pPr/>
              <a:t>12.04.2022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2EFB-8E94-4B69-97C6-643435C66CD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83F79-2CD4-4562-8509-89B9D059D8AC}" type="datetimeFigureOut">
              <a:rPr lang="cs-CZ" smtClean="0"/>
              <a:pPr/>
              <a:t>12.04.2022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2EFB-8E94-4B69-97C6-643435C66CD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83F79-2CD4-4562-8509-89B9D059D8AC}" type="datetimeFigureOut">
              <a:rPr lang="cs-CZ" smtClean="0"/>
              <a:pPr/>
              <a:t>12.04.2022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2EFB-8E94-4B69-97C6-643435C66CD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A8483F79-2CD4-4562-8509-89B9D059D8AC}" type="datetimeFigureOut">
              <a:rPr lang="cs-CZ" smtClean="0"/>
              <a:pPr/>
              <a:t>12.04.2022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2EFB-8E94-4B69-97C6-643435C66CD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8483F79-2CD4-4562-8509-89B9D059D8AC}" type="datetimeFigureOut">
              <a:rPr lang="cs-CZ" smtClean="0"/>
              <a:pPr/>
              <a:t>12.04.2022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2BD2EFB-8E94-4B69-97C6-643435C66CD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8483F79-2CD4-4562-8509-89B9D059D8AC}" type="datetimeFigureOut">
              <a:rPr lang="cs-CZ" smtClean="0"/>
              <a:pPr/>
              <a:t>12.04.2022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2BD2EFB-8E94-4B69-97C6-643435C66CD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CvR6C8CeqY&amp;list=PLOHEjcasmYdfqPlOXSbek_6NDxNj99Bd0&amp;index=3&amp;t=878s" TargetMode="External"/><Relationship Id="rId2" Type="http://schemas.openxmlformats.org/officeDocument/2006/relationships/hyperlink" Target="https://audiovideo.rvp.cz/video/4268/VIRTUALNI-HOSPITACE-HODNOCENI-ZAKU-5.-ROCNIKU-V-HODINE-MATEMATIKY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X-l4w5XQPc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Zpětná vazba</a:t>
            </a:r>
            <a:br>
              <a:rPr lang="cs-CZ" sz="3200" dirty="0"/>
            </a:br>
            <a:r>
              <a:rPr lang="cs-CZ" sz="3200" dirty="0"/>
              <a:t>Podpora pozitivního chování ve třídě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txBody>
          <a:bodyPr>
            <a:normAutofit/>
          </a:bodyPr>
          <a:lstStyle/>
          <a:p>
            <a:pPr algn="just"/>
            <a:r>
              <a:rPr lang="cs-CZ" sz="2800" b="1" dirty="0">
                <a:latin typeface="Arial" pitchFamily="34" charset="0"/>
                <a:cs typeface="Arial" pitchFamily="34" charset="0"/>
              </a:rPr>
              <a:t>Žák s ní dokáže 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bez problémů </a:t>
            </a:r>
            <a:r>
              <a:rPr lang="cs-CZ" sz="2800" b="1" dirty="0">
                <a:latin typeface="Arial" pitchFamily="34" charset="0"/>
                <a:cs typeface="Arial" pitchFamily="34" charset="0"/>
              </a:rPr>
              <a:t>naložit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 a použít.</a:t>
            </a:r>
          </a:p>
          <a:p>
            <a:pPr algn="just"/>
            <a:r>
              <a:rPr lang="cs-CZ" sz="2800" dirty="0">
                <a:latin typeface="Arial" pitchFamily="34" charset="0"/>
                <a:cs typeface="Arial" pitchFamily="34" charset="0"/>
              </a:rPr>
              <a:t>Měla by být </a:t>
            </a:r>
            <a:r>
              <a:rPr lang="cs-CZ" sz="2800" b="1" dirty="0">
                <a:latin typeface="Arial" pitchFamily="34" charset="0"/>
                <a:cs typeface="Arial" pitchFamily="34" charset="0"/>
              </a:rPr>
              <a:t>individualizovaná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 na potřeby daného žáka a používat jazyk, kterému rozumí.</a:t>
            </a:r>
          </a:p>
          <a:p>
            <a:pPr algn="just"/>
            <a:r>
              <a:rPr lang="cs-CZ" sz="2800" b="1" dirty="0">
                <a:latin typeface="Arial" pitchFamily="34" charset="0"/>
                <a:cs typeface="Arial" pitchFamily="34" charset="0"/>
              </a:rPr>
              <a:t>Pomáhá překlenout mezeru mezi současným a cílovým stavem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cs-CZ" sz="2800" b="1" dirty="0">
                <a:latin typeface="Arial" pitchFamily="34" charset="0"/>
                <a:cs typeface="Arial" pitchFamily="34" charset="0"/>
              </a:rPr>
              <a:t>Usměrňuje výuku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cs-CZ" sz="2800" b="1" dirty="0">
                <a:latin typeface="Arial" pitchFamily="34" charset="0"/>
                <a:cs typeface="Arial" pitchFamily="34" charset="0"/>
              </a:rPr>
              <a:t>Učí žáky lépe pracovat s chybou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cs-CZ" sz="2800" b="1" dirty="0">
                <a:latin typeface="Arial" pitchFamily="34" charset="0"/>
                <a:cs typeface="Arial" pitchFamily="34" charset="0"/>
              </a:rPr>
              <a:t>Má jasně daná pravidla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cs-CZ" sz="2800" dirty="0">
                <a:latin typeface="Arial" pitchFamily="34" charset="0"/>
                <a:cs typeface="Arial" pitchFamily="34" charset="0"/>
              </a:rPr>
              <a:t>Nutné </a:t>
            </a:r>
            <a:r>
              <a:rPr lang="cs-CZ" sz="2800" b="1" dirty="0">
                <a:latin typeface="Arial" pitchFamily="34" charset="0"/>
                <a:cs typeface="Arial" pitchFamily="34" charset="0"/>
              </a:rPr>
              <a:t>vyhnout se 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jakékoliv </a:t>
            </a:r>
            <a:r>
              <a:rPr lang="cs-CZ" sz="2800" b="1" dirty="0">
                <a:latin typeface="Arial" pitchFamily="34" charset="0"/>
                <a:cs typeface="Arial" pitchFamily="34" charset="0"/>
              </a:rPr>
              <a:t>ironii, nadřazenosti či zesměšňování</a:t>
            </a:r>
          </a:p>
          <a:p>
            <a:pPr>
              <a:buNone/>
            </a:pPr>
            <a:endParaRPr lang="cs-CZ" dirty="0"/>
          </a:p>
          <a:p>
            <a:pPr algn="just"/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Požadavky na zpětnou vazbu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cs-CZ" dirty="0">
                <a:latin typeface="Arial" pitchFamily="34" charset="0"/>
                <a:cs typeface="Arial" pitchFamily="34" charset="0"/>
              </a:rPr>
              <a:t>Používat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popisný jazyk</a:t>
            </a:r>
            <a:r>
              <a:rPr lang="cs-CZ" dirty="0">
                <a:latin typeface="Arial" pitchFamily="34" charset="0"/>
                <a:cs typeface="Arial" pitchFamily="34" charset="0"/>
              </a:rPr>
              <a:t> (Tvá prezentace představuje…V druhém bodě mi chybí..)</a:t>
            </a:r>
          </a:p>
          <a:p>
            <a:pPr algn="just"/>
            <a:r>
              <a:rPr lang="cs-CZ" dirty="0">
                <a:latin typeface="Arial" pitchFamily="34" charset="0"/>
                <a:cs typeface="Arial" pitchFamily="34" charset="0"/>
              </a:rPr>
              <a:t>Zpětné vazbě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musí</a:t>
            </a:r>
            <a:r>
              <a:rPr lang="cs-CZ" dirty="0">
                <a:latin typeface="Arial" pitchFamily="34" charset="0"/>
                <a:cs typeface="Arial" pitchFamily="34" charset="0"/>
              </a:rPr>
              <a:t> žák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rozumět</a:t>
            </a:r>
            <a:r>
              <a:rPr lang="cs-CZ" dirty="0">
                <a:latin typeface="Arial" pitchFamily="34" charset="0"/>
                <a:cs typeface="Arial" pitchFamily="34" charset="0"/>
              </a:rPr>
              <a:t> (např. doporučení formulovat otázkou)</a:t>
            </a:r>
          </a:p>
          <a:p>
            <a:pPr algn="just"/>
            <a:r>
              <a:rPr lang="cs-CZ" dirty="0">
                <a:latin typeface="Arial" pitchFamily="34" charset="0"/>
                <a:cs typeface="Arial" pitchFamily="34" charset="0"/>
              </a:rPr>
              <a:t>Každé hodnocení musí vycházet z předem daných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kritérii</a:t>
            </a:r>
            <a:r>
              <a:rPr lang="cs-CZ" dirty="0">
                <a:latin typeface="Arial" pitchFamily="34" charset="0"/>
                <a:cs typeface="Arial" pitchFamily="34" charset="0"/>
              </a:rPr>
              <a:t>(učitel sám, učitel + žáci)</a:t>
            </a:r>
          </a:p>
          <a:p>
            <a:pPr algn="just"/>
            <a:r>
              <a:rPr lang="cs-CZ" dirty="0">
                <a:latin typeface="Arial" pitchFamily="34" charset="0"/>
                <a:cs typeface="Arial" pitchFamily="34" charset="0"/>
              </a:rPr>
              <a:t>Je třeba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vyvážit </a:t>
            </a:r>
            <a:r>
              <a:rPr lang="cs-CZ" dirty="0">
                <a:latin typeface="Arial" pitchFamily="34" charset="0"/>
                <a:cs typeface="Arial" pitchFamily="34" charset="0"/>
              </a:rPr>
              <a:t>kritiku a ocenění</a:t>
            </a:r>
          </a:p>
          <a:p>
            <a:pPr algn="just"/>
            <a:r>
              <a:rPr lang="cs-CZ" dirty="0">
                <a:latin typeface="Arial" pitchFamily="34" charset="0"/>
                <a:cs typeface="Arial" pitchFamily="34" charset="0"/>
              </a:rPr>
              <a:t>Efektivní je se zaměřit pouze na některé oblasti</a:t>
            </a:r>
          </a:p>
          <a:p>
            <a:pPr algn="just"/>
            <a:r>
              <a:rPr lang="cs-CZ" dirty="0">
                <a:latin typeface="Arial" pitchFamily="34" charset="0"/>
                <a:cs typeface="Arial" pitchFamily="34" charset="0"/>
              </a:rPr>
              <a:t>Čtyř čtvrtinové hodnocení</a:t>
            </a:r>
          </a:p>
          <a:p>
            <a:pPr algn="just"/>
            <a:r>
              <a:rPr lang="cs-CZ" dirty="0">
                <a:latin typeface="Arial" pitchFamily="34" charset="0"/>
                <a:cs typeface="Arial" pitchFamily="34" charset="0"/>
              </a:rPr>
              <a:t>Učitel může žákovi poskytnout zpětnou vazbu nejen verbálně formou předávání  určitých hodnotících zpráv, ale také nonverbálně</a:t>
            </a:r>
          </a:p>
          <a:p>
            <a:pPr algn="just"/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hodnotit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dirty="0">
                <a:latin typeface="Arial" pitchFamily="34" charset="0"/>
                <a:cs typeface="Arial" pitchFamily="34" charset="0"/>
              </a:rPr>
              <a:t>Žáci si sdílejí své hodnotící výroky a zároveň si mohou prohloubit porozumění problému</a:t>
            </a:r>
          </a:p>
          <a:p>
            <a:pPr algn="just"/>
            <a:r>
              <a:rPr lang="cs-CZ" dirty="0">
                <a:latin typeface="Arial" pitchFamily="34" charset="0"/>
                <a:cs typeface="Arial" pitchFamily="34" charset="0"/>
              </a:rPr>
              <a:t>Různý intelektový potenciál – mohou se od sebe učit</a:t>
            </a:r>
          </a:p>
          <a:p>
            <a:pPr algn="just"/>
            <a:r>
              <a:rPr lang="cs-CZ" dirty="0">
                <a:latin typeface="Arial" pitchFamily="34" charset="0"/>
                <a:cs typeface="Arial" pitchFamily="34" charset="0"/>
              </a:rPr>
              <a:t>Může být kontraproduktivní pokud se učiteli nepodaří zajistit, aby se žáci nebály upřímně a otevřeně hodnotit práci svých spolužáků a neobávali se vlastního selhání nebo kritiky spolužáků</a:t>
            </a:r>
          </a:p>
          <a:p>
            <a:pPr algn="just"/>
            <a:r>
              <a:rPr lang="cs-CZ" dirty="0">
                <a:latin typeface="Arial" pitchFamily="34" charset="0"/>
                <a:cs typeface="Arial" pitchFamily="34" charset="0"/>
              </a:rPr>
              <a:t>Klíčové je nastavení přímých pravidel – slušnost z. vazby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Vrstevnické hodnocení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https://audiovideo.rvp.cz/video/4268/VIRTUALNI-HOSPITACE-HODNOCENI-ZAKU-5.-ROCNIKU-V-HODINE-MATEMATIKY.html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>
                <a:hlinkClick r:id="rId3"/>
              </a:rPr>
              <a:t>https://www.youtube.com/watch?v=QCvR6C8CeqY&amp;list=PLOHEjcasmYdfqPlOXSbek_6NDxNj99Bd0&amp;index=3&amp;t=878s</a:t>
            </a:r>
            <a:endParaRPr lang="cs-CZ" dirty="0"/>
          </a:p>
          <a:p>
            <a:r>
              <a:rPr lang="cs-CZ" dirty="0"/>
              <a:t>53. </a:t>
            </a:r>
            <a:r>
              <a:rPr lang="cs-CZ"/>
              <a:t>minuta</a:t>
            </a:r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cs-CZ" b="1" dirty="0">
                <a:latin typeface="Arial" pitchFamily="34" charset="0"/>
                <a:cs typeface="Arial" pitchFamily="34" charset="0"/>
              </a:rPr>
              <a:t>Podpora chování je poskytována na třech úrovních intenzity, reagujících na aktuální potřeby žáků.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cs-CZ" dirty="0">
                <a:latin typeface="Arial" pitchFamily="34" charset="0"/>
                <a:cs typeface="Arial" pitchFamily="34" charset="0"/>
              </a:rPr>
              <a:t>Upevňování vhodného chování, </a:t>
            </a:r>
          </a:p>
          <a:p>
            <a:pPr algn="just"/>
            <a:r>
              <a:rPr lang="cs-CZ" dirty="0">
                <a:latin typeface="Arial" pitchFamily="34" charset="0"/>
                <a:cs typeface="Arial" pitchFamily="34" charset="0"/>
              </a:rPr>
              <a:t>nezraňující reakce na nevhodné chování </a:t>
            </a:r>
          </a:p>
          <a:p>
            <a:pPr algn="just"/>
            <a:r>
              <a:rPr lang="cs-CZ" dirty="0">
                <a:latin typeface="Arial" pitchFamily="34" charset="0"/>
                <a:cs typeface="Arial" pitchFamily="34" charset="0"/>
              </a:rPr>
              <a:t> další metody podpory pozitivního chování žáků ve třídě</a:t>
            </a:r>
          </a:p>
          <a:p>
            <a:pPr algn="just"/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b="0" dirty="0"/>
            </a:br>
            <a:r>
              <a:rPr lang="cs-CZ" b="0" dirty="0"/>
              <a:t>Pozitivní podpora chování žáků ve třídě</a:t>
            </a:r>
            <a:br>
              <a:rPr lang="cs-CZ" b="0" dirty="0"/>
            </a:b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>
                <a:latin typeface="Arial" pitchFamily="34" charset="0"/>
                <a:cs typeface="Arial" pitchFamily="34" charset="0"/>
              </a:rPr>
              <a:t>Ověřeným postupem k nastavení preventivní úrovně podpory chování ve škole je především sjednocení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tří až pěti pozitivně formulovaných očekávání</a:t>
            </a:r>
            <a:r>
              <a:rPr lang="cs-CZ" dirty="0">
                <a:latin typeface="Arial" pitchFamily="34" charset="0"/>
                <a:cs typeface="Arial" pitchFamily="34" charset="0"/>
              </a:rPr>
              <a:t> (například bezpečí, respekt a zodpovědnost). </a:t>
            </a:r>
          </a:p>
          <a:p>
            <a:pPr algn="just"/>
            <a:r>
              <a:rPr lang="cs-CZ" dirty="0">
                <a:latin typeface="Arial" pitchFamily="34" charset="0"/>
                <a:cs typeface="Arial" pitchFamily="34" charset="0"/>
              </a:rPr>
              <a:t>Ta jsou se všemi žáky procvičena na konkrétních příkladech ve všech specifických prostředích školy (například bezpečí na chodbě procvičují žáci chůzí po pravé straně a respekt zase poskytnutím dostatečného prostoru ostatním).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0" dirty="0"/>
              <a:t>Podpora chování žáků ve škole</a:t>
            </a:r>
            <a:br>
              <a:rPr lang="cs-CZ" b="0" dirty="0"/>
            </a:b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>
                <a:latin typeface="Arial" pitchFamily="34" charset="0"/>
                <a:cs typeface="Arial" pitchFamily="34" charset="0"/>
              </a:rPr>
              <a:t>Pokud učitel ve své třídě zavede postupy předcházející nevhodnému chování a upevňující vhodné chování, podpoří nejen dobré třídní klima, ale díky snížení množství času věnovaného řešení nevhodného chování žáků se pak může více věnovat výuce </a:t>
            </a:r>
          </a:p>
          <a:p>
            <a:pPr algn="just"/>
            <a:r>
              <a:rPr lang="cs-CZ" dirty="0">
                <a:latin typeface="Arial" pitchFamily="34" charset="0"/>
                <a:cs typeface="Arial" pitchFamily="34" charset="0"/>
              </a:rPr>
              <a:t>Zároveň výrazně omezí stresové situace, které v žácích vyvolávají obranné reakce, zvyšují problémové chování a také snižují schopnost žáků soustředit se na učivo a efektivně se vzdělávat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0" dirty="0"/>
              <a:t>Podpora chování žáků ve třídě</a:t>
            </a:r>
            <a:br>
              <a:rPr lang="cs-CZ" b="0" dirty="0"/>
            </a:b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800" dirty="0">
                <a:latin typeface="Arial" pitchFamily="34" charset="0"/>
                <a:cs typeface="Arial" pitchFamily="34" charset="0"/>
              </a:rPr>
              <a:t>Pokud se žák má naučit novému chování, je potřebovat toto chování zopakovat v průměru osmkrát. </a:t>
            </a:r>
          </a:p>
          <a:p>
            <a:pPr algn="just"/>
            <a:r>
              <a:rPr lang="cs-CZ" sz="2800" dirty="0">
                <a:latin typeface="Arial" pitchFamily="34" charset="0"/>
                <a:cs typeface="Arial" pitchFamily="34" charset="0"/>
              </a:rPr>
              <a:t>Pokud se však žák má přeučit určité zvnitřněné chování, je nutné tento nový vzorec chování zopakovat přibližně třicetkrát.</a:t>
            </a:r>
          </a:p>
          <a:p>
            <a:endParaRPr lang="cs-CZ" sz="2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/>
              <a:t>Podpora chování žáků ve třídě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cs-CZ" dirty="0">
                <a:latin typeface="Arial" pitchFamily="34" charset="0"/>
                <a:cs typeface="Arial" pitchFamily="34" charset="0"/>
              </a:rPr>
              <a:t>Hlavní složkou preventivní podpory chování ve třídě i celé škole je časté upevňování vhodného chování pomocí konkretizované pochvaly žáka nebo skupiny žáků.</a:t>
            </a:r>
            <a:r>
              <a:rPr lang="cs-CZ" dirty="0"/>
              <a:t> </a:t>
            </a:r>
            <a:r>
              <a:rPr lang="cs-CZ" dirty="0">
                <a:latin typeface="Arial" pitchFamily="34" charset="0"/>
                <a:cs typeface="Arial" pitchFamily="34" charset="0"/>
              </a:rPr>
              <a:t>(např.„Oceňuji, že všichni pracujete potichu, což ukazuje, že respektujete ostatní.“)</a:t>
            </a:r>
          </a:p>
          <a:p>
            <a:pPr algn="just"/>
            <a:r>
              <a:rPr lang="cs-CZ" dirty="0"/>
              <a:t> </a:t>
            </a:r>
            <a:r>
              <a:rPr lang="cs-CZ" dirty="0">
                <a:latin typeface="Arial" pitchFamily="34" charset="0"/>
                <a:cs typeface="Arial" pitchFamily="34" charset="0"/>
              </a:rPr>
              <a:t>Aby byla preventivní podpora chování efektivní, má učitel dodržet poměr minimálně pěti pochval na jedno pokárání u každého žáka. </a:t>
            </a:r>
          </a:p>
          <a:p>
            <a:pPr algn="just"/>
            <a:r>
              <a:rPr lang="cs-CZ" dirty="0">
                <a:latin typeface="Arial" pitchFamily="34" charset="0"/>
                <a:cs typeface="Arial" pitchFamily="34" charset="0"/>
              </a:rPr>
              <a:t>Konkretizovaná pochvala dává žákům pozitivní zpětnou vazbu na jejich chování, buduje dobrý vztah k učiteli i škole a je efektivní prevencí nevhodného chování žáků. 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0" dirty="0"/>
              <a:t>Upevňování vhodného chování</a:t>
            </a:r>
            <a:br>
              <a:rPr lang="cs-CZ" b="0" dirty="0"/>
            </a:b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800" dirty="0">
                <a:latin typeface="Arial" pitchFamily="34" charset="0"/>
                <a:cs typeface="Arial" pitchFamily="34" charset="0"/>
              </a:rPr>
              <a:t>fyzické přiblížení</a:t>
            </a:r>
          </a:p>
          <a:p>
            <a:pPr algn="just"/>
            <a:r>
              <a:rPr lang="cs-CZ" sz="2800" dirty="0">
                <a:latin typeface="Arial" pitchFamily="34" charset="0"/>
                <a:cs typeface="Arial" pitchFamily="34" charset="0"/>
              </a:rPr>
              <a:t>předem domluvená gesta či signály, kterými učitel upozorňuje na očekávání, které má žák nebo skupina žáků dodržovat, nebo může odkázat na konkrétní krok vizualizovaného rutinního postupu.</a:t>
            </a:r>
          </a:p>
          <a:p>
            <a:pPr algn="just"/>
            <a:r>
              <a:rPr lang="cs-CZ" sz="2800" dirty="0">
                <a:latin typeface="Arial" pitchFamily="34" charset="0"/>
                <a:cs typeface="Arial" pitchFamily="34" charset="0"/>
              </a:rPr>
              <a:t>konkretizovaná pochvala chování jiných žáků, kteří se do nevhodného chování nezapojují</a:t>
            </a:r>
          </a:p>
          <a:p>
            <a:pPr algn="just"/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b="0" dirty="0"/>
            </a:br>
            <a:r>
              <a:rPr lang="cs-CZ" b="0" dirty="0"/>
              <a:t>Nezraňující reakce na nevhodné chování</a:t>
            </a:r>
            <a:br>
              <a:rPr lang="cs-CZ" b="0" dirty="0"/>
            </a:b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b="1" dirty="0">
                <a:latin typeface="Arial" pitchFamily="34" charset="0"/>
                <a:cs typeface="Arial" pitchFamily="34" charset="0"/>
              </a:rPr>
              <a:t>Informace</a:t>
            </a:r>
            <a:r>
              <a:rPr lang="cs-CZ" dirty="0">
                <a:latin typeface="Arial" pitchFamily="34" charset="0"/>
                <a:cs typeface="Arial" pitchFamily="34" charset="0"/>
              </a:rPr>
              <a:t>, která následuje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bezprostředně po výkonu žáka</a:t>
            </a:r>
            <a:r>
              <a:rPr lang="cs-CZ" dirty="0">
                <a:latin typeface="Arial" pitchFamily="34" charset="0"/>
                <a:cs typeface="Arial" pitchFamily="34" charset="0"/>
              </a:rPr>
              <a:t> a poskytuje mu takovou informaci o jeho učení, kterou může použít k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usměrnění své další činnosti </a:t>
            </a:r>
            <a:r>
              <a:rPr lang="cs-CZ" dirty="0">
                <a:latin typeface="Arial" pitchFamily="34" charset="0"/>
                <a:cs typeface="Arial" pitchFamily="34" charset="0"/>
              </a:rPr>
              <a:t>a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zlepšení</a:t>
            </a:r>
            <a:r>
              <a:rPr lang="cs-CZ" dirty="0">
                <a:latin typeface="Arial" pitchFamily="34" charset="0"/>
                <a:cs typeface="Arial" pitchFamily="34" charset="0"/>
              </a:rPr>
              <a:t> svých budoucích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výkonů.</a:t>
            </a:r>
          </a:p>
          <a:p>
            <a:pPr algn="just"/>
            <a:r>
              <a:rPr lang="cs-CZ" dirty="0">
                <a:latin typeface="Arial" pitchFamily="34" charset="0"/>
                <a:cs typeface="Arial" pitchFamily="34" charset="0"/>
              </a:rPr>
              <a:t>Musí být prospěšná, není však jednota v tom, jak přesně má vypadat.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Zpětná vazba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b="1" dirty="0">
                <a:latin typeface="Arial" pitchFamily="34" charset="0"/>
                <a:cs typeface="Arial" pitchFamily="34" charset="0"/>
              </a:rPr>
              <a:t>Zpětná vazba informující žáka o nutnosti zastavit nevhodné chování </a:t>
            </a:r>
            <a:r>
              <a:rPr lang="cs-CZ" dirty="0">
                <a:latin typeface="Arial" pitchFamily="34" charset="0"/>
                <a:cs typeface="Arial" pitchFamily="34" charset="0"/>
              </a:rPr>
              <a:t>a zapojit se do očekávaného chování má být co nejkonkrétnější, pronesená nezraňujícím způsobem a je vhodné, aby zhruba odpovídala následujícímu postupu:</a:t>
            </a: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Ohleduplně oslovte žáka jménem.</a:t>
            </a: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Popište pozorované nevhodné chování.</a:t>
            </a: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Popište vhodné chování.</a:t>
            </a: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Vztáhněte chování k celoškolnímu očekávání.</a:t>
            </a: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Zakončete povzbuzením žáka.</a:t>
            </a:r>
          </a:p>
          <a:p>
            <a:pPr algn="just"/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0" dirty="0"/>
              <a:t>Nezraňující reakce na nevhodné chování</a:t>
            </a: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 skupině vytvořte 5 - 10 základních pravidel chování ve třídě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Aktivita: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218" t="23865" r="14981" b="9313"/>
          <a:stretch>
            <a:fillRect/>
          </a:stretch>
        </p:blipFill>
        <p:spPr bwMode="auto">
          <a:xfrm>
            <a:off x="395536" y="1509193"/>
            <a:ext cx="8136904" cy="527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>
                <a:latin typeface="Arial" pitchFamily="34" charset="0"/>
                <a:cs typeface="Arial" pitchFamily="34" charset="0"/>
              </a:rPr>
              <a:t>učitel využívá příležitosti k poskytování ocenění vhodného chování </a:t>
            </a:r>
          </a:p>
          <a:p>
            <a:pPr algn="just"/>
            <a:r>
              <a:rPr lang="cs-CZ" dirty="0">
                <a:latin typeface="Arial" pitchFamily="34" charset="0"/>
                <a:cs typeface="Arial" pitchFamily="34" charset="0"/>
              </a:rPr>
              <a:t>preventivními podněty, podporuje budování vztahů se žáky díky pozitivním interakcím a předchází předpokládaným spouštěčům nevhodného chování žáků.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Principy aktivního dohledu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1602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sz="3300" b="1" dirty="0">
                <a:latin typeface="Arial" pitchFamily="34" charset="0"/>
                <a:cs typeface="Arial" pitchFamily="34" charset="0"/>
              </a:rPr>
              <a:t>Pohyb v celém prostoru</a:t>
            </a:r>
            <a:r>
              <a:rPr lang="cs-CZ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Učitel má být v průběhu dohledu fyzicky nablízku všem žákům, aby jim mohl poskytnout podporu při práci na úkolu, ocenit vhodné chování a případně pomoci zklidnit se či připomenout očekávání při výskytu nevhodného chování.</a:t>
            </a:r>
          </a:p>
          <a:p>
            <a:pPr algn="just"/>
            <a:r>
              <a:rPr lang="cs-CZ" sz="3300" b="1" dirty="0">
                <a:latin typeface="Arial" pitchFamily="34" charset="0"/>
                <a:cs typeface="Arial" pitchFamily="34" charset="0"/>
              </a:rPr>
              <a:t>Skenování prostoru</a:t>
            </a:r>
            <a:r>
              <a:rPr lang="cs-CZ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Učitel má v pravidelných intervalech pohledem přehlédnout celou třídu (chodbu), aby zhodnotil, zda některý ze žáků nepotřebuje jeho asistenci nebo za jaké vhodné chování může žáky pochválit.</a:t>
            </a:r>
          </a:p>
          <a:p>
            <a:pPr algn="just"/>
            <a:r>
              <a:rPr lang="cs-CZ" sz="3300" b="1" dirty="0">
                <a:latin typeface="Arial" pitchFamily="34" charset="0"/>
                <a:cs typeface="Arial" pitchFamily="34" charset="0"/>
              </a:rPr>
              <a:t>Interakce se žáky</a:t>
            </a:r>
            <a:r>
              <a:rPr lang="cs-CZ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Učitel má pravidelně a často poskytovat žákům pomoc a zpětnou vazbu jak směrem k akademickému výkonu, tak směrem k jejich chování a dodržovat poměr pěti pochval nebo vyjádření podpory na jedno pokárání či korekci nevhodného chování. Tímto způsobem učitel předchází výskytu nevhodného chování, upevňuje vhodné chování a posiluje pozitivní vztah žáků k učiteli i škole jako takové.</a:t>
            </a:r>
          </a:p>
          <a:p>
            <a:pPr algn="just"/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0" dirty="0"/>
              <a:t>Při aktivním dohledu učitel využívá tří základních prvků:</a:t>
            </a: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Při aktivním dohledu učitel využívá tří základních prvků: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sz="2800" b="1" dirty="0">
                <a:latin typeface="Arial" pitchFamily="34" charset="0"/>
                <a:cs typeface="Arial" pitchFamily="34" charset="0"/>
              </a:rPr>
              <a:t>regulativní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 (umožňuje usměrňovat žákovu činnost)</a:t>
            </a:r>
          </a:p>
          <a:p>
            <a:pPr algn="just"/>
            <a:r>
              <a:rPr lang="cs-CZ" sz="2800" b="1" dirty="0">
                <a:latin typeface="Arial" pitchFamily="34" charset="0"/>
                <a:cs typeface="Arial" pitchFamily="34" charset="0"/>
              </a:rPr>
              <a:t>sociální 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(utvářejí se vztahy mezi učitelem a žáky</a:t>
            </a:r>
          </a:p>
          <a:p>
            <a:pPr algn="just"/>
            <a:r>
              <a:rPr lang="cs-CZ" sz="2800" b="1" dirty="0">
                <a:latin typeface="Arial" pitchFamily="34" charset="0"/>
                <a:cs typeface="Arial" pitchFamily="34" charset="0"/>
              </a:rPr>
              <a:t>poznávací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 (vede žáka k poznání učitele, učiva i sama sebe</a:t>
            </a:r>
          </a:p>
          <a:p>
            <a:pPr algn="just"/>
            <a:r>
              <a:rPr lang="cs-CZ" sz="2800" b="1" dirty="0">
                <a:latin typeface="Arial" pitchFamily="34" charset="0"/>
                <a:cs typeface="Arial" pitchFamily="34" charset="0"/>
              </a:rPr>
              <a:t>rozvojovou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 (žák se učí zpětnou vazbu využívat k vlastnímu rozvoji, tj. sebevzdělávání a sebevýchově)</a:t>
            </a:r>
          </a:p>
          <a:p>
            <a:pPr algn="just"/>
            <a:r>
              <a:rPr lang="cs-CZ" sz="2800" dirty="0">
                <a:latin typeface="Arial" pitchFamily="34" charset="0"/>
                <a:cs typeface="Arial" pitchFamily="34" charset="0"/>
              </a:rPr>
              <a:t>Aktivita: vytvořte zpětnou vazbu a zaměřte ji na jednotlivé funkce</a:t>
            </a:r>
          </a:p>
          <a:p>
            <a:endParaRPr lang="cs-CZ" sz="2800" dirty="0"/>
          </a:p>
          <a:p>
            <a:endParaRPr lang="cs-CZ" sz="2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zpětné vazby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76672"/>
          </a:xfrm>
        </p:spPr>
        <p:txBody>
          <a:bodyPr/>
          <a:lstStyle/>
          <a:p>
            <a:pPr algn="just"/>
            <a:r>
              <a:rPr lang="cs-CZ" b="1" dirty="0">
                <a:latin typeface="Arial" pitchFamily="34" charset="0"/>
                <a:cs typeface="Arial" pitchFamily="34" charset="0"/>
              </a:rPr>
              <a:t>Akceptace</a:t>
            </a:r>
            <a:r>
              <a:rPr lang="cs-CZ" dirty="0">
                <a:latin typeface="Arial" pitchFamily="34" charset="0"/>
                <a:cs typeface="Arial" pitchFamily="34" charset="0"/>
              </a:rPr>
              <a:t> odpovědi žáka (učitel potvrdí odpověď: ano, mhm..)</a:t>
            </a:r>
          </a:p>
          <a:p>
            <a:pPr algn="just"/>
            <a:r>
              <a:rPr lang="cs-CZ" b="1" dirty="0">
                <a:latin typeface="Arial" pitchFamily="34" charset="0"/>
                <a:cs typeface="Arial" pitchFamily="34" charset="0"/>
              </a:rPr>
              <a:t>Echo</a:t>
            </a:r>
            <a:r>
              <a:rPr lang="cs-CZ" dirty="0">
                <a:latin typeface="Arial" pitchFamily="34" charset="0"/>
                <a:cs typeface="Arial" pitchFamily="34" charset="0"/>
              </a:rPr>
              <a:t> odpovědi (u. i zopakuje odpověď žáka: ano byl to Seifert)</a:t>
            </a:r>
          </a:p>
          <a:p>
            <a:pPr algn="just"/>
            <a:r>
              <a:rPr lang="cs-CZ" b="1" dirty="0" err="1">
                <a:latin typeface="Arial" pitchFamily="34" charset="0"/>
                <a:cs typeface="Arial" pitchFamily="34" charset="0"/>
              </a:rPr>
              <a:t>Elaborace</a:t>
            </a:r>
            <a:r>
              <a:rPr lang="cs-CZ" dirty="0">
                <a:latin typeface="Arial" pitchFamily="34" charset="0"/>
                <a:cs typeface="Arial" pitchFamily="34" charset="0"/>
              </a:rPr>
              <a:t> odpovědi (rozvinutí, rozšíření odpovědi)</a:t>
            </a:r>
          </a:p>
          <a:p>
            <a:pPr algn="just"/>
            <a:r>
              <a:rPr lang="cs-CZ" b="1" dirty="0">
                <a:latin typeface="Arial" pitchFamily="34" charset="0"/>
                <a:cs typeface="Arial" pitchFamily="34" charset="0"/>
              </a:rPr>
              <a:t>Pochvala žáka </a:t>
            </a:r>
            <a:r>
              <a:rPr lang="cs-CZ" dirty="0">
                <a:latin typeface="Arial" pitchFamily="34" charset="0"/>
                <a:cs typeface="Arial" pitchFamily="34" charset="0"/>
              </a:rPr>
              <a:t>(velmi dobře jsi odpověděla)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Typologie reakcí na správnou odpověď žáka</a:t>
            </a:r>
          </a:p>
        </p:txBody>
      </p:sp>
      <p:pic>
        <p:nvPicPr>
          <p:cNvPr id="4" name="Obrázek 3" descr="C:\Users\Alena\Downloads\20220320_141307.jpg"/>
          <p:cNvPicPr/>
          <p:nvPr/>
        </p:nvPicPr>
        <p:blipFill>
          <a:blip r:embed="rId2" cstate="print"/>
          <a:srcRect l="2931" t="26659" b="9954"/>
          <a:stretch>
            <a:fillRect/>
          </a:stretch>
        </p:blipFill>
        <p:spPr bwMode="auto">
          <a:xfrm>
            <a:off x="2339752" y="4581128"/>
            <a:ext cx="4726100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C:\Users\Alena\Downloads\20220320_141344.jpg"/>
          <p:cNvPicPr>
            <a:picLocks noGrp="1"/>
          </p:cNvPicPr>
          <p:nvPr>
            <p:ph idx="1"/>
          </p:nvPr>
        </p:nvPicPr>
        <p:blipFill>
          <a:blip r:embed="rId2" cstate="print"/>
          <a:srcRect t="16018" r="31498" b="11899"/>
          <a:stretch>
            <a:fillRect/>
          </a:stretch>
        </p:blipFill>
        <p:spPr bwMode="auto">
          <a:xfrm>
            <a:off x="827584" y="1340768"/>
            <a:ext cx="6611827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Ve trojicích tvořte otázky a odpovědi (vyšší i nižší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kog</a:t>
            </a:r>
            <a:r>
              <a:rPr lang="cs-CZ" dirty="0">
                <a:latin typeface="Arial" pitchFamily="34" charset="0"/>
                <a:cs typeface="Arial" pitchFamily="34" charset="0"/>
              </a:rPr>
              <a:t>. náročnosti a zároveň použijte všechny typy zpětné vazby. </a:t>
            </a: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Každý klade otázky max. 3 minuty.</a:t>
            </a: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Ten kdo neklade otázky se orientuje na zpětnou vazbu a dělá si poznámky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Aktivita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b="1" dirty="0">
                <a:latin typeface="Arial" pitchFamily="34" charset="0"/>
                <a:cs typeface="Arial" pitchFamily="34" charset="0"/>
              </a:rPr>
              <a:t>Detekce</a:t>
            </a:r>
            <a:r>
              <a:rPr lang="cs-CZ" dirty="0">
                <a:latin typeface="Arial" pitchFamily="34" charset="0"/>
                <a:cs typeface="Arial" pitchFamily="34" charset="0"/>
              </a:rPr>
              <a:t>: učitel/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ka</a:t>
            </a:r>
            <a:r>
              <a:rPr lang="cs-CZ" dirty="0">
                <a:latin typeface="Arial" pitchFamily="34" charset="0"/>
                <a:cs typeface="Arial" pitchFamily="34" charset="0"/>
              </a:rPr>
              <a:t> oznámí žákovi/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yni</a:t>
            </a:r>
            <a:r>
              <a:rPr lang="cs-CZ" dirty="0">
                <a:latin typeface="Arial" pitchFamily="34" charset="0"/>
                <a:cs typeface="Arial" pitchFamily="34" charset="0"/>
              </a:rPr>
              <a:t>, že udělal chybu, nic víc (Ne.).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cs-CZ" b="1" dirty="0">
                <a:latin typeface="Arial" pitchFamily="34" charset="0"/>
                <a:cs typeface="Arial" pitchFamily="34" charset="0"/>
              </a:rPr>
              <a:t>Identifikace</a:t>
            </a:r>
            <a:r>
              <a:rPr lang="cs-CZ" dirty="0">
                <a:latin typeface="Arial" pitchFamily="34" charset="0"/>
                <a:cs typeface="Arial" pitchFamily="34" charset="0"/>
              </a:rPr>
              <a:t>: učitel/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ka</a:t>
            </a:r>
            <a:r>
              <a:rPr lang="cs-CZ" dirty="0">
                <a:latin typeface="Arial" pitchFamily="34" charset="0"/>
                <a:cs typeface="Arial" pitchFamily="34" charset="0"/>
              </a:rPr>
              <a:t> doplňuje reakci o místo určení chyby.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cs-CZ" dirty="0">
                <a:latin typeface="Arial" pitchFamily="34" charset="0"/>
                <a:cs typeface="Arial" pitchFamily="34" charset="0"/>
              </a:rPr>
              <a:t>I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nterpretace:</a:t>
            </a:r>
            <a:r>
              <a:rPr lang="cs-CZ" dirty="0">
                <a:latin typeface="Arial" pitchFamily="34" charset="0"/>
                <a:cs typeface="Arial" pitchFamily="34" charset="0"/>
              </a:rPr>
              <a:t> učitel/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ka</a:t>
            </a:r>
            <a:r>
              <a:rPr lang="cs-CZ" dirty="0">
                <a:latin typeface="Arial" pitchFamily="34" charset="0"/>
                <a:cs typeface="Arial" pitchFamily="34" charset="0"/>
              </a:rPr>
              <a:t> doplňuje reakci o příčinu chyby, pomáhá nalézt správnou 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cs-CZ" dirty="0">
                <a:latin typeface="Arial" pitchFamily="34" charset="0"/>
                <a:cs typeface="Arial" pitchFamily="34" charset="0"/>
              </a:rPr>
              <a:t>	odpověď.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cs-CZ" b="1" dirty="0">
                <a:latin typeface="Arial" pitchFamily="34" charset="0"/>
                <a:cs typeface="Arial" pitchFamily="34" charset="0"/>
              </a:rPr>
              <a:t>Korekce:</a:t>
            </a:r>
            <a:r>
              <a:rPr lang="cs-CZ" dirty="0">
                <a:latin typeface="Arial" pitchFamily="34" charset="0"/>
                <a:cs typeface="Arial" pitchFamily="34" charset="0"/>
              </a:rPr>
              <a:t> učitel/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ka</a:t>
            </a:r>
            <a:r>
              <a:rPr lang="cs-CZ" dirty="0">
                <a:latin typeface="Arial" pitchFamily="34" charset="0"/>
                <a:cs typeface="Arial" pitchFamily="34" charset="0"/>
              </a:rPr>
              <a:t> oznámí správnou odpověď</a:t>
            </a:r>
          </a:p>
          <a:p>
            <a:pPr algn="just"/>
            <a:r>
              <a:rPr lang="cs-CZ" dirty="0">
                <a:latin typeface="Arial" pitchFamily="34" charset="0"/>
                <a:cs typeface="Arial" pitchFamily="34" charset="0"/>
                <a:hlinkClick r:id="rId2"/>
              </a:rPr>
              <a:t>https://www.youtube.com/watch?v=HX-l4w5XQPc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cs-CZ" dirty="0">
                <a:latin typeface="Arial" pitchFamily="34" charset="0"/>
                <a:cs typeface="Arial" pitchFamily="34" charset="0"/>
              </a:rPr>
              <a:t>https://www.youtube.com/watch?v=cMnbMi37cLY</a:t>
            </a:r>
          </a:p>
          <a:p>
            <a:pPr algn="just"/>
            <a:endParaRPr lang="cs-CZ" dirty="0"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Typologie reakcí učitele na chybu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C:\Users\Alena\Downloads\20220320_141401.jpg"/>
          <p:cNvPicPr>
            <a:picLocks noGrp="1"/>
          </p:cNvPicPr>
          <p:nvPr>
            <p:ph idx="1"/>
          </p:nvPr>
        </p:nvPicPr>
        <p:blipFill>
          <a:blip r:embed="rId2" cstate="print"/>
          <a:srcRect l="9883" t="22082" b="19680"/>
          <a:stretch>
            <a:fillRect/>
          </a:stretch>
        </p:blipFill>
        <p:spPr bwMode="auto">
          <a:xfrm>
            <a:off x="457200" y="1749730"/>
            <a:ext cx="8686800" cy="427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C:\Users\Alena\Downloads\20220320_141428.jpg"/>
          <p:cNvPicPr>
            <a:picLocks noGrp="1"/>
          </p:cNvPicPr>
          <p:nvPr>
            <p:ph idx="1"/>
          </p:nvPr>
        </p:nvPicPr>
        <p:blipFill>
          <a:blip r:embed="rId2" cstate="print"/>
          <a:srcRect l="9110" t="19565" r="8567" b="40275"/>
          <a:stretch>
            <a:fillRect/>
          </a:stretch>
        </p:blipFill>
        <p:spPr bwMode="auto">
          <a:xfrm>
            <a:off x="457200" y="2238613"/>
            <a:ext cx="8229600" cy="301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1378</TotalTime>
  <Words>1172</Words>
  <Application>Microsoft Office PowerPoint</Application>
  <PresentationFormat>Předvádění na obrazovce (4:3)</PresentationFormat>
  <Paragraphs>92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1" baseType="lpstr">
      <vt:lpstr>Arial</vt:lpstr>
      <vt:lpstr>Lucida Sans Unicode</vt:lpstr>
      <vt:lpstr>Verdana</vt:lpstr>
      <vt:lpstr>Wingdings 2</vt:lpstr>
      <vt:lpstr>Wingdings 3</vt:lpstr>
      <vt:lpstr>Shluk</vt:lpstr>
      <vt:lpstr>Zpětná vazba Podpora pozitivního chování ve třídě</vt:lpstr>
      <vt:lpstr>Zpětná vazba</vt:lpstr>
      <vt:lpstr>Funkce zpětné vazby</vt:lpstr>
      <vt:lpstr>Typologie reakcí na správnou odpověď žáka</vt:lpstr>
      <vt:lpstr>Prezentace aplikace PowerPoint</vt:lpstr>
      <vt:lpstr>Aktivita</vt:lpstr>
      <vt:lpstr>Typologie reakcí učitele na chybu</vt:lpstr>
      <vt:lpstr>Prezentace aplikace PowerPoint</vt:lpstr>
      <vt:lpstr>Prezentace aplikace PowerPoint</vt:lpstr>
      <vt:lpstr>Požadavky na zpětnou vazbu</vt:lpstr>
      <vt:lpstr>Jak hodnotit</vt:lpstr>
      <vt:lpstr>Vrstevnické hodnocení</vt:lpstr>
      <vt:lpstr>Prezentace aplikace PowerPoint</vt:lpstr>
      <vt:lpstr> Pozitivní podpora chování žáků ve třídě </vt:lpstr>
      <vt:lpstr>Podpora chování žáků ve škole </vt:lpstr>
      <vt:lpstr>Podpora chování žáků ve třídě </vt:lpstr>
      <vt:lpstr>Podpora chování žáků ve třídě</vt:lpstr>
      <vt:lpstr>Upevňování vhodného chování </vt:lpstr>
      <vt:lpstr> Nezraňující reakce na nevhodné chování </vt:lpstr>
      <vt:lpstr>Nezraňující reakce na nevhodné chování</vt:lpstr>
      <vt:lpstr>Aktivita:</vt:lpstr>
      <vt:lpstr>Prezentace aplikace PowerPoint</vt:lpstr>
      <vt:lpstr>Principy aktivního dohledu</vt:lpstr>
      <vt:lpstr>Při aktivním dohledu učitel využívá tří základních prvků: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Zpětná vazba</dc:title>
  <dc:creator>Alena</dc:creator>
  <cp:lastModifiedBy>Alena Baslerová</cp:lastModifiedBy>
  <cp:revision>29</cp:revision>
  <dcterms:created xsi:type="dcterms:W3CDTF">2022-03-20T12:28:35Z</dcterms:created>
  <dcterms:modified xsi:type="dcterms:W3CDTF">2022-04-12T12:30:53Z</dcterms:modified>
</cp:coreProperties>
</file>