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317" r:id="rId3"/>
    <p:sldId id="288" r:id="rId4"/>
    <p:sldId id="304" r:id="rId5"/>
    <p:sldId id="305" r:id="rId6"/>
    <p:sldId id="306" r:id="rId7"/>
    <p:sldId id="257" r:id="rId8"/>
    <p:sldId id="307" r:id="rId9"/>
    <p:sldId id="262" r:id="rId10"/>
    <p:sldId id="312" r:id="rId11"/>
    <p:sldId id="310" r:id="rId12"/>
    <p:sldId id="316" r:id="rId13"/>
    <p:sldId id="261" r:id="rId14"/>
    <p:sldId id="311" r:id="rId15"/>
    <p:sldId id="308" r:id="rId16"/>
    <p:sldId id="31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5B1B-4CAE-4BE1-941C-E0CA739BF848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6C5A8-F35E-4BB8-A9DA-66DC8F3C9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2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74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288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29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026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IJsfoMqfZvhBDrYbCbEH1OOwEUBOgmF6uSawSTCFBilUoLw/viewform?usp=sf_link" TargetMode="External"/><Relationship Id="rId2" Type="http://schemas.openxmlformats.org/officeDocument/2006/relationships/hyperlink" Target="https://docs.google.com/forms/d/e/1FAIpQLScteE4ynmSx6TXntXWY9YsTTssrnxglOQgVR-EM4w0uXdO9Qw/viewfor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  <a:br>
              <a:rPr lang="cs-CZ" sz="4800" dirty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429000"/>
            <a:ext cx="7772400" cy="182976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Spolupráce </a:t>
            </a:r>
            <a:r>
              <a:rPr lang="cs-CZ" sz="2000" dirty="0"/>
              <a:t>asistenta pedagoga a učitele a rodičů</a:t>
            </a:r>
          </a:p>
          <a:p>
            <a:r>
              <a:rPr lang="cs-CZ" sz="2000" dirty="0"/>
              <a:t>Třídní schůzky</a:t>
            </a:r>
          </a:p>
          <a:p>
            <a:r>
              <a:rPr lang="cs-CZ" sz="2000" dirty="0"/>
              <a:t>Efektivní komunikace mezi rodičem a učitelem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buďte </a:t>
            </a:r>
            <a:r>
              <a:rPr lang="cs-CZ" dirty="0"/>
              <a:t>otevření, klidní, vyrovnaní a pokud možno příjemní v chování i jednání</a:t>
            </a:r>
          </a:p>
          <a:p>
            <a:r>
              <a:rPr lang="cs-CZ" dirty="0"/>
              <a:t>buďte připravení a otevření k otázkám rodičům</a:t>
            </a:r>
          </a:p>
          <a:p>
            <a:r>
              <a:rPr lang="cs-CZ" dirty="0"/>
              <a:t>rozvažte jaké chování by mohlo být nepříjemné pro rodiče</a:t>
            </a:r>
          </a:p>
          <a:p>
            <a:r>
              <a:rPr lang="cs-CZ" dirty="0"/>
              <a:t>neuvádějte osobní informace o dítěti před ostatními rodiči</a:t>
            </a:r>
          </a:p>
          <a:p>
            <a:r>
              <a:rPr lang="cs-CZ" dirty="0"/>
              <a:t>ověřujte si zda vše bylo správně pochopeno</a:t>
            </a:r>
          </a:p>
          <a:p>
            <a:r>
              <a:rPr lang="cs-CZ" dirty="0"/>
              <a:t>buďte otevření k případným dalším individuální setkáním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Pravidla pro „dobré“ třídní </a:t>
            </a:r>
            <a:r>
              <a:rPr lang="cs-CZ" dirty="0" smtClean="0"/>
              <a:t>schůzky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7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Rozdělte se na dvě poloviny</a:t>
            </a:r>
            <a:br>
              <a:rPr lang="cs-CZ" dirty="0" smtClean="0"/>
            </a:br>
            <a:r>
              <a:rPr lang="cs-CZ" dirty="0" smtClean="0"/>
              <a:t>INDIVIDUÁLNÍ  X  SPOLEČNÉ TŘÍDNÍ SCHŮZKY</a:t>
            </a:r>
          </a:p>
          <a:p>
            <a:endParaRPr lang="cs-CZ" dirty="0" smtClean="0"/>
          </a:p>
          <a:p>
            <a:r>
              <a:rPr lang="cs-CZ" dirty="0" smtClean="0"/>
              <a:t>Pokuste se vymyslet 5 - 10 pozitiv proč je typ třídní schůzky výhodnější</a:t>
            </a:r>
          </a:p>
          <a:p>
            <a:endParaRPr lang="cs-CZ" dirty="0"/>
          </a:p>
          <a:p>
            <a:r>
              <a:rPr lang="cs-CZ" dirty="0" smtClean="0"/>
              <a:t>Sdělte ostatním a v rámci celé seminární skupiny diskutujte</a:t>
            </a:r>
          </a:p>
          <a:p>
            <a:endParaRPr lang="cs-CZ" dirty="0"/>
          </a:p>
          <a:p>
            <a:r>
              <a:rPr lang="cs-CZ" dirty="0" smtClean="0"/>
              <a:t>Na přípravu argumentů máte max. 10 minut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třídní schůzky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623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682213"/>
            <a:ext cx="4205190" cy="762000"/>
          </a:xfrm>
        </p:spPr>
        <p:txBody>
          <a:bodyPr>
            <a:normAutofit/>
          </a:bodyPr>
          <a:lstStyle/>
          <a:p>
            <a:r>
              <a:rPr lang="cs-CZ" dirty="0" smtClean="0"/>
              <a:t>Individuální třídní schůzky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2391" y="682213"/>
            <a:ext cx="4041775" cy="762000"/>
          </a:xfrm>
        </p:spPr>
        <p:txBody>
          <a:bodyPr/>
          <a:lstStyle/>
          <a:p>
            <a:r>
              <a:rPr lang="cs-CZ" dirty="0" smtClean="0"/>
              <a:t>Společné třídní schůzky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5009042"/>
          </a:xfrm>
        </p:spPr>
        <p:txBody>
          <a:bodyPr/>
          <a:lstStyle/>
          <a:p>
            <a:r>
              <a:rPr lang="cs-CZ" dirty="0" smtClean="0"/>
              <a:t>Soukromí</a:t>
            </a:r>
          </a:p>
          <a:p>
            <a:r>
              <a:rPr lang="cs-CZ" dirty="0" smtClean="0"/>
              <a:t>Můžeme se bavit více do hloubky</a:t>
            </a:r>
          </a:p>
          <a:p>
            <a:r>
              <a:rPr lang="cs-CZ" dirty="0" smtClean="0"/>
              <a:t>Můžeme rodiče pozvat na určitý čas</a:t>
            </a:r>
          </a:p>
          <a:p>
            <a:r>
              <a:rPr lang="cs-CZ" dirty="0" smtClean="0"/>
              <a:t>Rychlejší </a:t>
            </a:r>
          </a:p>
          <a:p>
            <a:r>
              <a:rPr lang="cs-CZ" dirty="0" smtClean="0"/>
              <a:t>Pozveme si pouze ty, kterým máme co říct</a:t>
            </a:r>
          </a:p>
          <a:p>
            <a:r>
              <a:rPr lang="cs-CZ" dirty="0" smtClean="0"/>
              <a:t>Kratší příprava</a:t>
            </a:r>
          </a:p>
          <a:p>
            <a:r>
              <a:rPr lang="cs-CZ" dirty="0" smtClean="0"/>
              <a:t>Příjemnější pro rodiče, nemusí se cítit trapně</a:t>
            </a:r>
          </a:p>
          <a:p>
            <a:r>
              <a:rPr lang="cs-CZ" dirty="0" smtClean="0"/>
              <a:t>Komfortní i pro učitele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2390" y="1478898"/>
            <a:ext cx="4041775" cy="533447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Časově úsporné</a:t>
            </a:r>
            <a:endParaRPr lang="cs-CZ" dirty="0"/>
          </a:p>
          <a:p>
            <a:r>
              <a:rPr lang="cs-CZ" dirty="0" smtClean="0"/>
              <a:t>Vhodné </a:t>
            </a:r>
            <a:r>
              <a:rPr lang="cs-CZ" dirty="0"/>
              <a:t>prostředí pro řešení skupinových </a:t>
            </a:r>
            <a:r>
              <a:rPr lang="cs-CZ" dirty="0" smtClean="0"/>
              <a:t>záležitostí</a:t>
            </a:r>
            <a:endParaRPr lang="cs-CZ" dirty="0"/>
          </a:p>
          <a:p>
            <a:r>
              <a:rPr lang="cs-CZ" dirty="0" smtClean="0"/>
              <a:t>Rodiče </a:t>
            </a:r>
            <a:r>
              <a:rPr lang="cs-CZ" dirty="0"/>
              <a:t>se dozví odpověď na otázky, které by je na individuálních </a:t>
            </a:r>
            <a:r>
              <a:rPr lang="cs-CZ" dirty="0" smtClean="0"/>
              <a:t>nenapadly</a:t>
            </a:r>
            <a:endParaRPr lang="cs-CZ" dirty="0"/>
          </a:p>
          <a:p>
            <a:r>
              <a:rPr lang="cs-CZ" dirty="0" smtClean="0"/>
              <a:t>Rodiče </a:t>
            </a:r>
            <a:r>
              <a:rPr lang="cs-CZ" dirty="0"/>
              <a:t>se poznají mezi sebou - v momentě, kdy se 1 rodič nemůže dostavit, je pro něj snazší se obrátit na </a:t>
            </a:r>
            <a:r>
              <a:rPr lang="cs-CZ" dirty="0" smtClean="0"/>
              <a:t>ostatní</a:t>
            </a:r>
            <a:endParaRPr lang="cs-CZ" dirty="0"/>
          </a:p>
          <a:p>
            <a:r>
              <a:rPr lang="cs-CZ" dirty="0" smtClean="0"/>
              <a:t>Zapojení </a:t>
            </a:r>
            <a:r>
              <a:rPr lang="cs-CZ" dirty="0"/>
              <a:t>žáků do třídních schůzek - více pohledů na </a:t>
            </a:r>
            <a:r>
              <a:rPr lang="cs-CZ" dirty="0" smtClean="0"/>
              <a:t>věc</a:t>
            </a:r>
            <a:endParaRPr lang="cs-CZ" dirty="0"/>
          </a:p>
          <a:p>
            <a:r>
              <a:rPr lang="cs-CZ" dirty="0" smtClean="0"/>
              <a:t>Organizačně </a:t>
            </a:r>
            <a:r>
              <a:rPr lang="cs-CZ" dirty="0"/>
              <a:t>jednodušší (je jeden čas a jedno datum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případě konfliktního rodiče může mít učitel oporu v </a:t>
            </a:r>
            <a:r>
              <a:rPr lang="cs-CZ" dirty="0" smtClean="0"/>
              <a:t>ostatních</a:t>
            </a:r>
            <a:endParaRPr lang="cs-CZ" dirty="0"/>
          </a:p>
          <a:p>
            <a:r>
              <a:rPr lang="cs-CZ" dirty="0" smtClean="0"/>
              <a:t>Rodiče </a:t>
            </a:r>
            <a:r>
              <a:rPr lang="cs-CZ" dirty="0"/>
              <a:t>mohou sdílet své zkušenosti s ostatními</a:t>
            </a:r>
          </a:p>
        </p:txBody>
      </p:sp>
    </p:spTree>
    <p:extLst>
      <p:ext uri="{BB962C8B-B14F-4D97-AF65-F5344CB8AC3E}">
        <p14:creationId xmlns:p14="http://schemas.microsoft.com/office/powerpoint/2010/main" val="84574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Učitel by neměl dítě hodnotit</a:t>
            </a:r>
          </a:p>
          <a:p>
            <a:r>
              <a:rPr lang="cs-CZ" sz="2800" dirty="0"/>
              <a:t>Učitel nesmí „dávat nálepky“ (</a:t>
            </a:r>
            <a:r>
              <a:rPr lang="cs-CZ" sz="2800" dirty="0" err="1"/>
              <a:t>labeling</a:t>
            </a:r>
            <a:r>
              <a:rPr lang="cs-CZ" sz="2800" dirty="0"/>
              <a:t>) </a:t>
            </a:r>
          </a:p>
          <a:p>
            <a:r>
              <a:rPr lang="cs-CZ" sz="2800" dirty="0"/>
              <a:t>Učitel by měl situaci stroze popsat (popis události bez vlastního emočního cítění) </a:t>
            </a:r>
          </a:p>
          <a:p>
            <a:r>
              <a:rPr lang="cs-CZ" sz="2800" dirty="0"/>
              <a:t>Učitel by měl nechat reagovat rodiče (</a:t>
            </a:r>
            <a:r>
              <a:rPr lang="cs-CZ" sz="2800" dirty="0" smtClean="0"/>
              <a:t>prostor </a:t>
            </a:r>
            <a:r>
              <a:rPr lang="cs-CZ" sz="2800" dirty="0"/>
              <a:t>pro rodiče říct, co si myslí) </a:t>
            </a:r>
          </a:p>
          <a:p>
            <a:r>
              <a:rPr lang="cs-CZ" sz="2800" dirty="0"/>
              <a:t>Ujasnit si pojmy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Efektivní komunikace mezi učitelem a </a:t>
            </a:r>
            <a:r>
              <a:rPr lang="cs-CZ" dirty="0" smtClean="0"/>
              <a:t>rodičem 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Objasnit </a:t>
            </a:r>
            <a:r>
              <a:rPr lang="cs-CZ" sz="2800" dirty="0"/>
              <a:t>svá stanoviska (učitel i rodič by měli mít možnost vyjádřit a předložit svá stanoviska) </a:t>
            </a:r>
          </a:p>
          <a:p>
            <a:r>
              <a:rPr lang="cs-CZ" sz="2800" dirty="0"/>
              <a:t>Vyzdvihnout kladné stánky dítěte (na každém dítěti je něco, co si zaslouží pochvalu)</a:t>
            </a:r>
          </a:p>
          <a:p>
            <a:r>
              <a:rPr lang="cs-CZ" sz="2800" dirty="0"/>
              <a:t>Poradit rodičům (učitel by měl umět citlivě poradit </a:t>
            </a:r>
            <a:r>
              <a:rPr lang="cs-CZ" sz="2800" dirty="0" smtClean="0"/>
              <a:t>rodičům)</a:t>
            </a:r>
            <a:endParaRPr lang="cs-CZ" sz="2800" dirty="0"/>
          </a:p>
          <a:p>
            <a:r>
              <a:rPr lang="cs-CZ" sz="2800" dirty="0"/>
              <a:t>Opakovat pravidla „hry“ (rodiče pravidla nemusí znát nebo si je pamatovat)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Efektivní komunikace mezi učitelem a </a:t>
            </a:r>
            <a:r>
              <a:rPr lang="cs-CZ" dirty="0" smtClean="0"/>
              <a:t>rodičem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641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7B9072E-4ADC-4A77-A4CB-16F46412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komunikační chyby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593E6A2-D560-414E-8B25-82DCE9D1259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522506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devalvování druhého, jeho názorů (shazování, posměch) </a:t>
            </a:r>
          </a:p>
          <a:p>
            <a:r>
              <a:rPr lang="cs-CZ" dirty="0"/>
              <a:t>změna tématu, která má být považována za odpověď </a:t>
            </a:r>
          </a:p>
          <a:p>
            <a:r>
              <a:rPr lang="cs-CZ" dirty="0"/>
              <a:t>nedokončování vět </a:t>
            </a:r>
          </a:p>
          <a:p>
            <a:r>
              <a:rPr lang="cs-CZ" dirty="0"/>
              <a:t>chytání za slovo </a:t>
            </a:r>
          </a:p>
          <a:p>
            <a:r>
              <a:rPr lang="cs-CZ" dirty="0"/>
              <a:t>fráze, nejasné výroky </a:t>
            </a:r>
          </a:p>
          <a:p>
            <a:r>
              <a:rPr lang="cs-CZ" dirty="0"/>
              <a:t>dvojsmysly </a:t>
            </a:r>
          </a:p>
          <a:p>
            <a:r>
              <a:rPr lang="cs-CZ" dirty="0"/>
              <a:t>mluvení za druhého </a:t>
            </a:r>
          </a:p>
          <a:p>
            <a:r>
              <a:rPr lang="cs-CZ" dirty="0"/>
              <a:t>interpretace projevů a chování druhého </a:t>
            </a:r>
          </a:p>
          <a:p>
            <a:r>
              <a:rPr lang="cs-CZ" dirty="0"/>
              <a:t>nálepkování (</a:t>
            </a:r>
            <a:r>
              <a:rPr lang="cs-CZ" dirty="0" err="1"/>
              <a:t>labeling</a:t>
            </a:r>
            <a:r>
              <a:rPr lang="cs-CZ" dirty="0"/>
              <a:t>) </a:t>
            </a:r>
          </a:p>
          <a:p>
            <a:r>
              <a:rPr lang="cs-CZ" dirty="0"/>
              <a:t>manipulace (ovlivňování chování druhých se zištným cílem) </a:t>
            </a:r>
          </a:p>
          <a:p>
            <a:r>
              <a:rPr lang="cs-CZ" dirty="0"/>
              <a:t>skákání do řeči </a:t>
            </a:r>
          </a:p>
          <a:p>
            <a:r>
              <a:rPr lang="cs-CZ" dirty="0"/>
              <a:t>podezíravost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46E420-9041-44AC-A121-6C97CD6C8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522506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verbální agrese: osočování, slovní napadání, ironie, sarkasmus, urážení </a:t>
            </a:r>
          </a:p>
          <a:p>
            <a:r>
              <a:rPr lang="cs-CZ" dirty="0"/>
              <a:t>neverbální agrese: demonstrativně ignorovat, mlčet, útrpně se tvářit</a:t>
            </a:r>
          </a:p>
          <a:p>
            <a:r>
              <a:rPr lang="cs-CZ" dirty="0"/>
              <a:t>podceňování druhého </a:t>
            </a:r>
          </a:p>
          <a:p>
            <a:r>
              <a:rPr lang="cs-CZ" dirty="0"/>
              <a:t>pochybování o kompetenci druhého </a:t>
            </a:r>
          </a:p>
          <a:p>
            <a:r>
              <a:rPr lang="cs-CZ" dirty="0"/>
              <a:t>necitlivé až necitelné chování </a:t>
            </a:r>
          </a:p>
          <a:p>
            <a:r>
              <a:rPr lang="cs-CZ" dirty="0"/>
              <a:t>zneužívání důvěry </a:t>
            </a:r>
          </a:p>
          <a:p>
            <a:r>
              <a:rPr lang="cs-CZ" dirty="0"/>
              <a:t>nedodržování dohodnutých pravidel </a:t>
            </a:r>
          </a:p>
          <a:p>
            <a:r>
              <a:rPr lang="cs-CZ" dirty="0"/>
              <a:t>pomlouvání </a:t>
            </a:r>
          </a:p>
          <a:p>
            <a:r>
              <a:rPr lang="cs-CZ" dirty="0"/>
              <a:t>záměrné zatajování celé pravdy </a:t>
            </a:r>
          </a:p>
          <a:p>
            <a:r>
              <a:rPr lang="cs-CZ" dirty="0"/>
              <a:t>úmyslné poskytnutí falešné informace</a:t>
            </a:r>
          </a:p>
          <a:p>
            <a:r>
              <a:rPr lang="cs-CZ" dirty="0"/>
              <a:t>skrývání skutečných motivů </a:t>
            </a:r>
          </a:p>
          <a:p>
            <a:r>
              <a:rPr lang="cs-CZ" dirty="0"/>
              <a:t>nerespektování druhého</a:t>
            </a:r>
          </a:p>
        </p:txBody>
      </p:sp>
    </p:spTree>
    <p:extLst>
      <p:ext uri="{BB962C8B-B14F-4D97-AF65-F5344CB8AC3E}">
        <p14:creationId xmlns:p14="http://schemas.microsoft.com/office/powerpoint/2010/main" val="1617283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Rozklikněte si prosím odkaz níže a vyplňte zpětnou vazbu k semináři Pedagogická komunikace</a:t>
            </a:r>
            <a:endParaRPr lang="cs-CZ" sz="2400" dirty="0"/>
          </a:p>
          <a:p>
            <a:endParaRPr lang="cs-CZ" dirty="0" smtClean="0">
              <a:hlinkClick r:id="rId2"/>
            </a:endParaRPr>
          </a:p>
          <a:p>
            <a:r>
              <a:rPr lang="cs-CZ" dirty="0">
                <a:hlinkClick r:id="rId3"/>
              </a:rPr>
              <a:t>https://docs.google.com/forms/d/e/1FAIpQLSdIJsfoMqfZvhBDrYbCbEH1OOwEUBOgmF6uSawSTCFBilUoLw/viewform?usp=sf_link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 k semináři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005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7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2.5. – 11.5.2022 v </a:t>
            </a:r>
            <a:r>
              <a:rPr lang="cs-CZ" dirty="0" err="1" smtClean="0"/>
              <a:t>RUVu</a:t>
            </a:r>
            <a:r>
              <a:rPr lang="cs-CZ" dirty="0" smtClean="0"/>
              <a:t> workshopy s učiteli z praxe (Mgr. Novotná, Mgr. Menšíková, Mgr. Bula) – přihlašování přes zkušební termíny v </a:t>
            </a:r>
            <a:r>
              <a:rPr lang="cs-CZ" dirty="0" err="1" smtClean="0"/>
              <a:t>ISu</a:t>
            </a:r>
            <a:r>
              <a:rPr lang="cs-CZ" dirty="0" smtClean="0"/>
              <a:t>, 2 ze 3</a:t>
            </a:r>
          </a:p>
          <a:p>
            <a:r>
              <a:rPr lang="cs-CZ" dirty="0" smtClean="0"/>
              <a:t>Do 2.5.2022 odevzdat </a:t>
            </a:r>
            <a:r>
              <a:rPr lang="cs-CZ" dirty="0" err="1" smtClean="0"/>
              <a:t>videovýklad</a:t>
            </a:r>
            <a:r>
              <a:rPr lang="cs-CZ" dirty="0" smtClean="0"/>
              <a:t> do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smtClean="0"/>
              <a:t>3.5. – 13.5.2022 písemná zpětná vazba k shlédnutému videu v diskusním vláknu vaší </a:t>
            </a:r>
            <a:r>
              <a:rPr lang="cs-CZ" dirty="0" err="1" smtClean="0"/>
              <a:t>mikroskupinky</a:t>
            </a:r>
            <a:endParaRPr lang="cs-CZ" dirty="0" smtClean="0"/>
          </a:p>
          <a:p>
            <a:r>
              <a:rPr lang="cs-CZ" dirty="0" smtClean="0"/>
              <a:t>14.5. – 22.5.2022 písemná sebereflexe do </a:t>
            </a:r>
            <a:r>
              <a:rPr lang="cs-CZ" smtClean="0"/>
              <a:t>ISu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Důležitá data k připomenutí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214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Spolupráce asistenta pedagoga a učitele I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dirty="0"/>
              <a:t>základní podmínka pro efektivní zapojení asistenta pedagoga do práce s žáky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asistent i učitel musí mít prostor pro společné přípravy na výuku a konzultace (min. 15 minut)</a:t>
            </a:r>
          </a:p>
          <a:p>
            <a:endParaRPr lang="cs-CZ" dirty="0"/>
          </a:p>
          <a:p>
            <a:r>
              <a:rPr lang="cs-CZ" dirty="0"/>
              <a:t>pomoc a podpora asistenta zajišťuje učiteli prostor pro více intenzivní práci s žáky s postižením nebo znevýhodněním</a:t>
            </a:r>
          </a:p>
          <a:p>
            <a:endParaRPr lang="cs-CZ" dirty="0"/>
          </a:p>
          <a:p>
            <a:r>
              <a:rPr lang="cs-CZ" dirty="0"/>
              <a:t>alespoň občas (a neformálně) by mělo dojít k výměně rolí (asistent se stane tím kdo vede třídu)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/>
              <a:t>                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Spolupráce asistenta pedagoga a učitele II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cs-CZ" dirty="0"/>
              <a:t>Při spolupráci asistenta s učitelem ve výuce by mělo docházet ke kombinaci těchto rozdělení činnosti:</a:t>
            </a:r>
          </a:p>
          <a:p>
            <a:r>
              <a:rPr lang="cs-CZ" dirty="0"/>
              <a:t>Učitel pracuje s třídou, asistent se podle instrukcí učitele věnuje žákovi (nebo menší skupině žáků) se speciálními vzdělávacími potřebami.</a:t>
            </a:r>
          </a:p>
          <a:p>
            <a:endParaRPr lang="cs-CZ" dirty="0"/>
          </a:p>
          <a:p>
            <a:r>
              <a:rPr lang="cs-CZ" dirty="0"/>
              <a:t>Asistent podle instrukcí učitele dohlíží na práci třídy tak, aby se učitel mohl individuálně věnovat žákovi (nebo menší skupině žáků) se speciálními vzdělávacími potřebami.</a:t>
            </a:r>
          </a:p>
          <a:p>
            <a:endParaRPr lang="cs-CZ" dirty="0"/>
          </a:p>
          <a:p>
            <a:r>
              <a:rPr lang="cs-CZ" dirty="0"/>
              <a:t> Asistent vykonává pomocné činnosti – rozdává nebo vybírá sešity a učebnice, kontroluje zápisy do žákovských knížek, kontroluje plnění domácích úkolů apod. – tím zajišťuje učiteli více času pro práci s žáky, zejména pak pro práci s žáky se speciálními vzdělávacími potřebami.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/>
              <a:t>                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4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Spolupráce asistenta pedagoga s rodinou žáka I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cs-CZ" dirty="0"/>
              <a:t>důležitá součást práce asistentů pedagoga (podpora žáků se zdravotním nebo sociálním znevýhodněním)</a:t>
            </a:r>
          </a:p>
          <a:p>
            <a:pPr eaLnBrk="1" hangingPunct="1"/>
            <a:endParaRPr lang="cs-CZ" dirty="0"/>
          </a:p>
          <a:p>
            <a:r>
              <a:rPr lang="cs-CZ" b="1" dirty="0"/>
              <a:t>u žáků se zdravotním postižením</a:t>
            </a:r>
            <a:r>
              <a:rPr lang="cs-CZ" dirty="0"/>
              <a:t> (zdravotním znevýhodněním) obvykle formou každodenní výměny základních informací o aktuálním zdravotním stavu a potřebách žáka, o probraném učivu a potřebě jeho procvičování</a:t>
            </a:r>
          </a:p>
          <a:p>
            <a:endParaRPr lang="cs-CZ" dirty="0"/>
          </a:p>
          <a:p>
            <a:r>
              <a:rPr lang="cs-CZ" b="1" dirty="0"/>
              <a:t>u žáků se sociálním znevýhodněním</a:t>
            </a:r>
            <a:r>
              <a:rPr lang="cs-CZ" dirty="0"/>
              <a:t> je nutné mít alespoň základní informace o sociálním zázemí žáků (rodiny často řeší problémy, které jsou v porovnání se školní úspěšností jejich dítěte daleko závažnější); u rodin žáků z etnických nebo národnostních minorit je třeba znát nejdůležitější kulturní specifika rodiny a zohledňovat je </a:t>
            </a:r>
          </a:p>
          <a:p>
            <a:endParaRPr lang="cs-CZ" dirty="0"/>
          </a:p>
          <a:p>
            <a:r>
              <a:rPr lang="cs-CZ" dirty="0"/>
              <a:t>navázat kontakt s rodiči sociálně znevýhodněných žáků může být složité (rodiče o kontakt s učiteli nestojí nebo se mu záměrně vyhýbají)</a:t>
            </a:r>
          </a:p>
        </p:txBody>
      </p:sp>
    </p:spTree>
    <p:extLst>
      <p:ext uri="{BB962C8B-B14F-4D97-AF65-F5344CB8AC3E}">
        <p14:creationId xmlns:p14="http://schemas.microsoft.com/office/powerpoint/2010/main" val="1714332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Spolupráce asistenta pedagoga s rodinou žáka II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000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cs-CZ" dirty="0"/>
              <a:t>Kontakt asistenta s rodinou (zákonnými zástupci) žáka může mít různé formy: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kontaktování rodičů žáka v ranních hodinách nebo po vyučování v budově školy nebo před školou (předání informací o učivu, chování, organizačních záležitostech)</a:t>
            </a:r>
          </a:p>
          <a:p>
            <a:r>
              <a:rPr lang="cs-CZ" dirty="0"/>
              <a:t>delší setkání, na které asistent pozve rodiče žáka do školy (vhodné k řešení konkrétních problémů, předpokládá dříve vytvořený vztah vzájemné důvěry mezi asistentem a rodiči žáka)</a:t>
            </a:r>
          </a:p>
          <a:p>
            <a:r>
              <a:rPr lang="cs-CZ" dirty="0"/>
              <a:t>kontaktování rodičů žáka v jejich domácím prostředí „mezi dveřmi“ (předání nejdůležitějších informací o učivu, chování, organizačních záležitostech)</a:t>
            </a:r>
          </a:p>
          <a:p>
            <a:r>
              <a:rPr lang="cs-CZ" dirty="0"/>
              <a:t>kontakt s rodiči žáka během doučování v domácím prostředí (vhodný k předání důležitých informací ze školního prostředí i k pozvolném a přirozeném utváření pedagogických kompetencí u samotných rodičů žáka)</a:t>
            </a:r>
          </a:p>
        </p:txBody>
      </p:sp>
    </p:spTree>
    <p:extLst>
      <p:ext uri="{BB962C8B-B14F-4D97-AF65-F5344CB8AC3E}">
        <p14:creationId xmlns:p14="http://schemas.microsoft.com/office/powerpoint/2010/main" val="2924167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/>
          </a:p>
          <a:p>
            <a:r>
              <a:rPr lang="cs-CZ" dirty="0"/>
              <a:t>setkávání se rodičů s učiteli na témata související se školní docházkou, prospěchem a chováním žáků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učitelé mohou vnímat třídní schůzky jako „nepříjemnou situaci“ (odlišnost od komunikace se třídou žáků, vzpomínky na vyhrocené konflikty)</a:t>
            </a:r>
          </a:p>
          <a:p>
            <a:r>
              <a:rPr lang="cs-CZ" dirty="0"/>
              <a:t>rodiče mohou vnímat třídní schůzky jako „nepříjemnou situaci“ (obavy, strach, stavu ostražitosti, napětí nebo rozladění bez zjevného důvodu)</a:t>
            </a:r>
          </a:p>
          <a:p>
            <a:endParaRPr lang="cs-CZ" dirty="0"/>
          </a:p>
          <a:p>
            <a:r>
              <a:rPr lang="cs-CZ" dirty="0"/>
              <a:t>typy třídních schůzek – individuální X společné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Třídní schůzky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30" b="1" dirty="0"/>
              <a:t>Individuální třídní schůzky</a:t>
            </a:r>
          </a:p>
          <a:p>
            <a:pPr marL="660083" lvl="1" indent="-385763">
              <a:buFont typeface="Wingdings" panose="05000000000000000000" pitchFamily="2" charset="2"/>
              <a:buChar char="§"/>
            </a:pPr>
            <a:r>
              <a:rPr lang="cs-CZ" dirty="0"/>
              <a:t>učitel a rodič (učitel hovoří s každým rodičem zvlášť)</a:t>
            </a:r>
          </a:p>
          <a:p>
            <a:pPr marL="660083" lvl="1" indent="-385763">
              <a:buFont typeface="Wingdings" panose="05000000000000000000" pitchFamily="2" charset="2"/>
              <a:buChar char="§"/>
            </a:pPr>
            <a:r>
              <a:rPr lang="cs-CZ" dirty="0"/>
              <a:t>učitel, rodič a dítě (učitel hovoří s rodičem a dítětem ve trojici)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 Společné třídní schůzky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sz="2000" dirty="0"/>
              <a:t>  </a:t>
            </a:r>
            <a:r>
              <a:rPr lang="cs-CZ" dirty="0"/>
              <a:t>učitel a rodiče (učitel promlouvá ke všem rodičům současně)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učitel, rodiče a děti (učitel promlouvá ke všem rodičům a žákům současně)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učitel, rodiče a žáci (k rodičům promlouvá nejen učitel, svoji práci prezentují rodičům i děti)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učitel, rodiče, příp. žáci a další osoby, které se podílejí na vzdělávání a výchově žáků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endParaRPr lang="cs-CZ" b="1" dirty="0"/>
          </a:p>
          <a:p>
            <a:pPr marL="531495" lvl="1" indent="-257175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Individuální X Společné třídní schůzky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12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nepodceňujte kvalitní obsahovou ani časovou přípravu</a:t>
            </a:r>
          </a:p>
          <a:p>
            <a:r>
              <a:rPr lang="cs-CZ" dirty="0"/>
              <a:t>program třídní schůzky dejte rodičům předem, ve třídě promítněte</a:t>
            </a:r>
          </a:p>
          <a:p>
            <a:r>
              <a:rPr lang="cs-CZ" dirty="0"/>
              <a:t>mějte připravené materiály žáka (portfolio, sešity, hodnotící archy)</a:t>
            </a:r>
          </a:p>
          <a:p>
            <a:r>
              <a:rPr lang="cs-CZ" dirty="0"/>
              <a:t>zamyslete se, proč třídní schůzky organizujete, jaký mají význam a účel</a:t>
            </a:r>
          </a:p>
          <a:p>
            <a:r>
              <a:rPr lang="cs-CZ" dirty="0"/>
              <a:t>ze třídních schůzek veďte zápis, který </a:t>
            </a:r>
            <a:r>
              <a:rPr lang="cs-CZ" dirty="0" err="1"/>
              <a:t>posdílíte</a:t>
            </a:r>
            <a:r>
              <a:rPr lang="cs-CZ" dirty="0"/>
              <a:t> rodičům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Pravidla pro „dobré“ třídní </a:t>
            </a:r>
            <a:r>
              <a:rPr lang="cs-CZ" dirty="0" smtClean="0"/>
              <a:t>schůzky I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5321</TotalTime>
  <Words>1257</Words>
  <Application>Microsoft Office PowerPoint</Application>
  <PresentationFormat>Předvádění na obrazovce (4:3)</PresentationFormat>
  <Paragraphs>138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Pedagogická komunikace </vt:lpstr>
      <vt:lpstr>Důležitá data k připomenutí</vt:lpstr>
      <vt:lpstr>Spolupráce asistenta pedagoga a učitele I</vt:lpstr>
      <vt:lpstr>Spolupráce asistenta pedagoga a učitele II</vt:lpstr>
      <vt:lpstr>Spolupráce asistenta pedagoga s rodinou žáka I</vt:lpstr>
      <vt:lpstr>Spolupráce asistenta pedagoga s rodinou žáka II</vt:lpstr>
      <vt:lpstr>Třídní schůzky</vt:lpstr>
      <vt:lpstr> Individuální X Společné třídní schůzky</vt:lpstr>
      <vt:lpstr>Pravidla pro „dobré“ třídní schůzky I</vt:lpstr>
      <vt:lpstr>Pravidla pro „dobré“ třídní schůzky II</vt:lpstr>
      <vt:lpstr>Aktivita třídní schůzky</vt:lpstr>
      <vt:lpstr>Prezentace aplikace PowerPoint</vt:lpstr>
      <vt:lpstr>Efektivní komunikace mezi učitelem a rodičem I</vt:lpstr>
      <vt:lpstr>Efektivní komunikace mezi učitelem a rodičem II</vt:lpstr>
      <vt:lpstr>Možné komunikační chyby</vt:lpstr>
      <vt:lpstr>Zpětná vazba k semináři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91</cp:revision>
  <dcterms:created xsi:type="dcterms:W3CDTF">2013-02-18T11:49:40Z</dcterms:created>
  <dcterms:modified xsi:type="dcterms:W3CDTF">2022-04-25T13:34:45Z</dcterms:modified>
</cp:coreProperties>
</file>