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9"/>
  </p:handoutMasterIdLst>
  <p:sldIdLst>
    <p:sldId id="256" r:id="rId2"/>
    <p:sldId id="288" r:id="rId3"/>
    <p:sldId id="289" r:id="rId4"/>
    <p:sldId id="282" r:id="rId5"/>
    <p:sldId id="284" r:id="rId6"/>
    <p:sldId id="290" r:id="rId7"/>
    <p:sldId id="292" r:id="rId8"/>
    <p:sldId id="293" r:id="rId9"/>
    <p:sldId id="265" r:id="rId10"/>
    <p:sldId id="266" r:id="rId11"/>
    <p:sldId id="286" r:id="rId12"/>
    <p:sldId id="287" r:id="rId13"/>
    <p:sldId id="285" r:id="rId14"/>
    <p:sldId id="267" r:id="rId15"/>
    <p:sldId id="269" r:id="rId16"/>
    <p:sldId id="276" r:id="rId17"/>
    <p:sldId id="280" r:id="rId18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675AE1-96E8-460B-ADC1-E37170E171E9}" type="datetimeFigureOut">
              <a:rPr lang="cs-CZ" smtClean="0"/>
              <a:pPr/>
              <a:t>21. 2. 2022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04205-AACE-4645-8084-14C676B153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062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4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21. 2. 2022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21. 2. 2022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2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21. 2. 2022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21. 2. 2022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21. 2. 2022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21. 2. 2022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6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444296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21. 2. 2022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21. 2. 2022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21. 2. 2022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21. 2. 2022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21. 2. 2022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3" y="6407946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1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7" y="5001995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7" y="5001995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3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21. 2. 2022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3" y="6407946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6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cnmuni.sharepoint.com/:x:/t/pedagogicka/EVtu2yYZ-2VMklwwjHUiKxwBTbkjPD96_gRX_CfuIR28Eg?e=bEnuMPhttps:/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8iaSTqm92g" TargetMode="External"/><Relationship Id="rId2" Type="http://schemas.openxmlformats.org/officeDocument/2006/relationships/hyperlink" Target="https://www.youtube.com/watch?v=oTv4mWT4Ek8&amp;t=1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PHL5MUZYvHc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ntimeter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Ml0Q_uPRu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829761"/>
          </a:xfrm>
        </p:spPr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924944"/>
            <a:ext cx="7772400" cy="1656184"/>
          </a:xfrm>
        </p:spPr>
        <p:txBody>
          <a:bodyPr>
            <a:normAutofit fontScale="32500" lnSpcReduction="20000"/>
          </a:bodyPr>
          <a:lstStyle/>
          <a:p>
            <a:r>
              <a:rPr lang="cs-CZ" sz="9800" dirty="0" smtClean="0"/>
              <a:t>Zadání </a:t>
            </a:r>
            <a:r>
              <a:rPr lang="cs-CZ" sz="9800" dirty="0" err="1" smtClean="0"/>
              <a:t>videovýkladu</a:t>
            </a:r>
            <a:r>
              <a:rPr lang="cs-CZ" sz="9800" dirty="0" smtClean="0"/>
              <a:t> a ukázky</a:t>
            </a:r>
          </a:p>
          <a:p>
            <a:r>
              <a:rPr lang="cs-CZ" sz="9800" dirty="0" smtClean="0"/>
              <a:t>Základní pojmy</a:t>
            </a:r>
          </a:p>
          <a:p>
            <a:r>
              <a:rPr lang="cs-CZ" sz="9800" dirty="0" smtClean="0"/>
              <a:t>IRF struktura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sz="3200" b="1" dirty="0" smtClean="0"/>
              <a:t>pedagogická komunikace</a:t>
            </a:r>
          </a:p>
          <a:p>
            <a:pPr algn="ctr">
              <a:buNone/>
            </a:pPr>
            <a:r>
              <a:rPr lang="cs-CZ" sz="3200" dirty="0" smtClean="0"/>
              <a:t>je </a:t>
            </a:r>
            <a:r>
              <a:rPr lang="cs-CZ" sz="3200" dirty="0"/>
              <a:t>zaměřena na výchovně vzdělávací proces, ve kterém si všímá výměny informací mezi přednášejícím a posluchačem (vychovatelem a vychovávaným) při naplňování výchovně vzdělávacích cílů</a:t>
            </a:r>
            <a:endParaRPr lang="cs-CZ" sz="3200" dirty="0" smtClean="0"/>
          </a:p>
          <a:p>
            <a:pPr algn="ctr">
              <a:buNone/>
            </a:pPr>
            <a:r>
              <a:rPr lang="cs-CZ" sz="3200" dirty="0" smtClean="0"/>
              <a:t>X </a:t>
            </a:r>
          </a:p>
          <a:p>
            <a:pPr algn="ctr">
              <a:buNone/>
            </a:pPr>
            <a:r>
              <a:rPr lang="cs-CZ" sz="3200" b="1" dirty="0" smtClean="0"/>
              <a:t>výuková komunikace</a:t>
            </a:r>
          </a:p>
          <a:p>
            <a:pPr algn="ctr">
              <a:buNone/>
            </a:pPr>
            <a:r>
              <a:rPr lang="cs-CZ" sz="3200" dirty="0" smtClean="0"/>
              <a:t>výměna informací mezi učitelem a žáky v rámci vyučovací jednotky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uskutečňuje </a:t>
            </a:r>
            <a:r>
              <a:rPr lang="cs-CZ" dirty="0"/>
              <a:t>se prostřednictvím verbálních </a:t>
            </a:r>
            <a:r>
              <a:rPr lang="cs-CZ" dirty="0" smtClean="0"/>
              <a:t>a neverbálních</a:t>
            </a:r>
            <a:r>
              <a:rPr lang="cs-CZ" dirty="0"/>
              <a:t> projevů jako sled komunikačních aktů a situací.</a:t>
            </a:r>
          </a:p>
          <a:p>
            <a:r>
              <a:rPr lang="cs-CZ" dirty="0" smtClean="0"/>
              <a:t>je </a:t>
            </a:r>
            <a:r>
              <a:rPr lang="cs-CZ" dirty="0"/>
              <a:t>řízena učitelem a má specifická pravidla, vymezující roli a pravomoc komunikačních partnerů.</a:t>
            </a:r>
          </a:p>
          <a:p>
            <a:r>
              <a:rPr lang="cs-CZ" dirty="0" smtClean="0"/>
              <a:t>vytváří </a:t>
            </a:r>
            <a:r>
              <a:rPr lang="cs-CZ" dirty="0"/>
              <a:t>konkrétní psychosociální klima ve třídě a je tímto klimatem i ovlivňována.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Znaky pedagogické komunikace 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3195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</a:t>
            </a:r>
            <a:r>
              <a:rPr lang="cs-CZ" dirty="0" smtClean="0"/>
              <a:t>á </a:t>
            </a:r>
            <a:r>
              <a:rPr lang="cs-CZ" dirty="0"/>
              <a:t>jednoznačně </a:t>
            </a:r>
            <a:r>
              <a:rPr lang="cs-CZ" dirty="0" smtClean="0"/>
              <a:t>vymezeny sociální role</a:t>
            </a:r>
            <a:r>
              <a:rPr lang="cs-CZ" dirty="0"/>
              <a:t> účastníků a dohodnutá komunikační </a:t>
            </a:r>
            <a:r>
              <a:rPr lang="cs-CZ" dirty="0" smtClean="0"/>
              <a:t>pravidla </a:t>
            </a:r>
          </a:p>
          <a:p>
            <a:r>
              <a:rPr lang="cs-CZ" dirty="0" smtClean="0"/>
              <a:t>bývá </a:t>
            </a:r>
            <a:r>
              <a:rPr lang="cs-CZ" dirty="0"/>
              <a:t>předem jasno a v učebním projektu, event. učebním plánu </a:t>
            </a:r>
            <a:r>
              <a:rPr lang="cs-CZ" dirty="0" smtClean="0"/>
              <a:t>vymezeno:</a:t>
            </a:r>
            <a:br>
              <a:rPr lang="cs-CZ" dirty="0" smtClean="0"/>
            </a:br>
            <a:r>
              <a:rPr lang="cs-CZ" dirty="0" smtClean="0"/>
              <a:t>- kdo </a:t>
            </a:r>
            <a:r>
              <a:rPr lang="cs-CZ" dirty="0"/>
              <a:t>s kým bude komunikovat (prvky komunikace</a:t>
            </a:r>
            <a:r>
              <a:rPr lang="cs-CZ" dirty="0" smtClean="0"/>
              <a:t>),</a:t>
            </a:r>
            <a:br>
              <a:rPr lang="cs-CZ" dirty="0" smtClean="0"/>
            </a:br>
            <a:r>
              <a:rPr lang="cs-CZ" dirty="0" smtClean="0"/>
              <a:t>- kdo </a:t>
            </a:r>
            <a:r>
              <a:rPr lang="cs-CZ" dirty="0"/>
              <a:t>bude iniciátorem </a:t>
            </a:r>
            <a:r>
              <a:rPr lang="cs-CZ" dirty="0" smtClean="0"/>
              <a:t>komunikace,</a:t>
            </a:r>
            <a:br>
              <a:rPr lang="cs-CZ" dirty="0" smtClean="0"/>
            </a:br>
            <a:r>
              <a:rPr lang="cs-CZ" dirty="0" smtClean="0"/>
              <a:t>- jakým </a:t>
            </a:r>
            <a:r>
              <a:rPr lang="cs-CZ" dirty="0"/>
              <a:t>směrem </a:t>
            </a:r>
            <a:r>
              <a:rPr lang="cs-CZ" dirty="0" smtClean="0"/>
              <a:t>půjde informace</a:t>
            </a:r>
            <a:r>
              <a:rPr lang="cs-CZ" dirty="0"/>
              <a:t> k jednotlivým komunikujícím (jednosměrně, obousměrně, se zpětnou vazbou</a:t>
            </a:r>
            <a:r>
              <a:rPr lang="cs-CZ" dirty="0" smtClean="0"/>
              <a:t>...),</a:t>
            </a:r>
            <a:br>
              <a:rPr lang="cs-CZ" dirty="0" smtClean="0"/>
            </a:br>
            <a:r>
              <a:rPr lang="cs-CZ" dirty="0" smtClean="0"/>
              <a:t>- jaká </a:t>
            </a:r>
            <a:r>
              <a:rPr lang="cs-CZ" dirty="0"/>
              <a:t>bude frekvence a rozsah </a:t>
            </a:r>
            <a:r>
              <a:rPr lang="cs-CZ" dirty="0" smtClean="0"/>
              <a:t>komunikace,</a:t>
            </a:r>
            <a:br>
              <a:rPr lang="cs-CZ" dirty="0" smtClean="0"/>
            </a:br>
            <a:r>
              <a:rPr lang="cs-CZ" dirty="0" smtClean="0"/>
              <a:t>- jaký </a:t>
            </a:r>
            <a:r>
              <a:rPr lang="cs-CZ" dirty="0"/>
              <a:t>bude obsah komunikace.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Znaky pedagogické komunikace </a:t>
            </a:r>
            <a:r>
              <a:rPr lang="cs-CZ" dirty="0" smtClean="0"/>
              <a:t>II.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8510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</a:t>
            </a:r>
            <a:r>
              <a:rPr lang="cs-CZ" dirty="0" smtClean="0"/>
              <a:t>omunikace má minimálně dva účastníky:</a:t>
            </a:r>
            <a:br>
              <a:rPr lang="cs-CZ" dirty="0" smtClean="0"/>
            </a:br>
            <a:r>
              <a:rPr lang="cs-CZ" dirty="0" smtClean="0"/>
              <a:t>- producenta (mluvčího)</a:t>
            </a:r>
            <a:br>
              <a:rPr lang="cs-CZ" dirty="0" smtClean="0"/>
            </a:br>
            <a:r>
              <a:rPr lang="cs-CZ" dirty="0" smtClean="0"/>
              <a:t>- příjemce (adresáta, naslouchajícího)</a:t>
            </a:r>
          </a:p>
          <a:p>
            <a:r>
              <a:rPr lang="cs-CZ" dirty="0" smtClean="0"/>
              <a:t>má dvě roviny:</a:t>
            </a:r>
            <a:br>
              <a:rPr lang="cs-CZ" dirty="0" smtClean="0"/>
            </a:br>
            <a:r>
              <a:rPr lang="cs-CZ" dirty="0" smtClean="0"/>
              <a:t>- obsahová </a:t>
            </a:r>
            <a:r>
              <a:rPr lang="cs-CZ" dirty="0"/>
              <a:t>(co řekneme)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vztahová </a:t>
            </a:r>
            <a:r>
              <a:rPr lang="cs-CZ" dirty="0"/>
              <a:t>(jak to řekneme</a:t>
            </a:r>
            <a:r>
              <a:rPr lang="cs-CZ" dirty="0" smtClean="0"/>
              <a:t>)</a:t>
            </a:r>
          </a:p>
          <a:p>
            <a:r>
              <a:rPr lang="cs-CZ" dirty="0" smtClean="0"/>
              <a:t>příjemce </a:t>
            </a:r>
            <a:r>
              <a:rPr lang="cs-CZ" dirty="0"/>
              <a:t>(adresát) </a:t>
            </a:r>
            <a:r>
              <a:rPr lang="cs-CZ" dirty="0" smtClean="0"/>
              <a:t>může </a:t>
            </a:r>
            <a:r>
              <a:rPr lang="cs-CZ" dirty="0"/>
              <a:t>s nově získanou informací udělat následující: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přijmout ji</a:t>
            </a:r>
            <a:br>
              <a:rPr lang="cs-CZ" dirty="0" smtClean="0"/>
            </a:br>
            <a:r>
              <a:rPr lang="cs-CZ" dirty="0" smtClean="0"/>
              <a:t>- nepřijmout </a:t>
            </a:r>
            <a:br>
              <a:rPr lang="cs-CZ" dirty="0" smtClean="0"/>
            </a:br>
            <a:r>
              <a:rPr lang="cs-CZ" dirty="0" smtClean="0"/>
              <a:t>- znehodnotit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Znaky pedagogické komunikace </a:t>
            </a:r>
            <a:r>
              <a:rPr lang="cs-CZ" dirty="0" smtClean="0"/>
              <a:t>III.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052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r>
              <a:rPr lang="cs-CZ" dirty="0" smtClean="0"/>
              <a:t>prezentace obsahu vzdělávání</a:t>
            </a:r>
          </a:p>
          <a:p>
            <a:r>
              <a:rPr lang="cs-CZ" dirty="0" smtClean="0"/>
              <a:t>naplňování cílů výchovy a vzdělávání</a:t>
            </a:r>
          </a:p>
          <a:p>
            <a:r>
              <a:rPr lang="cs-CZ" dirty="0" smtClean="0"/>
              <a:t>řízení třídy </a:t>
            </a:r>
          </a:p>
          <a:p>
            <a:r>
              <a:rPr lang="cs-CZ" dirty="0" smtClean="0"/>
              <a:t>utváření vztahů mezi učitelem a žáky či mezi žáky vzájemně</a:t>
            </a:r>
          </a:p>
          <a:p>
            <a:r>
              <a:rPr lang="cs-CZ" dirty="0" smtClean="0"/>
              <a:t>utváření klimatu ve třídě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Funkce pedagogické komunikace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7705" y="613004"/>
            <a:ext cx="6594158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z="4400" i="0" spc="-285" dirty="0" smtClean="0">
                <a:latin typeface="Arial"/>
                <a:cs typeface="Arial"/>
              </a:rPr>
              <a:t>IRF struktura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3569" y="3429000"/>
            <a:ext cx="7556703" cy="2654188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241300" indent="-228600">
              <a:spcBef>
                <a:spcPts val="765"/>
              </a:spcBef>
              <a:buFontTx/>
              <a:buChar char="•"/>
              <a:tabLst>
                <a:tab pos="241300" algn="l"/>
              </a:tabLst>
            </a:pPr>
            <a:r>
              <a:rPr lang="cs-CZ" sz="2400" dirty="0" smtClean="0"/>
              <a:t>Jde tedy o </a:t>
            </a:r>
            <a:r>
              <a:rPr lang="cs-CZ" sz="2400" dirty="0" err="1" smtClean="0"/>
              <a:t>třísložkovou</a:t>
            </a:r>
            <a:r>
              <a:rPr lang="cs-CZ" sz="2400" dirty="0" smtClean="0"/>
              <a:t> sekvenci, kterou otevírá i uzavírá učitel. </a:t>
            </a:r>
            <a:endParaRPr lang="cs-CZ" sz="2400" spc="-150" dirty="0" smtClean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765"/>
              </a:spcBef>
              <a:buChar char="•"/>
              <a:tabLst>
                <a:tab pos="241300" algn="l"/>
              </a:tabLst>
            </a:pPr>
            <a:r>
              <a:rPr sz="2400" spc="-150" dirty="0" err="1" smtClean="0">
                <a:latin typeface="Arial"/>
                <a:cs typeface="Arial"/>
              </a:rPr>
              <a:t>Příklady</a:t>
            </a:r>
            <a:r>
              <a:rPr sz="2400" spc="-150" dirty="0">
                <a:latin typeface="Arial"/>
                <a:cs typeface="Arial"/>
              </a:rPr>
              <a:t>?</a:t>
            </a:r>
            <a:endParaRPr sz="2400" dirty="0">
              <a:latin typeface="Arial"/>
              <a:cs typeface="Arial"/>
            </a:endParaRPr>
          </a:p>
          <a:p>
            <a:pPr marL="12700" marR="204470">
              <a:lnSpc>
                <a:spcPct val="119600"/>
              </a:lnSpc>
            </a:pPr>
            <a:r>
              <a:rPr sz="2400" i="1" spc="-130" dirty="0">
                <a:solidFill>
                  <a:srgbClr val="843B0C"/>
                </a:solidFill>
                <a:latin typeface="Arial"/>
                <a:cs typeface="Arial"/>
              </a:rPr>
              <a:t>U: </a:t>
            </a:r>
            <a:r>
              <a:rPr sz="2400" i="1" spc="-165" dirty="0">
                <a:solidFill>
                  <a:srgbClr val="843B0C"/>
                </a:solidFill>
                <a:latin typeface="Arial"/>
                <a:cs typeface="Arial"/>
              </a:rPr>
              <a:t>„Jaké </a:t>
            </a:r>
            <a:r>
              <a:rPr sz="2400" i="1" spc="-95" dirty="0">
                <a:solidFill>
                  <a:srgbClr val="843B0C"/>
                </a:solidFill>
                <a:latin typeface="Arial"/>
                <a:cs typeface="Arial"/>
              </a:rPr>
              <a:t>je </a:t>
            </a:r>
            <a:r>
              <a:rPr sz="2400" i="1" spc="-110" dirty="0">
                <a:solidFill>
                  <a:srgbClr val="843B0C"/>
                </a:solidFill>
                <a:latin typeface="Arial"/>
                <a:cs typeface="Arial"/>
              </a:rPr>
              <a:t>hlavní </a:t>
            </a:r>
            <a:r>
              <a:rPr sz="2400" i="1" spc="-145" dirty="0">
                <a:solidFill>
                  <a:srgbClr val="843B0C"/>
                </a:solidFill>
                <a:latin typeface="Arial"/>
                <a:cs typeface="Arial"/>
              </a:rPr>
              <a:t>město </a:t>
            </a:r>
            <a:r>
              <a:rPr sz="2400" i="1" spc="-114" dirty="0">
                <a:solidFill>
                  <a:srgbClr val="843B0C"/>
                </a:solidFill>
                <a:latin typeface="Arial"/>
                <a:cs typeface="Arial"/>
              </a:rPr>
              <a:t>Argentiny?  </a:t>
            </a:r>
            <a:endParaRPr lang="cs-CZ" sz="2400" i="1" spc="-114" dirty="0" smtClean="0">
              <a:solidFill>
                <a:srgbClr val="843B0C"/>
              </a:solidFill>
              <a:latin typeface="Arial"/>
              <a:cs typeface="Arial"/>
            </a:endParaRPr>
          </a:p>
          <a:p>
            <a:pPr marL="12700" marR="204470">
              <a:lnSpc>
                <a:spcPct val="119600"/>
              </a:lnSpc>
            </a:pPr>
            <a:r>
              <a:rPr sz="2400" i="1" spc="-220" dirty="0" smtClean="0">
                <a:solidFill>
                  <a:srgbClr val="843B0C"/>
                </a:solidFill>
                <a:latin typeface="Arial"/>
                <a:cs typeface="Arial"/>
              </a:rPr>
              <a:t>Ž</a:t>
            </a:r>
            <a:r>
              <a:rPr sz="2400" i="1" spc="-220" dirty="0">
                <a:solidFill>
                  <a:srgbClr val="843B0C"/>
                </a:solidFill>
                <a:latin typeface="Arial"/>
                <a:cs typeface="Arial"/>
              </a:rPr>
              <a:t>: </a:t>
            </a:r>
            <a:r>
              <a:rPr sz="2400" i="1" spc="-210" dirty="0">
                <a:solidFill>
                  <a:srgbClr val="843B0C"/>
                </a:solidFill>
                <a:latin typeface="Arial"/>
                <a:cs typeface="Arial"/>
              </a:rPr>
              <a:t>Buenos</a:t>
            </a:r>
            <a:r>
              <a:rPr sz="2400" i="1" spc="-70" dirty="0">
                <a:solidFill>
                  <a:srgbClr val="843B0C"/>
                </a:solidFill>
                <a:latin typeface="Arial"/>
                <a:cs typeface="Arial"/>
              </a:rPr>
              <a:t> </a:t>
            </a:r>
            <a:r>
              <a:rPr sz="2400" i="1" spc="-140" dirty="0">
                <a:solidFill>
                  <a:srgbClr val="843B0C"/>
                </a:solidFill>
                <a:latin typeface="Arial"/>
                <a:cs typeface="Arial"/>
              </a:rPr>
              <a:t>Aires.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i="1" spc="-130" dirty="0">
                <a:solidFill>
                  <a:srgbClr val="843B0C"/>
                </a:solidFill>
                <a:latin typeface="Arial"/>
                <a:cs typeface="Arial"/>
              </a:rPr>
              <a:t>U: </a:t>
            </a:r>
            <a:r>
              <a:rPr sz="2400" i="1" spc="-155" dirty="0">
                <a:solidFill>
                  <a:srgbClr val="843B0C"/>
                </a:solidFill>
                <a:latin typeface="Arial"/>
                <a:cs typeface="Arial"/>
              </a:rPr>
              <a:t>Ano, </a:t>
            </a:r>
            <a:r>
              <a:rPr sz="2400" i="1" spc="-190" dirty="0" err="1">
                <a:solidFill>
                  <a:srgbClr val="843B0C"/>
                </a:solidFill>
                <a:latin typeface="Arial"/>
                <a:cs typeface="Arial"/>
              </a:rPr>
              <a:t>správně</a:t>
            </a:r>
            <a:r>
              <a:rPr sz="2400" i="1" spc="-190" dirty="0" smtClean="0">
                <a:solidFill>
                  <a:srgbClr val="843B0C"/>
                </a:solidFill>
                <a:latin typeface="Arial"/>
                <a:cs typeface="Arial"/>
              </a:rPr>
              <a:t>…“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13842" y="2554223"/>
            <a:ext cx="668655" cy="465512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70"/>
              </a:spcBef>
            </a:pPr>
            <a:r>
              <a:rPr sz="1400" spc="-80" dirty="0">
                <a:latin typeface="Arial"/>
                <a:cs typeface="Arial"/>
              </a:rPr>
              <a:t>Iniciace</a:t>
            </a:r>
            <a:endParaRPr sz="1400" dirty="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400" spc="-55" dirty="0">
                <a:latin typeface="Arial"/>
                <a:cs typeface="Arial"/>
              </a:rPr>
              <a:t>Učitel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62556" y="2554223"/>
            <a:ext cx="644843" cy="465512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70"/>
              </a:spcBef>
            </a:pPr>
            <a:r>
              <a:rPr sz="1400" spc="-110" dirty="0">
                <a:latin typeface="Arial"/>
                <a:cs typeface="Arial"/>
              </a:rPr>
              <a:t>Replika</a:t>
            </a:r>
            <a:endParaRPr sz="1400" dirty="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</a:pPr>
            <a:r>
              <a:rPr sz="1400" spc="-165" dirty="0">
                <a:latin typeface="Arial"/>
                <a:cs typeface="Arial"/>
              </a:rPr>
              <a:t>Žák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42108" y="2415540"/>
            <a:ext cx="925837" cy="590546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90805" marR="92710">
              <a:lnSpc>
                <a:spcPct val="100000"/>
              </a:lnSpc>
              <a:spcBef>
                <a:spcPts val="285"/>
              </a:spcBef>
            </a:pPr>
            <a:r>
              <a:rPr sz="1200" spc="-300" dirty="0">
                <a:latin typeface="Arial"/>
                <a:cs typeface="Arial"/>
              </a:rPr>
              <a:t>F</a:t>
            </a:r>
            <a:r>
              <a:rPr sz="1200" spc="-110" dirty="0">
                <a:latin typeface="Arial"/>
                <a:cs typeface="Arial"/>
              </a:rPr>
              <a:t>e</a:t>
            </a:r>
            <a:r>
              <a:rPr sz="1200" spc="-105" dirty="0">
                <a:latin typeface="Arial"/>
                <a:cs typeface="Arial"/>
              </a:rPr>
              <a:t>e</a:t>
            </a:r>
            <a:r>
              <a:rPr sz="1200" spc="-65" dirty="0">
                <a:latin typeface="Arial"/>
                <a:cs typeface="Arial"/>
              </a:rPr>
              <a:t>d</a:t>
            </a:r>
            <a:r>
              <a:rPr sz="1200" spc="-60" dirty="0">
                <a:latin typeface="Arial"/>
                <a:cs typeface="Arial"/>
              </a:rPr>
              <a:t>b</a:t>
            </a:r>
            <a:r>
              <a:rPr sz="1200" spc="-100" dirty="0">
                <a:latin typeface="Arial"/>
                <a:cs typeface="Arial"/>
              </a:rPr>
              <a:t>ack  </a:t>
            </a:r>
            <a:r>
              <a:rPr sz="1200" spc="-50" dirty="0">
                <a:latin typeface="Arial"/>
                <a:cs typeface="Arial"/>
              </a:rPr>
              <a:t>pozitivní  </a:t>
            </a:r>
            <a:r>
              <a:rPr sz="1200" spc="-55" dirty="0">
                <a:latin typeface="Arial"/>
                <a:cs typeface="Arial"/>
              </a:rPr>
              <a:t>Učitel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30268" y="2692907"/>
            <a:ext cx="1161574" cy="248786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60"/>
              </a:spcBef>
            </a:pPr>
            <a:r>
              <a:rPr sz="1400" spc="-130" dirty="0">
                <a:latin typeface="Arial"/>
                <a:cs typeface="Arial"/>
              </a:rPr>
              <a:t>Další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spc="-114" dirty="0">
                <a:latin typeface="Arial"/>
                <a:cs typeface="Arial"/>
              </a:rPr>
              <a:t>sekvence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682496" y="2839211"/>
            <a:ext cx="479108" cy="76200"/>
          </a:xfrm>
          <a:custGeom>
            <a:avLst/>
            <a:gdLst/>
            <a:ahLst/>
            <a:cxnLst/>
            <a:rect l="l" t="t" r="r" b="b"/>
            <a:pathLst>
              <a:path w="638810" h="76200">
                <a:moveTo>
                  <a:pt x="562610" y="0"/>
                </a:moveTo>
                <a:lnTo>
                  <a:pt x="562610" y="76200"/>
                </a:lnTo>
                <a:lnTo>
                  <a:pt x="626110" y="44450"/>
                </a:lnTo>
                <a:lnTo>
                  <a:pt x="575310" y="44450"/>
                </a:lnTo>
                <a:lnTo>
                  <a:pt x="575310" y="31750"/>
                </a:lnTo>
                <a:lnTo>
                  <a:pt x="626110" y="31750"/>
                </a:lnTo>
                <a:lnTo>
                  <a:pt x="562610" y="0"/>
                </a:lnTo>
                <a:close/>
              </a:path>
              <a:path w="638810" h="76200">
                <a:moveTo>
                  <a:pt x="56261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562610" y="44450"/>
                </a:lnTo>
                <a:lnTo>
                  <a:pt x="562610" y="31750"/>
                </a:lnTo>
                <a:close/>
              </a:path>
              <a:path w="638810" h="76200">
                <a:moveTo>
                  <a:pt x="626110" y="31750"/>
                </a:moveTo>
                <a:lnTo>
                  <a:pt x="575310" y="31750"/>
                </a:lnTo>
                <a:lnTo>
                  <a:pt x="575310" y="44450"/>
                </a:lnTo>
                <a:lnTo>
                  <a:pt x="626110" y="44450"/>
                </a:lnTo>
                <a:lnTo>
                  <a:pt x="638810" y="38100"/>
                </a:lnTo>
                <a:lnTo>
                  <a:pt x="62611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07208" y="2839211"/>
            <a:ext cx="334804" cy="76200"/>
          </a:xfrm>
          <a:custGeom>
            <a:avLst/>
            <a:gdLst/>
            <a:ahLst/>
            <a:cxnLst/>
            <a:rect l="l" t="t" r="r" b="b"/>
            <a:pathLst>
              <a:path w="446404" h="76200">
                <a:moveTo>
                  <a:pt x="370204" y="0"/>
                </a:moveTo>
                <a:lnTo>
                  <a:pt x="370204" y="76200"/>
                </a:lnTo>
                <a:lnTo>
                  <a:pt x="433704" y="44450"/>
                </a:lnTo>
                <a:lnTo>
                  <a:pt x="382904" y="44450"/>
                </a:lnTo>
                <a:lnTo>
                  <a:pt x="382904" y="31750"/>
                </a:lnTo>
                <a:lnTo>
                  <a:pt x="433704" y="31750"/>
                </a:lnTo>
                <a:lnTo>
                  <a:pt x="370204" y="0"/>
                </a:lnTo>
                <a:close/>
              </a:path>
              <a:path w="446404" h="76200">
                <a:moveTo>
                  <a:pt x="370204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370204" y="44450"/>
                </a:lnTo>
                <a:lnTo>
                  <a:pt x="370204" y="31750"/>
                </a:lnTo>
                <a:close/>
              </a:path>
              <a:path w="446404" h="76200">
                <a:moveTo>
                  <a:pt x="433704" y="31750"/>
                </a:moveTo>
                <a:lnTo>
                  <a:pt x="382904" y="31750"/>
                </a:lnTo>
                <a:lnTo>
                  <a:pt x="382904" y="44450"/>
                </a:lnTo>
                <a:lnTo>
                  <a:pt x="433704" y="44450"/>
                </a:lnTo>
                <a:lnTo>
                  <a:pt x="446404" y="38100"/>
                </a:lnTo>
                <a:lnTo>
                  <a:pt x="433704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46779" y="2839211"/>
            <a:ext cx="482918" cy="76200"/>
          </a:xfrm>
          <a:custGeom>
            <a:avLst/>
            <a:gdLst/>
            <a:ahLst/>
            <a:cxnLst/>
            <a:rect l="l" t="t" r="r" b="b"/>
            <a:pathLst>
              <a:path w="643889" h="76200">
                <a:moveTo>
                  <a:pt x="567563" y="0"/>
                </a:moveTo>
                <a:lnTo>
                  <a:pt x="567563" y="76200"/>
                </a:lnTo>
                <a:lnTo>
                  <a:pt x="631063" y="44450"/>
                </a:lnTo>
                <a:lnTo>
                  <a:pt x="580263" y="44450"/>
                </a:lnTo>
                <a:lnTo>
                  <a:pt x="580263" y="31750"/>
                </a:lnTo>
                <a:lnTo>
                  <a:pt x="631063" y="31750"/>
                </a:lnTo>
                <a:lnTo>
                  <a:pt x="567563" y="0"/>
                </a:lnTo>
                <a:close/>
              </a:path>
              <a:path w="643889" h="76200">
                <a:moveTo>
                  <a:pt x="567563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567563" y="44450"/>
                </a:lnTo>
                <a:lnTo>
                  <a:pt x="567563" y="31750"/>
                </a:lnTo>
                <a:close/>
              </a:path>
              <a:path w="643889" h="76200">
                <a:moveTo>
                  <a:pt x="631063" y="31750"/>
                </a:moveTo>
                <a:lnTo>
                  <a:pt x="580263" y="31750"/>
                </a:lnTo>
                <a:lnTo>
                  <a:pt x="580263" y="44450"/>
                </a:lnTo>
                <a:lnTo>
                  <a:pt x="631063" y="44450"/>
                </a:lnTo>
                <a:lnTo>
                  <a:pt x="643763" y="38100"/>
                </a:lnTo>
                <a:lnTo>
                  <a:pt x="631063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dvojích formulujte otázku a odpověď dle IRF struktury v několika sekvencích</a:t>
            </a:r>
          </a:p>
          <a:p>
            <a:r>
              <a:rPr lang="cs-CZ" dirty="0" smtClean="0"/>
              <a:t>Průběžně se v roli Učitel – Žák prostřídejte</a:t>
            </a:r>
          </a:p>
          <a:p>
            <a:r>
              <a:rPr lang="cs-CZ" dirty="0" smtClean="0"/>
              <a:t>Následně vytvořte trojice a zde využijte opět IRF</a:t>
            </a:r>
          </a:p>
          <a:p>
            <a:r>
              <a:rPr lang="cs-CZ" dirty="0"/>
              <a:t>Průběžně se v roli Učitel – Žák1 – Žák2 prostřídejte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Délka aktivity max. 15 minuty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Vyzkoušejte si IRF struktury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413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Mareš, J. &amp; </a:t>
            </a:r>
            <a:r>
              <a:rPr lang="cs-CZ" dirty="0" err="1" smtClean="0"/>
              <a:t>Křivohlavý</a:t>
            </a:r>
            <a:r>
              <a:rPr lang="cs-CZ" dirty="0" smtClean="0"/>
              <a:t>, J. (1995) Komunikace ve škole. </a:t>
            </a:r>
          </a:p>
          <a:p>
            <a:r>
              <a:rPr lang="cs-CZ" dirty="0" err="1" smtClean="0"/>
              <a:t>Gavora</a:t>
            </a:r>
            <a:r>
              <a:rPr lang="cs-CZ" dirty="0" smtClean="0"/>
              <a:t>, P. (2005) Učitel a žáci v komunikaci.</a:t>
            </a:r>
          </a:p>
          <a:p>
            <a:r>
              <a:rPr lang="cs-CZ" dirty="0" err="1" smtClean="0"/>
              <a:t>Nelešovská</a:t>
            </a:r>
            <a:r>
              <a:rPr lang="cs-CZ" dirty="0" smtClean="0"/>
              <a:t>, A. (2005) Pedagogická komunikace v teorii a praxi: význam komunikace, vztah učitele k žákovi, komunikace ve škole, ukázky. Vydání 1. Praha: </a:t>
            </a:r>
            <a:r>
              <a:rPr lang="cs-CZ" dirty="0" err="1" smtClean="0"/>
              <a:t>Grada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Šeďová</a:t>
            </a:r>
            <a:r>
              <a:rPr lang="cs-CZ" dirty="0" smtClean="0"/>
              <a:t>, K., </a:t>
            </a:r>
            <a:r>
              <a:rPr lang="cs-CZ" dirty="0" err="1" smtClean="0"/>
              <a:t>Švaříček</a:t>
            </a:r>
            <a:r>
              <a:rPr lang="cs-CZ" dirty="0" smtClean="0"/>
              <a:t>, R. &amp; </a:t>
            </a:r>
            <a:r>
              <a:rPr lang="cs-CZ" dirty="0" err="1" smtClean="0"/>
              <a:t>Šalamounová</a:t>
            </a:r>
            <a:r>
              <a:rPr lang="cs-CZ" dirty="0" smtClean="0"/>
              <a:t>, Z. (2012) Komunikace ve školní třídě. </a:t>
            </a:r>
            <a:r>
              <a:rPr lang="cs-CZ" dirty="0" err="1" smtClean="0"/>
              <a:t>Vyd</a:t>
            </a:r>
            <a:r>
              <a:rPr lang="cs-CZ" dirty="0" smtClean="0"/>
              <a:t>. 1. Praha: Portál.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Výběr z </a:t>
            </a:r>
            <a:r>
              <a:rPr lang="cs-CZ" dirty="0" smtClean="0"/>
              <a:t>21 </a:t>
            </a:r>
            <a:r>
              <a:rPr lang="cs-CZ" dirty="0"/>
              <a:t>témat</a:t>
            </a:r>
          </a:p>
          <a:p>
            <a:r>
              <a:rPr lang="cs-CZ" dirty="0"/>
              <a:t>Odkaz na </a:t>
            </a:r>
            <a:r>
              <a:rPr lang="cs-CZ" dirty="0" smtClean="0"/>
              <a:t>témata je </a:t>
            </a:r>
            <a:r>
              <a:rPr lang="cs-CZ" dirty="0"/>
              <a:t>v interaktivní osnově</a:t>
            </a:r>
          </a:p>
          <a:p>
            <a:r>
              <a:rPr lang="cs-CZ" dirty="0"/>
              <a:t>Instrukce a zveřejnění témat ve 2. hodině (21.2.2022)</a:t>
            </a:r>
          </a:p>
          <a:p>
            <a:r>
              <a:rPr lang="cs-CZ" dirty="0"/>
              <a:t>Zápis do tématu </a:t>
            </a:r>
            <a:r>
              <a:rPr lang="cs-CZ" dirty="0" err="1"/>
              <a:t>videovýkladu</a:t>
            </a:r>
            <a:r>
              <a:rPr lang="cs-CZ" dirty="0"/>
              <a:t> do 28.2.2022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Videovýklad</a:t>
            </a:r>
            <a:r>
              <a:rPr lang="cs-CZ" dirty="0"/>
              <a:t> </a:t>
            </a:r>
            <a:r>
              <a:rPr lang="cs-CZ" dirty="0" smtClean="0"/>
              <a:t>témata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4243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témat </a:t>
            </a:r>
            <a:r>
              <a:rPr lang="cs-CZ" dirty="0" err="1" smtClean="0"/>
              <a:t>videovýkladu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4727906"/>
          </a:xfrm>
        </p:spPr>
        <p:txBody>
          <a:bodyPr>
            <a:normAutofit/>
          </a:bodyPr>
          <a:lstStyle/>
          <a:p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</a:rPr>
              <a:t>Pedagogická komunikace a výchovná komunikace</a:t>
            </a:r>
          </a:p>
          <a:p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</a:rPr>
              <a:t>Komunikační pravidla (pro učitele i žáka)</a:t>
            </a:r>
          </a:p>
          <a:p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</a:rPr>
              <a:t>Pedagogická komunikace a interakční styl učitele</a:t>
            </a:r>
          </a:p>
          <a:p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</a:rPr>
              <a:t>Komunikace verbální (mluvený i psaný projev)</a:t>
            </a:r>
          </a:p>
          <a:p>
            <a:r>
              <a:rPr lang="cs-CZ" sz="1400" dirty="0" smtClean="0">
                <a:solidFill>
                  <a:schemeClr val="bg2">
                    <a:lumMod val="50000"/>
                  </a:schemeClr>
                </a:solidFill>
              </a:rPr>
              <a:t>Komunikační bariery</a:t>
            </a:r>
          </a:p>
          <a:p>
            <a:r>
              <a:rPr lang="cs-CZ" sz="1400" dirty="0" smtClean="0">
                <a:solidFill>
                  <a:schemeClr val="bg2">
                    <a:lumMod val="50000"/>
                  </a:schemeClr>
                </a:solidFill>
              </a:rPr>
              <a:t>Komunikace neverbální</a:t>
            </a:r>
          </a:p>
          <a:p>
            <a:r>
              <a:rPr lang="cs-CZ" sz="1400" dirty="0" smtClean="0">
                <a:solidFill>
                  <a:schemeClr val="bg2">
                    <a:lumMod val="50000"/>
                  </a:schemeClr>
                </a:solidFill>
              </a:rPr>
              <a:t>Specifika pedagogické komunikace (IRF komunikační struktura)</a:t>
            </a:r>
          </a:p>
          <a:p>
            <a:r>
              <a:rPr lang="cs-CZ" sz="1400" dirty="0" smtClean="0">
                <a:solidFill>
                  <a:schemeClr val="bg2">
                    <a:lumMod val="50000"/>
                  </a:schemeClr>
                </a:solidFill>
              </a:rPr>
              <a:t>Dialog ve výuce. Dialogické vyučování</a:t>
            </a:r>
          </a:p>
          <a:p>
            <a:r>
              <a:rPr lang="cs-CZ" sz="1400" dirty="0" smtClean="0">
                <a:solidFill>
                  <a:schemeClr val="bg2">
                    <a:lumMod val="50000"/>
                  </a:schemeClr>
                </a:solidFill>
              </a:rPr>
              <a:t>Monolog ve vyučování: expozice a prezentace učiva</a:t>
            </a:r>
          </a:p>
          <a:p>
            <a:r>
              <a:rPr lang="cs-CZ" sz="1400" dirty="0" smtClean="0">
                <a:solidFill>
                  <a:srgbClr val="FF0000"/>
                </a:solidFill>
              </a:rPr>
              <a:t>Pedagogická komunikace: podmínky, metody, obsah, prostředky, cíle</a:t>
            </a:r>
          </a:p>
          <a:p>
            <a:r>
              <a:rPr lang="cs-CZ" sz="1400" dirty="0" smtClean="0">
                <a:solidFill>
                  <a:srgbClr val="FF0000"/>
                </a:solidFill>
              </a:rPr>
              <a:t>Efektivní komunikace s rodiči žáků: učitel-žák-rodič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4865026"/>
          </a:xfrm>
        </p:spPr>
        <p:txBody>
          <a:bodyPr>
            <a:normAutofit/>
          </a:bodyPr>
          <a:lstStyle/>
          <a:p>
            <a:r>
              <a:rPr lang="cs-CZ" sz="1400" dirty="0" smtClean="0">
                <a:solidFill>
                  <a:srgbClr val="FF0000"/>
                </a:solidFill>
              </a:rPr>
              <a:t>Zásady komunikace s osobami s postižením sluchu nebo zraku</a:t>
            </a:r>
          </a:p>
          <a:p>
            <a:r>
              <a:rPr lang="cs-CZ" sz="1400" dirty="0" smtClean="0">
                <a:solidFill>
                  <a:srgbClr val="FF0000"/>
                </a:solidFill>
              </a:rPr>
              <a:t>Zásady učitele – využívání alternativní a augmentativní komunikace</a:t>
            </a:r>
          </a:p>
          <a:p>
            <a:r>
              <a:rPr lang="cs-CZ" sz="1400" dirty="0" smtClean="0">
                <a:solidFill>
                  <a:srgbClr val="00B050"/>
                </a:solidFill>
              </a:rPr>
              <a:t>Otázky pedagoga, klasifikace otázek, kognitivní náročnost otázek</a:t>
            </a:r>
          </a:p>
          <a:p>
            <a:r>
              <a:rPr lang="cs-CZ" sz="1400" dirty="0" smtClean="0">
                <a:solidFill>
                  <a:srgbClr val="00B050"/>
                </a:solidFill>
              </a:rPr>
              <a:t>Zpětná vazba ve výuce: druhy, funkce, význam pro učení</a:t>
            </a:r>
          </a:p>
          <a:p>
            <a:r>
              <a:rPr lang="cs-CZ" sz="1400" dirty="0" smtClean="0">
                <a:solidFill>
                  <a:srgbClr val="00B050"/>
                </a:solidFill>
              </a:rPr>
              <a:t>Využití prostoru v pedagogické komunikaci (</a:t>
            </a:r>
            <a:r>
              <a:rPr lang="cs-CZ" sz="1400" dirty="0" err="1" smtClean="0">
                <a:solidFill>
                  <a:srgbClr val="00B050"/>
                </a:solidFill>
              </a:rPr>
              <a:t>proxemika</a:t>
            </a:r>
            <a:r>
              <a:rPr lang="cs-CZ" sz="1400" dirty="0" smtClean="0">
                <a:solidFill>
                  <a:srgbClr val="00B050"/>
                </a:solidFill>
              </a:rPr>
              <a:t>)</a:t>
            </a:r>
          </a:p>
          <a:p>
            <a:r>
              <a:rPr lang="cs-CZ" sz="1400" dirty="0" smtClean="0">
                <a:solidFill>
                  <a:srgbClr val="00B050"/>
                </a:solidFill>
              </a:rPr>
              <a:t>Techniky vedení rozhovoru</a:t>
            </a:r>
          </a:p>
          <a:p>
            <a:r>
              <a:rPr lang="cs-CZ" sz="1400" dirty="0" smtClean="0"/>
              <a:t>Aktivní naslouchání (shrnování, rekapitulace, parafrázování…)</a:t>
            </a:r>
          </a:p>
          <a:p>
            <a:r>
              <a:rPr lang="cs-CZ" sz="1400" dirty="0" smtClean="0"/>
              <a:t>Emocionální stránka pedagogické komunikace (akceptace, empatie, pozitivita, humor…)</a:t>
            </a:r>
          </a:p>
          <a:p>
            <a:r>
              <a:rPr lang="cs-CZ" sz="1400" dirty="0" smtClean="0"/>
              <a:t>Nenásilná komunikace (principy a inspirace pro pedagogickou komunikaci)</a:t>
            </a:r>
          </a:p>
          <a:p>
            <a:r>
              <a:rPr lang="cs-CZ" sz="1400" dirty="0" smtClean="0"/>
              <a:t>Prezentační dovednosti učitele (</a:t>
            </a:r>
            <a:r>
              <a:rPr lang="cs-CZ" sz="1400" dirty="0" err="1" smtClean="0"/>
              <a:t>Powerpoint</a:t>
            </a:r>
            <a:r>
              <a:rPr lang="cs-CZ" sz="1400" dirty="0" smtClean="0"/>
              <a:t>, </a:t>
            </a:r>
            <a:r>
              <a:rPr lang="cs-CZ" sz="1400" dirty="0" err="1" smtClean="0"/>
              <a:t>Keynote</a:t>
            </a:r>
            <a:r>
              <a:rPr lang="cs-CZ" sz="1400" dirty="0" smtClean="0"/>
              <a:t>, </a:t>
            </a:r>
            <a:r>
              <a:rPr lang="cs-CZ" sz="1400" dirty="0" err="1" smtClean="0"/>
              <a:t>Prezi</a:t>
            </a:r>
            <a:r>
              <a:rPr lang="cs-CZ" sz="1400" dirty="0" smtClean="0"/>
              <a:t> využití a přednosti pro výuku)</a:t>
            </a:r>
            <a:endParaRPr lang="cs-CZ" sz="14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55773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Zapište se k jednomu z témat (do 28.2.)</a:t>
            </a:r>
          </a:p>
          <a:p>
            <a:r>
              <a:rPr lang="cs-CZ" sz="1400" dirty="0">
                <a:hlinkClick r:id="rId2"/>
              </a:rPr>
              <a:t>https://ucnmuni.sharepoint.com/:x:/</a:t>
            </a:r>
            <a:r>
              <a:rPr lang="cs-CZ" sz="1400" dirty="0" smtClean="0">
                <a:hlinkClick r:id="rId2"/>
              </a:rPr>
              <a:t>t/pedagogicka/EVtu2yYZ-2VMklwwjHUiKxwBTbkjPD96_gRX_CfuIR28Eg?e=bEnuMPhttps%3A%2F%2F</a:t>
            </a:r>
            <a:endParaRPr lang="cs-CZ" sz="1400" dirty="0" smtClean="0"/>
          </a:p>
          <a:p>
            <a:r>
              <a:rPr lang="cs-CZ" dirty="0" smtClean="0"/>
              <a:t>Natočte </a:t>
            </a:r>
            <a:r>
              <a:rPr lang="cs-CZ" dirty="0" err="1" smtClean="0"/>
              <a:t>videovýklad</a:t>
            </a:r>
            <a:r>
              <a:rPr lang="cs-CZ" dirty="0" smtClean="0"/>
              <a:t> na toto téma a vložte do </a:t>
            </a:r>
            <a:r>
              <a:rPr lang="cs-CZ" dirty="0" err="1" smtClean="0"/>
              <a:t>odevzdávárny</a:t>
            </a:r>
            <a:r>
              <a:rPr lang="cs-CZ" dirty="0" smtClean="0"/>
              <a:t> – Úkol 2 (do </a:t>
            </a:r>
            <a:r>
              <a:rPr lang="cs-CZ" dirty="0"/>
              <a:t>2</a:t>
            </a:r>
            <a:r>
              <a:rPr lang="cs-CZ" dirty="0" smtClean="0"/>
              <a:t>.5. 23:00)</a:t>
            </a:r>
          </a:p>
          <a:p>
            <a:r>
              <a:rPr lang="cs-CZ" dirty="0" smtClean="0"/>
              <a:t>Prohlédněte si </a:t>
            </a:r>
            <a:r>
              <a:rPr lang="cs-CZ" dirty="0" err="1" smtClean="0"/>
              <a:t>videovýklad</a:t>
            </a:r>
            <a:r>
              <a:rPr lang="cs-CZ" dirty="0" smtClean="0"/>
              <a:t> Vaší skupiny (VIDEO 01 – 05) a vypracujte zpětnou vazbu (do 11.5.)</a:t>
            </a:r>
          </a:p>
          <a:p>
            <a:r>
              <a:rPr lang="cs-CZ" dirty="0" smtClean="0"/>
              <a:t>Přečtěte si ostatní reflexe a vytvořte sebereflexi vlastního </a:t>
            </a:r>
            <a:r>
              <a:rPr lang="cs-CZ" dirty="0" err="1" smtClean="0"/>
              <a:t>videovýkladu</a:t>
            </a:r>
            <a:r>
              <a:rPr lang="cs-CZ" dirty="0" smtClean="0"/>
              <a:t> a vložte do </a:t>
            </a:r>
            <a:r>
              <a:rPr lang="cs-CZ" dirty="0" err="1" smtClean="0"/>
              <a:t>odevzdávárny</a:t>
            </a:r>
            <a:r>
              <a:rPr lang="cs-CZ" dirty="0" smtClean="0"/>
              <a:t> Sebereflexe (do 22.5.)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úkolu č.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42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www.youtube.com/watch?v=oTv4mWT4Ek8&amp;t=1s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www.youtube.com/watch?v=P8iaSTqm92g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www.youtube.com/watch?v=PHL5MUZYvHc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</a:t>
            </a:r>
            <a:r>
              <a:rPr lang="cs-CZ" dirty="0" err="1" smtClean="0"/>
              <a:t>videovýkladu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56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průběhu </a:t>
            </a:r>
            <a:r>
              <a:rPr lang="cs-CZ" dirty="0" smtClean="0"/>
              <a:t>maximálně 5 </a:t>
            </a:r>
            <a:r>
              <a:rPr lang="cs-CZ" dirty="0"/>
              <a:t>minut zkuste vymyslet tři slova (podstatná jména, přídavná jména, slovesa), která Vás charakterizují a začínají přitom prvním písmenem Vašeho křestního jména?</a:t>
            </a:r>
          </a:p>
          <a:p>
            <a:endParaRPr lang="cs-CZ" dirty="0"/>
          </a:p>
          <a:p>
            <a:r>
              <a:rPr lang="cs-CZ" dirty="0"/>
              <a:t>Alois – aktivní, amatér, autoritativní </a:t>
            </a:r>
            <a:r>
              <a:rPr lang="cs-CZ" dirty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Seznamovačka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8242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se Vám vybaví když uslyšíte výraz „komunikace“?</a:t>
            </a:r>
          </a:p>
          <a:p>
            <a:endParaRPr lang="cs-CZ" dirty="0"/>
          </a:p>
          <a:p>
            <a:r>
              <a:rPr lang="cs-CZ" dirty="0"/>
              <a:t>Co se Vám vybaví při výrazu „výuková komunikace nebo pedagogická komunikace</a:t>
            </a:r>
            <a:r>
              <a:rPr lang="cs-CZ" dirty="0" smtClean="0"/>
              <a:t>“</a:t>
            </a:r>
          </a:p>
          <a:p>
            <a:endParaRPr lang="cs-CZ" dirty="0"/>
          </a:p>
          <a:p>
            <a:r>
              <a:rPr lang="cs-CZ" dirty="0" smtClean="0"/>
              <a:t>K odpovědi využijeme Mentimeter, otevřete si na mobilu stránku </a:t>
            </a:r>
            <a:r>
              <a:rPr lang="cs-CZ" dirty="0" smtClean="0">
                <a:hlinkClick r:id="rId2"/>
              </a:rPr>
              <a:t>www.mentimeter.com</a:t>
            </a:r>
            <a:r>
              <a:rPr lang="cs-CZ" dirty="0" smtClean="0"/>
              <a:t> a zadejte kód 6169 9226</a:t>
            </a:r>
          </a:p>
          <a:p>
            <a:r>
              <a:rPr lang="cs-CZ" dirty="0" smtClean="0"/>
              <a:t>Vložit můžete až tři odpovědi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Komunikace x výuková komunikace</a:t>
            </a:r>
          </a:p>
        </p:txBody>
      </p:sp>
    </p:spTree>
    <p:extLst>
      <p:ext uri="{BB962C8B-B14F-4D97-AF65-F5344CB8AC3E}">
        <p14:creationId xmlns:p14="http://schemas.microsoft.com/office/powerpoint/2010/main" val="194783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https://www.youtube.com/watch?v=MMl0Q_uPRu8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Má to vypadat třeba takto </a:t>
            </a:r>
            <a:r>
              <a:rPr lang="cs-CZ" dirty="0" smtClean="0">
                <a:sym typeface="Wingdings" pitchFamily="2" charset="2"/>
              </a:rPr>
              <a:t>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136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05192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sz="3200" b="1" dirty="0" smtClean="0"/>
              <a:t>Sociální interakce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 vzájemné aktivní působení, ovlivňování jedinců, skupin a prostředí</a:t>
            </a:r>
          </a:p>
          <a:p>
            <a:pPr>
              <a:spcAft>
                <a:spcPts val="600"/>
              </a:spcAft>
            </a:pPr>
            <a:r>
              <a:rPr lang="cs-CZ" sz="3200" b="1" dirty="0" smtClean="0"/>
              <a:t>Pedagogická interakce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-vzájemné působení dvou nebo více subjektů v průběhu výchovně vzdělávacího procesu</a:t>
            </a:r>
          </a:p>
          <a:p>
            <a:pPr>
              <a:spcAft>
                <a:spcPts val="600"/>
              </a:spcAft>
            </a:pPr>
            <a:r>
              <a:rPr lang="cs-CZ" sz="3200" b="1" dirty="0" smtClean="0"/>
              <a:t>Sociální komunikace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 sdělování, tj. výměna informací </a:t>
            </a:r>
          </a:p>
          <a:p>
            <a:pPr>
              <a:spcAft>
                <a:spcPts val="600"/>
              </a:spcAft>
            </a:pPr>
            <a:r>
              <a:rPr lang="cs-CZ" sz="3200" b="1" dirty="0" smtClean="0"/>
              <a:t>Pedagogická komunikace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 Vzájemná výměna informací mezi účastníky výchovně vzdělávacího procesu, která slouží výukovým cílům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954</TotalTime>
  <Words>623</Words>
  <Application>Microsoft Office PowerPoint</Application>
  <PresentationFormat>Předvádění na obrazovce (4:3)</PresentationFormat>
  <Paragraphs>113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Shluk</vt:lpstr>
      <vt:lpstr>Pedagogická komunikace</vt:lpstr>
      <vt:lpstr>Videovýklad témata</vt:lpstr>
      <vt:lpstr>Přehled témat videovýkladu</vt:lpstr>
      <vt:lpstr>Zadání úkolu č. 2</vt:lpstr>
      <vt:lpstr>Ukázka videovýkladu</vt:lpstr>
      <vt:lpstr>Seznamovačka</vt:lpstr>
      <vt:lpstr>Komunikace x výuková komunikace</vt:lpstr>
      <vt:lpstr>Má to vypadat třeba takto  ?</vt:lpstr>
      <vt:lpstr>Základní pojmy</vt:lpstr>
      <vt:lpstr>Základní pojmy</vt:lpstr>
      <vt:lpstr>Znaky pedagogické komunikace I.</vt:lpstr>
      <vt:lpstr>Znaky pedagogické komunikace II.</vt:lpstr>
      <vt:lpstr>Znaky pedagogické komunikace III.</vt:lpstr>
      <vt:lpstr>Funkce pedagogické komunikace</vt:lpstr>
      <vt:lpstr>IRF struktura</vt:lpstr>
      <vt:lpstr>Vyzkoušejte si IRF struktury</vt:lpstr>
      <vt:lpstr>Prezentace aplikace PowerPoint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Radek Pospíšil</cp:lastModifiedBy>
  <cp:revision>61</cp:revision>
  <cp:lastPrinted>2016-02-22T10:16:43Z</cp:lastPrinted>
  <dcterms:created xsi:type="dcterms:W3CDTF">2013-02-18T11:49:40Z</dcterms:created>
  <dcterms:modified xsi:type="dcterms:W3CDTF">2022-02-21T12:29:53Z</dcterms:modified>
</cp:coreProperties>
</file>