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8" r:id="rId3"/>
    <p:sldId id="283" r:id="rId4"/>
    <p:sldId id="290" r:id="rId5"/>
    <p:sldId id="289" r:id="rId6"/>
    <p:sldId id="270" r:id="rId7"/>
    <p:sldId id="271" r:id="rId8"/>
    <p:sldId id="272" r:id="rId9"/>
    <p:sldId id="273" r:id="rId10"/>
    <p:sldId id="274" r:id="rId11"/>
    <p:sldId id="275" r:id="rId12"/>
    <p:sldId id="286" r:id="rId13"/>
    <p:sldId id="281" r:id="rId14"/>
    <p:sldId id="278" r:id="rId15"/>
    <p:sldId id="277" r:id="rId16"/>
    <p:sldId id="287" r:id="rId17"/>
    <p:sldId id="280" r:id="rId18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675AE1-96E8-460B-ADC1-E37170E171E9}" type="datetimeFigureOut">
              <a:rPr lang="cs-CZ" smtClean="0"/>
              <a:pPr/>
              <a:t>28. 2. 2022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04205-AACE-4645-8084-14C676B153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9062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AE609-00CE-47C1-9E02-0C08757A23DE}" type="datetimeFigureOut">
              <a:rPr lang="cs-CZ" smtClean="0"/>
              <a:t>28. 2. 2022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B9BE1-7E17-4D67-98AF-ADAD9BFC6E7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Prichádzajú</a:t>
            </a:r>
            <a:r>
              <a:rPr lang="cs-CZ" dirty="0"/>
              <a:t> za mnou </a:t>
            </a:r>
            <a:r>
              <a:rPr lang="cs-CZ" dirty="0" err="1"/>
              <a:t>ľudia</a:t>
            </a:r>
            <a:r>
              <a:rPr lang="cs-CZ" dirty="0"/>
              <a:t>, </a:t>
            </a:r>
            <a:r>
              <a:rPr lang="cs-CZ" dirty="0" err="1"/>
              <a:t>ktoí</a:t>
            </a:r>
            <a:r>
              <a:rPr lang="cs-CZ" dirty="0"/>
              <a:t> sú už unavení z toho, že </a:t>
            </a:r>
            <a:r>
              <a:rPr lang="cs-CZ" dirty="0" err="1"/>
              <a:t>keď</a:t>
            </a:r>
            <a:r>
              <a:rPr lang="cs-CZ" dirty="0"/>
              <a:t> </a:t>
            </a:r>
            <a:r>
              <a:rPr lang="cs-CZ" dirty="0" err="1"/>
              <a:t>otvria</a:t>
            </a:r>
            <a:r>
              <a:rPr lang="cs-CZ" dirty="0"/>
              <a:t> </a:t>
            </a:r>
            <a:r>
              <a:rPr lang="cs-CZ" dirty="0" err="1"/>
              <a:t>skriňu</a:t>
            </a:r>
            <a:r>
              <a:rPr lang="cs-CZ" dirty="0"/>
              <a:t> </a:t>
            </a:r>
            <a:r>
              <a:rPr lang="cs-CZ" dirty="0" err="1"/>
              <a:t>nájdu</a:t>
            </a:r>
            <a:r>
              <a:rPr lang="cs-CZ" dirty="0"/>
              <a:t> tam len pár </a:t>
            </a:r>
            <a:r>
              <a:rPr lang="cs-CZ" dirty="0" err="1"/>
              <a:t>kúskov</a:t>
            </a:r>
            <a:r>
              <a:rPr lang="cs-CZ" dirty="0"/>
              <a:t> </a:t>
            </a:r>
            <a:r>
              <a:rPr lang="cs-CZ" dirty="0" err="1"/>
              <a:t>oblečenia</a:t>
            </a:r>
            <a:r>
              <a:rPr lang="cs-CZ" dirty="0"/>
              <a:t>, </a:t>
            </a:r>
            <a:r>
              <a:rPr lang="cs-CZ" dirty="0" err="1"/>
              <a:t>ktor</a:t>
            </a:r>
            <a:r>
              <a:rPr lang="cs-CZ" dirty="0"/>
              <a:t>´´e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pohodlne</a:t>
            </a:r>
            <a:r>
              <a:rPr lang="cs-CZ" dirty="0"/>
              <a:t> </a:t>
            </a:r>
            <a:r>
              <a:rPr lang="cs-CZ" dirty="0" err="1"/>
              <a:t>sadnú</a:t>
            </a:r>
            <a:r>
              <a:rPr lang="cs-CZ" dirty="0"/>
              <a:t>. </a:t>
            </a:r>
            <a:r>
              <a:rPr lang="cs-CZ" dirty="0" err="1"/>
              <a:t>Som</a:t>
            </a:r>
            <a:r>
              <a:rPr lang="cs-CZ" dirty="0"/>
              <a:t> Vendy, trenérka </a:t>
            </a:r>
            <a:r>
              <a:rPr lang="cs-CZ" dirty="0" err="1"/>
              <a:t>chudnutia</a:t>
            </a:r>
            <a:r>
              <a:rPr lang="cs-CZ" dirty="0"/>
              <a:t>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A12D73-4BB6-40C2-B53C-07B425E68DF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07666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4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28. 2. 2022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31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28. 2. 2022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2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28. 2. 2022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28. 2. 2022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28. 2. 2022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28. 2. 2022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6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444296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28. 2. 2022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28. 2. 2022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28. 2. 2022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28. 2. 2022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28. 2. 2022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3" y="6407946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1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7" y="5001995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7" y="5001995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3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28. 2. 2022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3" y="6407946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6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il.muni.cz/journals/index.php/studia-paedagogica/article/view/201/316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nti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E3Rq_Ao_R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829761"/>
          </a:xfrm>
        </p:spPr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852936"/>
            <a:ext cx="7772400" cy="2088232"/>
          </a:xfrm>
        </p:spPr>
        <p:txBody>
          <a:bodyPr>
            <a:normAutofit/>
          </a:bodyPr>
          <a:lstStyle/>
          <a:p>
            <a:r>
              <a:rPr lang="cs-CZ" dirty="0" smtClean="0"/>
              <a:t>Využití prostoru</a:t>
            </a:r>
          </a:p>
          <a:p>
            <a:r>
              <a:rPr lang="cs-CZ" dirty="0" smtClean="0"/>
              <a:t>Emocionální stránka komunikace</a:t>
            </a:r>
          </a:p>
          <a:p>
            <a:r>
              <a:rPr lang="cs-CZ" dirty="0" smtClean="0"/>
              <a:t>Komunikační hry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Ovlivňují žáci akční zónu a pedagogickou komunikaci?</a:t>
            </a:r>
          </a:p>
          <a:p>
            <a:r>
              <a:rPr lang="cs-CZ" dirty="0" smtClean="0"/>
              <a:t>Termín „zóna aktivní účasti“ používá </a:t>
            </a:r>
            <a:r>
              <a:rPr lang="cs-CZ" dirty="0" err="1" smtClean="0"/>
              <a:t>Atwoodová</a:t>
            </a:r>
            <a:r>
              <a:rPr lang="cs-CZ" dirty="0" smtClean="0"/>
              <a:t> a </a:t>
            </a:r>
            <a:r>
              <a:rPr lang="cs-CZ" dirty="0" err="1" smtClean="0"/>
              <a:t>Leitnerová</a:t>
            </a:r>
            <a:r>
              <a:rPr lang="cs-CZ" dirty="0" smtClean="0"/>
              <a:t> (in Mareš, </a:t>
            </a:r>
            <a:r>
              <a:rPr lang="cs-CZ" dirty="0" err="1" smtClean="0"/>
              <a:t>Křivohlavý</a:t>
            </a:r>
            <a:r>
              <a:rPr lang="cs-CZ" dirty="0" smtClean="0"/>
              <a:t>, 1995) pro pojmenování procesu, kdy je komunikace a podoba komunikačních zón ovlivňována zvýšenou aktivitou ze strany žáků´.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Schnitzerová</a:t>
            </a:r>
            <a:r>
              <a:rPr lang="cs-CZ" dirty="0" smtClean="0"/>
              <a:t> a </a:t>
            </a:r>
            <a:r>
              <a:rPr lang="cs-CZ" dirty="0" err="1" smtClean="0"/>
              <a:t>Kontírová</a:t>
            </a:r>
            <a:r>
              <a:rPr lang="cs-CZ" dirty="0" smtClean="0"/>
              <a:t> (1995, 1996) doložily, že žáci sedící v zóně aktivní účasti nejen vykazují vyšší míru aktivity, ale zároveň vykazují nižší míru aktivity nežádoucí. Navíc žáci, kteří bývají označováni za prospěchově podprůměrné, častěji obsazují místa mimo fyzický a zrakový kontakt vyučujícího (tedy mimo zónu).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Vše jen v rukou učitele?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361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dirty="0" smtClean="0">
              <a:hlinkClick r:id="rId2"/>
            </a:endParaRPr>
          </a:p>
          <a:p>
            <a:r>
              <a:rPr lang="cs-CZ" i="1" dirty="0" smtClean="0"/>
              <a:t>Komunikační procesy na II. Stupni základní školy z hlediska prostorového uspořádání jednotlivých aktérů </a:t>
            </a:r>
            <a:r>
              <a:rPr lang="cs-CZ" dirty="0" smtClean="0"/>
              <a:t>(Veronika </a:t>
            </a:r>
            <a:r>
              <a:rPr lang="cs-CZ" dirty="0" err="1" smtClean="0"/>
              <a:t>Domkářová</a:t>
            </a:r>
            <a:r>
              <a:rPr lang="cs-CZ" dirty="0" smtClean="0"/>
              <a:t>):</a:t>
            </a:r>
          </a:p>
          <a:p>
            <a:pPr>
              <a:buNone/>
            </a:pPr>
            <a:r>
              <a:rPr lang="cs-CZ" dirty="0">
                <a:hlinkClick r:id="rId2"/>
              </a:rPr>
              <a:t> </a:t>
            </a:r>
            <a:r>
              <a:rPr lang="cs-CZ" dirty="0" smtClean="0">
                <a:hlinkClick r:id="rId2"/>
              </a:rPr>
              <a:t>   http://www.phil.muni.cz/journals/index.php/studia-paedagogica/article/view/201/316</a:t>
            </a:r>
            <a:endParaRPr lang="cs-CZ" dirty="0" smtClean="0"/>
          </a:p>
          <a:p>
            <a:endParaRPr lang="cs-CZ" b="1" dirty="0" smtClean="0"/>
          </a:p>
          <a:p>
            <a:pPr marL="109728" indent="0">
              <a:buNone/>
            </a:pPr>
            <a:r>
              <a:rPr lang="cs-CZ" b="1" dirty="0"/>
              <a:t>Pohyb vyučujících v prostoru </a:t>
            </a:r>
            <a:r>
              <a:rPr lang="cs-CZ" b="1" dirty="0" smtClean="0"/>
              <a:t>třídy:</a:t>
            </a:r>
          </a:p>
          <a:p>
            <a:pPr marL="109728" indent="0">
              <a:buNone/>
            </a:pPr>
            <a:endParaRPr lang="cs-CZ" b="1" dirty="0"/>
          </a:p>
          <a:p>
            <a:pPr marL="109728" indent="0">
              <a:buNone/>
            </a:pPr>
            <a:r>
              <a:rPr lang="cs-CZ" b="1" dirty="0" smtClean="0"/>
              <a:t>Chodci:</a:t>
            </a:r>
          </a:p>
          <a:p>
            <a:pPr marL="109728" indent="0">
              <a:buNone/>
            </a:pPr>
            <a:r>
              <a:rPr lang="cs-CZ" dirty="0"/>
              <a:t>„Myslím, že jak </a:t>
            </a:r>
            <a:r>
              <a:rPr lang="cs-CZ" dirty="0" err="1"/>
              <a:t>změnim</a:t>
            </a:r>
            <a:r>
              <a:rPr lang="cs-CZ" dirty="0"/>
              <a:t> jakoby tu pozici v </a:t>
            </a:r>
            <a:r>
              <a:rPr lang="cs-CZ" dirty="0" err="1"/>
              <a:t>tý</a:t>
            </a:r>
            <a:r>
              <a:rPr lang="cs-CZ" dirty="0"/>
              <a:t> třídě, když jdu dopředu, tak jakoby se ta pozornost prostřídá no</a:t>
            </a:r>
            <a:r>
              <a:rPr lang="cs-CZ" dirty="0" smtClean="0"/>
              <a:t>…“</a:t>
            </a:r>
          </a:p>
          <a:p>
            <a:pPr marL="109728" indent="0">
              <a:buNone/>
            </a:pPr>
            <a:r>
              <a:rPr lang="cs-CZ" b="1" dirty="0" smtClean="0"/>
              <a:t>Myslivci:</a:t>
            </a:r>
          </a:p>
          <a:p>
            <a:pPr marL="109728" indent="0">
              <a:buNone/>
            </a:pPr>
            <a:r>
              <a:rPr lang="cs-CZ" dirty="0" smtClean="0"/>
              <a:t>„</a:t>
            </a:r>
            <a:r>
              <a:rPr lang="cs-CZ" dirty="0"/>
              <a:t>No, u tabule, u stolku, a nebo si sednu na přední, doprostřed na lavici a tím pádem jako na lavici žákovskou.“</a:t>
            </a:r>
            <a:endParaRPr lang="cs-CZ" b="1" dirty="0"/>
          </a:p>
          <a:p>
            <a:pPr marL="109728" indent="0">
              <a:buNone/>
            </a:pPr>
            <a:r>
              <a:rPr lang="cs-CZ" b="1" dirty="0" smtClean="0"/>
              <a:t>Strážci:</a:t>
            </a:r>
          </a:p>
          <a:p>
            <a:pPr marL="109728" indent="0">
              <a:buNone/>
            </a:pPr>
            <a:r>
              <a:rPr lang="cs-CZ" dirty="0"/>
              <a:t>„Většinou sem, nesedím, ale stojím vedle stolku mezi prvníma </a:t>
            </a:r>
            <a:r>
              <a:rPr lang="cs-CZ" dirty="0" err="1"/>
              <a:t>lavicema</a:t>
            </a:r>
            <a:r>
              <a:rPr lang="cs-CZ" dirty="0"/>
              <a:t> u první a druhý řady. Často někdy chodím taky ještě na druhou stranu mezi druhou a třetí řadu.“</a:t>
            </a:r>
            <a:endParaRPr lang="cs-CZ" b="1" dirty="0"/>
          </a:p>
          <a:p>
            <a:pPr marL="109728" indent="0">
              <a:buNone/>
            </a:pPr>
            <a:endParaRPr lang="cs-CZ" b="1" dirty="0" smtClean="0"/>
          </a:p>
          <a:p>
            <a:pPr marL="109728" indent="0">
              <a:buNone/>
            </a:pPr>
            <a:endParaRPr lang="cs-CZ" b="1" dirty="0"/>
          </a:p>
          <a:p>
            <a:pPr marL="109728" indent="0">
              <a:buNone/>
            </a:pPr>
            <a:endParaRPr lang="cs-CZ" b="1" dirty="0" smtClean="0"/>
          </a:p>
          <a:p>
            <a:pPr marL="109728" indent="0">
              <a:buNone/>
            </a:pPr>
            <a:endParaRPr lang="cs-CZ" b="1" dirty="0"/>
          </a:p>
          <a:p>
            <a:pPr marL="109728" indent="0">
              <a:buNone/>
            </a:pPr>
            <a:endParaRPr lang="cs-CZ" b="1" dirty="0"/>
          </a:p>
          <a:p>
            <a:endParaRPr lang="it-IT" b="1" dirty="0" smtClean="0"/>
          </a:p>
          <a:p>
            <a:endParaRPr lang="it-IT" b="1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z výzkumů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7416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Otevřete si ve webovém prohlížeči stránku </a:t>
            </a:r>
            <a:br>
              <a:rPr lang="cs-CZ" dirty="0" smtClean="0"/>
            </a:br>
            <a:r>
              <a:rPr lang="cs-CZ" dirty="0" smtClean="0">
                <a:hlinkClick r:id="rId2"/>
              </a:rPr>
              <a:t>www.menti.com</a:t>
            </a:r>
            <a:r>
              <a:rPr lang="cs-CZ" dirty="0" smtClean="0"/>
              <a:t> a zadejte kód 6465 8470</a:t>
            </a:r>
          </a:p>
          <a:p>
            <a:r>
              <a:rPr lang="cs-CZ" dirty="0" smtClean="0"/>
              <a:t>Vyberte si který typ učitele dle předchozího dělení jste </a:t>
            </a:r>
            <a:r>
              <a:rPr lang="cs-CZ" dirty="0" smtClean="0">
                <a:sym typeface="Wingdings" panose="05000000000000000000" pitchFamily="2" charset="2"/>
              </a:rPr>
              <a:t>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Jaký typ učitele jste?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13913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Rozdělte se do </a:t>
            </a:r>
            <a:r>
              <a:rPr lang="cs-CZ" dirty="0" smtClean="0"/>
              <a:t>menších skupinek // týmů </a:t>
            </a:r>
            <a:r>
              <a:rPr lang="cs-CZ" dirty="0"/>
              <a:t>a v rámci týmů </a:t>
            </a:r>
            <a:r>
              <a:rPr lang="cs-CZ" dirty="0" smtClean="0"/>
              <a:t>vytvořte soubor (10) pravidel souvisejících s emocionální stránkou komunikace</a:t>
            </a:r>
            <a:endParaRPr lang="cs-CZ" dirty="0"/>
          </a:p>
          <a:p>
            <a:r>
              <a:rPr lang="cs-CZ" dirty="0" smtClean="0"/>
              <a:t>Můžete diskutovat přímo ve třídě nebo odejít na chodbu, abyste se vzájemně nerušili</a:t>
            </a:r>
            <a:endParaRPr lang="cs-CZ" dirty="0"/>
          </a:p>
          <a:p>
            <a:r>
              <a:rPr lang="cs-CZ" dirty="0"/>
              <a:t>Na </a:t>
            </a:r>
            <a:r>
              <a:rPr lang="cs-CZ" dirty="0" smtClean="0"/>
              <a:t>tvorbu </a:t>
            </a:r>
            <a:r>
              <a:rPr lang="cs-CZ" dirty="0"/>
              <a:t>máte max. 10 minut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pravidla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94346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Základní pravidla</a:t>
            </a:r>
          </a:p>
          <a:p>
            <a:r>
              <a:rPr lang="cs-CZ" dirty="0" smtClean="0"/>
              <a:t>Naslouchat projevu žáka</a:t>
            </a:r>
          </a:p>
          <a:p>
            <a:r>
              <a:rPr lang="cs-CZ" dirty="0" smtClean="0"/>
              <a:t>Snažit se vcítit </a:t>
            </a:r>
          </a:p>
          <a:p>
            <a:r>
              <a:rPr lang="cs-CZ" dirty="0" smtClean="0"/>
              <a:t>Akceptovat situaci</a:t>
            </a:r>
          </a:p>
          <a:p>
            <a:r>
              <a:rPr lang="cs-CZ" dirty="0" smtClean="0"/>
              <a:t>Reagovat pozitivně </a:t>
            </a:r>
          </a:p>
          <a:p>
            <a:r>
              <a:rPr lang="cs-CZ" dirty="0" smtClean="0"/>
              <a:t>Nezesměšňovat </a:t>
            </a:r>
          </a:p>
          <a:p>
            <a:r>
              <a:rPr lang="cs-CZ" dirty="0" smtClean="0"/>
              <a:t>Reagovat s humorem </a:t>
            </a:r>
          </a:p>
          <a:p>
            <a:r>
              <a:rPr lang="cs-CZ" dirty="0" smtClean="0"/>
              <a:t>Nebýt pro žáka uzavřený</a:t>
            </a:r>
          </a:p>
          <a:p>
            <a:r>
              <a:rPr lang="cs-CZ" dirty="0" smtClean="0"/>
              <a:t>Využívat komunikačních her vedoucích k větší otevřenosti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Emocionální stránka pedagogické komunikace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Ukázka komunikační hry</a:t>
            </a:r>
          </a:p>
          <a:p>
            <a:r>
              <a:rPr lang="cs-CZ" b="1" dirty="0" smtClean="0"/>
              <a:t>Popis hry: </a:t>
            </a:r>
            <a:r>
              <a:rPr lang="cs-CZ" dirty="0" smtClean="0"/>
              <a:t>Polovina hráčů se stane „modelovací hmotou“, ostatní jsou „sochaři“. Nyní „sochaři“ z „hmoty“ modelují různé sochy. Musí při tom dávat pozor, aby svůj „model“ nezranili.</a:t>
            </a:r>
            <a:br>
              <a:rPr lang="cs-CZ" dirty="0" smtClean="0"/>
            </a:br>
            <a:endParaRPr lang="cs-CZ" dirty="0" smtClean="0"/>
          </a:p>
          <a:p>
            <a:r>
              <a:rPr lang="cs-CZ" b="1" dirty="0" smtClean="0"/>
              <a:t>Varianta: </a:t>
            </a:r>
            <a:r>
              <a:rPr lang="cs-CZ" dirty="0" smtClean="0"/>
              <a:t>„Modelovací hmota“ má při tvarování zavřené oči a pokouší se uhodnout, co znázorňuje.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hry - sochař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Pojďme si teď „sochaře“ vyzkoušet</a:t>
            </a:r>
          </a:p>
          <a:p>
            <a:r>
              <a:rPr lang="cs-CZ" dirty="0" smtClean="0"/>
              <a:t>V rámci dvojice je vždy jeden z Vás sochař a druhý hmotou. Úkolem sochaře je vytvořit sochu znázorňující věc nebo vlastnost, hmota musí poznat v jakou sochu je přeměněna</a:t>
            </a:r>
          </a:p>
          <a:p>
            <a:r>
              <a:rPr lang="cs-CZ" dirty="0" smtClean="0"/>
              <a:t>Po vyzkoušení se prohoďte</a:t>
            </a:r>
          </a:p>
          <a:p>
            <a:endParaRPr lang="cs-CZ" dirty="0" smtClean="0"/>
          </a:p>
          <a:p>
            <a:r>
              <a:rPr lang="cs-CZ" dirty="0" smtClean="0"/>
              <a:t>Na aktivitu máte max. 10 minut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hry - sochař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Mareš, J. &amp; </a:t>
            </a:r>
            <a:r>
              <a:rPr lang="cs-CZ" dirty="0" err="1" smtClean="0"/>
              <a:t>Křivohlavý</a:t>
            </a:r>
            <a:r>
              <a:rPr lang="cs-CZ" dirty="0" smtClean="0"/>
              <a:t>, J. (1995) Komunikace ve škole. </a:t>
            </a:r>
          </a:p>
          <a:p>
            <a:r>
              <a:rPr lang="cs-CZ" dirty="0" err="1" smtClean="0"/>
              <a:t>Gavora</a:t>
            </a:r>
            <a:r>
              <a:rPr lang="cs-CZ" dirty="0" smtClean="0"/>
              <a:t>, P. (2005) Učitel a žáci v komunikaci.</a:t>
            </a:r>
          </a:p>
          <a:p>
            <a:r>
              <a:rPr lang="cs-CZ" dirty="0" err="1" smtClean="0"/>
              <a:t>Nelešovská</a:t>
            </a:r>
            <a:r>
              <a:rPr lang="cs-CZ" dirty="0" smtClean="0"/>
              <a:t>, A. (2005) Pedagogická komunikace v teorii a praxi: význam komunikace, vztah učitele k žákovi, komunikace ve škole, ukázky. Vydání 1. Praha: </a:t>
            </a:r>
            <a:r>
              <a:rPr lang="cs-CZ" dirty="0" err="1" smtClean="0"/>
              <a:t>Grada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Šeďová</a:t>
            </a:r>
            <a:r>
              <a:rPr lang="cs-CZ" dirty="0" smtClean="0"/>
              <a:t>, K., </a:t>
            </a:r>
            <a:r>
              <a:rPr lang="cs-CZ" dirty="0" err="1" smtClean="0"/>
              <a:t>Švaříček</a:t>
            </a:r>
            <a:r>
              <a:rPr lang="cs-CZ" dirty="0" smtClean="0"/>
              <a:t>, R. &amp; </a:t>
            </a:r>
            <a:r>
              <a:rPr lang="cs-CZ" dirty="0" err="1" smtClean="0"/>
              <a:t>Šalamounová</a:t>
            </a:r>
            <a:r>
              <a:rPr lang="cs-CZ" dirty="0" smtClean="0"/>
              <a:t>, Z. (2012) Komunikace ve školní třídě. </a:t>
            </a:r>
            <a:r>
              <a:rPr lang="cs-CZ" dirty="0" err="1" smtClean="0"/>
              <a:t>Vyd</a:t>
            </a:r>
            <a:r>
              <a:rPr lang="cs-CZ" dirty="0" smtClean="0"/>
              <a:t>. 1. Praha: Portál.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Budování osobní značky, osobní profil, pohovor </a:t>
            </a:r>
            <a:r>
              <a:rPr lang="cs-CZ" dirty="0" smtClean="0"/>
              <a:t> </a:t>
            </a:r>
          </a:p>
          <a:p>
            <a:r>
              <a:rPr lang="cs-CZ" dirty="0" smtClean="0"/>
              <a:t>Vhodné do aktivit typu povězte </a:t>
            </a:r>
            <a:r>
              <a:rPr lang="cs-CZ" dirty="0"/>
              <a:t>nám něco o sobě, konference, e-mail, </a:t>
            </a:r>
            <a:r>
              <a:rPr lang="cs-CZ" dirty="0" smtClean="0"/>
              <a:t>blogu, obchodní schůzce</a:t>
            </a:r>
          </a:p>
          <a:p>
            <a:r>
              <a:rPr lang="cs-CZ" dirty="0" smtClean="0"/>
              <a:t>Všude, kde se snažíte „prodat sami sebe“</a:t>
            </a:r>
            <a:endParaRPr lang="cs-CZ" dirty="0"/>
          </a:p>
          <a:p>
            <a:endParaRPr lang="cs-CZ" dirty="0"/>
          </a:p>
          <a:p>
            <a:r>
              <a:rPr lang="cs-CZ" dirty="0"/>
              <a:t>Délka 30 sekund – 2 </a:t>
            </a:r>
            <a:r>
              <a:rPr lang="cs-CZ" dirty="0" smtClean="0"/>
              <a:t>minuty</a:t>
            </a:r>
          </a:p>
          <a:p>
            <a:r>
              <a:rPr lang="cs-CZ" dirty="0" smtClean="0"/>
              <a:t>Cílem je zaujmout a získat, ale zároveň nepřehltit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effectLst/>
              </a:rPr>
              <a:t>Elevator</a:t>
            </a:r>
            <a:r>
              <a:rPr lang="cs-CZ" dirty="0" smtClean="0">
                <a:effectLst/>
              </a:rPr>
              <a:t> </a:t>
            </a:r>
            <a:r>
              <a:rPr lang="cs-CZ" dirty="0" err="1" smtClean="0">
                <a:effectLst/>
              </a:rPr>
              <a:t>speech</a:t>
            </a:r>
            <a:r>
              <a:rPr lang="cs-CZ" dirty="0" smtClean="0">
                <a:effectLst/>
              </a:rPr>
              <a:t> (minutová řeč)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52338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Musí být konkrétní a bez klišé nebo nudných formulací</a:t>
            </a:r>
          </a:p>
          <a:p>
            <a:r>
              <a:rPr lang="cs-CZ" dirty="0" smtClean="0"/>
              <a:t>Srozumitelné</a:t>
            </a:r>
            <a:r>
              <a:rPr lang="cs-CZ" dirty="0"/>
              <a:t>, </a:t>
            </a:r>
            <a:r>
              <a:rPr lang="cs-CZ" dirty="0" smtClean="0"/>
              <a:t>jednoduše zapamatovatelné</a:t>
            </a:r>
          </a:p>
          <a:p>
            <a:r>
              <a:rPr lang="cs-CZ" dirty="0" smtClean="0"/>
              <a:t>S obsahem je třeba být ztotožněn, tedy </a:t>
            </a:r>
            <a:r>
              <a:rPr lang="cs-CZ" dirty="0"/>
              <a:t>bez pochybností, bez </a:t>
            </a:r>
            <a:r>
              <a:rPr lang="cs-CZ" dirty="0" smtClean="0"/>
              <a:t>negativ</a:t>
            </a:r>
          </a:p>
          <a:p>
            <a:r>
              <a:rPr lang="cs-CZ" dirty="0" smtClean="0"/>
              <a:t>Měla by být energická, s emocemi a nadšením</a:t>
            </a:r>
          </a:p>
          <a:p>
            <a:r>
              <a:rPr lang="cs-CZ" dirty="0" smtClean="0"/>
              <a:t>Nezapomeňte na klíčová </a:t>
            </a:r>
            <a:r>
              <a:rPr lang="cs-CZ" dirty="0"/>
              <a:t>slova</a:t>
            </a:r>
          </a:p>
          <a:p>
            <a:endParaRPr lang="cs-CZ" dirty="0"/>
          </a:p>
          <a:p>
            <a:r>
              <a:rPr lang="cs-CZ" dirty="0"/>
              <a:t>Vyzkoušejte sami </a:t>
            </a:r>
            <a:r>
              <a:rPr lang="cs-CZ" dirty="0" smtClean="0">
                <a:sym typeface="Wingdings" pitchFamily="2" charset="2"/>
              </a:rPr>
              <a:t> (na tvorbu máte 5 minut)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effectLst/>
              </a:rPr>
              <a:t>Elevator</a:t>
            </a:r>
            <a:r>
              <a:rPr lang="cs-CZ" dirty="0" smtClean="0">
                <a:effectLst/>
              </a:rPr>
              <a:t> </a:t>
            </a:r>
            <a:r>
              <a:rPr lang="cs-CZ" dirty="0" err="1" smtClean="0">
                <a:effectLst/>
              </a:rPr>
              <a:t>speech</a:t>
            </a:r>
            <a:r>
              <a:rPr lang="cs-CZ" dirty="0" smtClean="0">
                <a:effectLst/>
              </a:rPr>
              <a:t> (minutová řeč)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52338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xmlns="" id="{2F7A5DF0-BB6F-4905-B49B-3B51BBCA4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Očekávané vs. neočekávané informace</a:t>
            </a:r>
          </a:p>
          <a:p>
            <a:endParaRPr lang="cs-CZ" dirty="0"/>
          </a:p>
          <a:p>
            <a:pPr marL="109728" indent="0">
              <a:buNone/>
            </a:pPr>
            <a:r>
              <a:rPr lang="cs-CZ" dirty="0"/>
              <a:t>1/</a:t>
            </a:r>
          </a:p>
          <a:p>
            <a:r>
              <a:rPr lang="cs-CZ" dirty="0">
                <a:solidFill>
                  <a:srgbClr val="FF0000"/>
                </a:solidFill>
              </a:rPr>
              <a:t>Co</a:t>
            </a:r>
            <a:r>
              <a:rPr lang="cs-CZ" dirty="0"/>
              <a:t> děláte?</a:t>
            </a:r>
          </a:p>
          <a:p>
            <a:r>
              <a:rPr lang="cs-CZ" dirty="0"/>
              <a:t>Po </a:t>
            </a:r>
            <a:r>
              <a:rPr lang="cs-CZ" dirty="0">
                <a:solidFill>
                  <a:srgbClr val="FF0000"/>
                </a:solidFill>
              </a:rPr>
              <a:t>koho</a:t>
            </a:r>
            <a:r>
              <a:rPr lang="cs-CZ" dirty="0"/>
              <a:t> to děláte?</a:t>
            </a:r>
          </a:p>
          <a:p>
            <a:r>
              <a:rPr lang="cs-CZ" dirty="0"/>
              <a:t>Jaký to má </a:t>
            </a:r>
            <a:r>
              <a:rPr lang="cs-CZ" dirty="0">
                <a:solidFill>
                  <a:srgbClr val="FF0000"/>
                </a:solidFill>
              </a:rPr>
              <a:t>přínos</a:t>
            </a:r>
            <a:r>
              <a:rPr lang="cs-CZ" dirty="0"/>
              <a:t>?</a:t>
            </a:r>
          </a:p>
          <a:p>
            <a:endParaRPr lang="cs-CZ" dirty="0"/>
          </a:p>
          <a:p>
            <a:pPr marL="109728" indent="0">
              <a:buNone/>
            </a:pPr>
            <a:r>
              <a:rPr lang="cs-CZ" dirty="0"/>
              <a:t>2/</a:t>
            </a:r>
          </a:p>
          <a:p>
            <a:r>
              <a:rPr lang="cs-CZ" dirty="0"/>
              <a:t>Začněte zamyšlením se nad tím, co chtějí vaši </a:t>
            </a:r>
            <a:r>
              <a:rPr lang="cs-CZ" dirty="0" smtClean="0"/>
              <a:t>studenti </a:t>
            </a:r>
            <a:r>
              <a:rPr lang="cs-CZ" dirty="0"/>
              <a:t>dělat jinak, co jim může vaše řešení poskytnout (jak se změní život vašeho studenta, když absolvuje vaši výuku/proč chce chodit do vaší výuky/a jak se bude cítit, když se něco nového ve výuce naučí)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xmlns="" id="{C0F96CE9-5BB6-4DB1-970F-DBE1B5D77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Elevator</a:t>
            </a:r>
            <a:r>
              <a:rPr lang="cs-CZ" dirty="0"/>
              <a:t> </a:t>
            </a:r>
            <a:r>
              <a:rPr lang="cs-CZ" dirty="0" err="1"/>
              <a:t>speech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95541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(Ne)funkční </a:t>
            </a:r>
            <a:r>
              <a:rPr lang="cs-CZ" dirty="0" err="1" smtClean="0"/>
              <a:t>elevater</a:t>
            </a:r>
            <a:r>
              <a:rPr lang="cs-CZ" dirty="0" smtClean="0"/>
              <a:t> </a:t>
            </a:r>
            <a:r>
              <a:rPr lang="cs-CZ" dirty="0" err="1" smtClean="0"/>
              <a:t>speech</a:t>
            </a:r>
            <a:endParaRPr lang="cs-CZ" dirty="0" smtClean="0"/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 smtClean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www.youtube.com/watch?v=DE3Rq_Ao_R4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effectLst/>
              </a:rPr>
              <a:t>Elevator</a:t>
            </a:r>
            <a:r>
              <a:rPr lang="cs-CZ" dirty="0" smtClean="0">
                <a:effectLst/>
              </a:rPr>
              <a:t> </a:t>
            </a:r>
            <a:r>
              <a:rPr lang="cs-CZ" dirty="0" err="1" smtClean="0">
                <a:effectLst/>
              </a:rPr>
              <a:t>speech</a:t>
            </a:r>
            <a:r>
              <a:rPr lang="cs-CZ" dirty="0" smtClean="0">
                <a:effectLst/>
              </a:rPr>
              <a:t> (minutová řeč)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52338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prostorové chování</a:t>
            </a:r>
          </a:p>
          <a:p>
            <a:r>
              <a:rPr lang="cs-CZ" dirty="0" err="1" smtClean="0"/>
              <a:t>proxemika</a:t>
            </a:r>
            <a:r>
              <a:rPr lang="cs-CZ" dirty="0" smtClean="0"/>
              <a:t> je sdělování oddálením či přiblížením</a:t>
            </a:r>
          </a:p>
          <a:p>
            <a:r>
              <a:rPr lang="cs-CZ" dirty="0" smtClean="0"/>
              <a:t>vzdálenost může ovlivňovat mezilidskou komunikaci: </a:t>
            </a:r>
            <a:r>
              <a:rPr lang="cs-CZ" dirty="0" err="1" smtClean="0"/>
              <a:t>proxemika</a:t>
            </a:r>
            <a:r>
              <a:rPr lang="cs-CZ" dirty="0" smtClean="0"/>
              <a:t> vyjadřuje vliv vzdálenosti na úroveň komunikace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prostoru - </a:t>
            </a:r>
            <a:r>
              <a:rPr lang="cs-CZ" dirty="0" err="1" smtClean="0"/>
              <a:t>Proxemika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7261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Veřejná zóna</a:t>
            </a:r>
            <a:r>
              <a:rPr lang="cs-CZ" dirty="0" smtClean="0"/>
              <a:t>: 900 cm - 350 cm. Vnímáme při ní několik osob. Patří sem veřejné projevy.</a:t>
            </a:r>
          </a:p>
          <a:p>
            <a:r>
              <a:rPr lang="cs-CZ" b="1" dirty="0" smtClean="0"/>
              <a:t>Společenská zóna</a:t>
            </a:r>
            <a:r>
              <a:rPr lang="cs-CZ" dirty="0" smtClean="0"/>
              <a:t>: 350 - 120 cm. Setkáme se s ní při kontaktu v zaměstnání, úředních jednáních atd.</a:t>
            </a:r>
          </a:p>
          <a:p>
            <a:r>
              <a:rPr lang="cs-CZ" b="1" dirty="0" smtClean="0"/>
              <a:t>Osobní zóna</a:t>
            </a:r>
            <a:r>
              <a:rPr lang="cs-CZ" dirty="0" smtClean="0"/>
              <a:t>: rozmezí 120 - 45 cm. Jde při ní o důvěrnější sdělování informací.</a:t>
            </a:r>
          </a:p>
          <a:p>
            <a:r>
              <a:rPr lang="cs-CZ" b="1" dirty="0" smtClean="0"/>
              <a:t>Intimní zóna</a:t>
            </a:r>
            <a:r>
              <a:rPr lang="cs-CZ" dirty="0" smtClean="0"/>
              <a:t>: je od 45 - 0 cm. Týká se většinou pouze rodiny a nejbližších lidí.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Proxemické</a:t>
            </a:r>
            <a:r>
              <a:rPr lang="cs-CZ" dirty="0" smtClean="0"/>
              <a:t> zóny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8051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 škole jsou běžné situace, kdy je rozmístění účastníků neměnné. Jak může přesto učitel využívat prostoru třídy?</a:t>
            </a:r>
          </a:p>
          <a:p>
            <a:endParaRPr lang="cs-CZ" dirty="0" smtClean="0"/>
          </a:p>
          <a:p>
            <a:r>
              <a:rPr lang="cs-CZ" dirty="0" smtClean="0"/>
              <a:t>Má tzv. sálové uspořádání vliv na pedagogickou komunikaci?</a:t>
            </a:r>
          </a:p>
          <a:p>
            <a:endParaRPr lang="cs-CZ" dirty="0" smtClean="0"/>
          </a:p>
          <a:p>
            <a:r>
              <a:rPr lang="cs-CZ" dirty="0" smtClean="0"/>
              <a:t>Komunikuje učitel se všemi žáky stejně nebo jsou ve třídě místa s různou mírou aktivity?</a:t>
            </a:r>
          </a:p>
          <a:p>
            <a:endParaRPr lang="cs-CZ" dirty="0" smtClean="0"/>
          </a:p>
          <a:p>
            <a:r>
              <a:rPr lang="cs-CZ" dirty="0" smtClean="0"/>
              <a:t>Hromadná řízená diskuse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Proxemika</a:t>
            </a:r>
            <a:r>
              <a:rPr lang="cs-CZ" dirty="0" smtClean="0"/>
              <a:t> ve škole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7657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Akční zóna učitele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268760"/>
            <a:ext cx="3563374" cy="3395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bdélník 4"/>
          <p:cNvSpPr/>
          <p:nvPr/>
        </p:nvSpPr>
        <p:spPr>
          <a:xfrm>
            <a:off x="1143000" y="4826676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>
                <a:solidFill>
                  <a:prstClr val="black"/>
                </a:solidFill>
              </a:rPr>
              <a:t>Gavora</a:t>
            </a:r>
            <a:r>
              <a:rPr lang="cs-CZ" dirty="0">
                <a:solidFill>
                  <a:prstClr val="black"/>
                </a:solidFill>
              </a:rPr>
              <a:t> (1994) podobu této zóny vysvětluje tím, že velký význam zde má fyzická blízkost, kdy učitel komunikuje především s těmi žáky, kteří jsou k němu nejblíže a se kterými může navázat vizuální kontakt.</a:t>
            </a:r>
          </a:p>
        </p:txBody>
      </p:sp>
    </p:spTree>
    <p:extLst>
      <p:ext uri="{BB962C8B-B14F-4D97-AF65-F5344CB8AC3E}">
        <p14:creationId xmlns:p14="http://schemas.microsoft.com/office/powerpoint/2010/main" xmlns="" val="389752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893</TotalTime>
  <Words>847</Words>
  <Application>Microsoft Office PowerPoint</Application>
  <PresentationFormat>Předvádění na obrazovce (4:3)</PresentationFormat>
  <Paragraphs>111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Shluk</vt:lpstr>
      <vt:lpstr>Pedagogická komunikace</vt:lpstr>
      <vt:lpstr>Elevator speech (minutová řeč)</vt:lpstr>
      <vt:lpstr>Elevator speech (minutová řeč)</vt:lpstr>
      <vt:lpstr>Elevator speech</vt:lpstr>
      <vt:lpstr>Elevator speech (minutová řeč)</vt:lpstr>
      <vt:lpstr>Využití prostoru - Proxemika</vt:lpstr>
      <vt:lpstr>Proxemické zóny</vt:lpstr>
      <vt:lpstr>Proxemika ve škole</vt:lpstr>
      <vt:lpstr>Akční zóna učitele</vt:lpstr>
      <vt:lpstr>Vše jen v rukou učitele?</vt:lpstr>
      <vt:lpstr>Ukázka z výzkumů</vt:lpstr>
      <vt:lpstr>Jaký typ učitele jste?</vt:lpstr>
      <vt:lpstr>Vlastní pravidla komunikace</vt:lpstr>
      <vt:lpstr>Emocionální stránka pedagogické komunikace</vt:lpstr>
      <vt:lpstr>Komunikační hry - sochař</vt:lpstr>
      <vt:lpstr>Komunikační hry - sochař</vt:lpstr>
      <vt:lpstr>Snímek 17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Pospisil</cp:lastModifiedBy>
  <cp:revision>64</cp:revision>
  <cp:lastPrinted>2016-02-22T10:16:43Z</cp:lastPrinted>
  <dcterms:created xsi:type="dcterms:W3CDTF">2013-02-18T11:49:40Z</dcterms:created>
  <dcterms:modified xsi:type="dcterms:W3CDTF">2022-02-28T13:05:16Z</dcterms:modified>
</cp:coreProperties>
</file>