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2"/>
  </p:notesMasterIdLst>
  <p:sldIdLst>
    <p:sldId id="259" r:id="rId3"/>
    <p:sldId id="262" r:id="rId4"/>
    <p:sldId id="261" r:id="rId5"/>
    <p:sldId id="257" r:id="rId6"/>
    <p:sldId id="260" r:id="rId7"/>
    <p:sldId id="303" r:id="rId8"/>
    <p:sldId id="304" r:id="rId9"/>
    <p:sldId id="314" r:id="rId10"/>
    <p:sldId id="305" r:id="rId11"/>
    <p:sldId id="306" r:id="rId12"/>
    <p:sldId id="307" r:id="rId13"/>
    <p:sldId id="308" r:id="rId14"/>
    <p:sldId id="309" r:id="rId15"/>
    <p:sldId id="310" r:id="rId16"/>
    <p:sldId id="315" r:id="rId17"/>
    <p:sldId id="311" r:id="rId18"/>
    <p:sldId id="316" r:id="rId19"/>
    <p:sldId id="312" r:id="rId20"/>
    <p:sldId id="31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2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49C5-298E-46B8-B503-09FDB0A4384D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D9976-B10B-49C3-BB7E-95E6B7F29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2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17.03.2022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6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17.03.2022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0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92058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3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6290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229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5114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22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1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8907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6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75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17.03.2022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17.03.2022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2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3611606"/>
            <a:ext cx="10363200" cy="1677085"/>
          </a:xfrm>
        </p:spPr>
        <p:txBody>
          <a:bodyPr>
            <a:normAutofit lnSpcReduction="10000"/>
          </a:bodyPr>
          <a:lstStyle/>
          <a:p>
            <a:r>
              <a:rPr lang="cs-CZ" sz="3400" dirty="0"/>
              <a:t>Definice dialogického vyučování</a:t>
            </a:r>
          </a:p>
          <a:p>
            <a:r>
              <a:rPr lang="cs-CZ" sz="3400" dirty="0"/>
              <a:t>Dialogické vyučování</a:t>
            </a:r>
          </a:p>
          <a:p>
            <a:r>
              <a:rPr lang="cs-CZ" sz="3400" dirty="0" smtClean="0"/>
              <a:t>Vedení rozhovoru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33897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</a:t>
            </a:r>
            <a:r>
              <a:rPr lang="cs-CZ" dirty="0" err="1"/>
              <a:t>ypy</a:t>
            </a:r>
            <a:r>
              <a:rPr lang="cs-CZ" dirty="0"/>
              <a:t> rozhovoru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Ř</a:t>
            </a:r>
            <a:r>
              <a:rPr lang="en-US" dirty="0" err="1"/>
              <a:t>ízený</a:t>
            </a:r>
            <a:r>
              <a:rPr lang="en-US" dirty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Standardizovaný</a:t>
            </a:r>
            <a:endParaRPr lang="en-US" dirty="0"/>
          </a:p>
          <a:p>
            <a:pPr eaLnBrk="1" hangingPunct="1"/>
            <a:r>
              <a:rPr lang="cs-CZ" dirty="0"/>
              <a:t>Č</a:t>
            </a:r>
            <a:r>
              <a:rPr lang="en-US" dirty="0" err="1"/>
              <a:t>ástečně</a:t>
            </a:r>
            <a:r>
              <a:rPr lang="en-US" dirty="0"/>
              <a:t> </a:t>
            </a:r>
            <a:r>
              <a:rPr lang="en-US" dirty="0" err="1"/>
              <a:t>řízený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volnost</a:t>
            </a:r>
            <a:r>
              <a:rPr lang="en-US" dirty="0"/>
              <a:t>, </a:t>
            </a:r>
            <a:r>
              <a:rPr lang="en-US" dirty="0" err="1"/>
              <a:t>stanoven</a:t>
            </a:r>
            <a:r>
              <a:rPr lang="en-US" dirty="0"/>
              <a:t> </a:t>
            </a:r>
            <a:r>
              <a:rPr lang="en-US" dirty="0" err="1"/>
              <a:t>cíl</a:t>
            </a:r>
            <a:endParaRPr lang="en-US" dirty="0"/>
          </a:p>
          <a:p>
            <a:pPr eaLnBrk="1" hangingPunct="1"/>
            <a:r>
              <a:rPr lang="en-US" dirty="0" err="1"/>
              <a:t>Neřízený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Velký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cs-CZ" dirty="0"/>
              <a:t>účastníka (žáka, studenta)</a:t>
            </a:r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1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 err="1"/>
              <a:t>růběh</a:t>
            </a:r>
            <a:r>
              <a:rPr lang="cs-CZ" dirty="0"/>
              <a:t> rozhovoru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Zahájení</a:t>
            </a:r>
            <a:endParaRPr lang="en-US" dirty="0"/>
          </a:p>
          <a:p>
            <a:pPr marL="0" indent="0"/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Navázání</a:t>
            </a:r>
            <a:r>
              <a:rPr lang="en-US" dirty="0"/>
              <a:t> </a:t>
            </a:r>
            <a:r>
              <a:rPr lang="en-US" dirty="0" err="1"/>
              <a:t>vztahu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-  </a:t>
            </a:r>
            <a:r>
              <a:rPr lang="en-US" i="1" dirty="0" err="1"/>
              <a:t>Naslouchání</a:t>
            </a:r>
            <a:r>
              <a:rPr lang="cs-CZ" i="1" dirty="0"/>
              <a:t> (aktivní naslouchání)</a:t>
            </a:r>
            <a:endParaRPr lang="en-US" i="1" dirty="0"/>
          </a:p>
          <a:p>
            <a:pPr marL="0" indent="0">
              <a:buNone/>
            </a:pPr>
            <a:r>
              <a:rPr lang="cs-CZ" i="1" dirty="0"/>
              <a:t>     </a:t>
            </a:r>
            <a:r>
              <a:rPr lang="en-US" i="1" dirty="0"/>
              <a:t>- </a:t>
            </a:r>
            <a:r>
              <a:rPr lang="en-US" i="1" dirty="0" err="1"/>
              <a:t>Usměrňování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  </a:t>
            </a:r>
            <a:r>
              <a:rPr lang="en-US" dirty="0" err="1"/>
              <a:t>Vyústění</a:t>
            </a:r>
            <a:r>
              <a:rPr lang="en-US" dirty="0"/>
              <a:t> </a:t>
            </a:r>
            <a:r>
              <a:rPr lang="en-US" dirty="0" err="1"/>
              <a:t>rozhovoru</a:t>
            </a:r>
            <a:r>
              <a:rPr lang="en-US" dirty="0"/>
              <a:t> – </a:t>
            </a:r>
            <a:r>
              <a:rPr lang="en-US" dirty="0" err="1"/>
              <a:t>závěr</a:t>
            </a:r>
            <a:r>
              <a:rPr lang="cs-CZ" dirty="0"/>
              <a:t> rozhovoru</a:t>
            </a:r>
            <a:endParaRPr lang="en-US" dirty="0"/>
          </a:p>
          <a:p>
            <a:pPr marL="0" indent="0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602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verbální (a neverbální) komunikace v podobě otázek a odpovědí dvou nebo více osob (např. učitele a žáků) na dané výchovně-vzdělávací téma</a:t>
            </a:r>
          </a:p>
          <a:p>
            <a:r>
              <a:rPr lang="cs-CZ" dirty="0"/>
              <a:t>vyznačuje zaměřeností na stanovený výchovně-vzdělávací cíl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Rozhovor v pedagogické komunikaci</a:t>
            </a:r>
          </a:p>
        </p:txBody>
      </p:sp>
    </p:spTree>
    <p:extLst>
      <p:ext uri="{BB962C8B-B14F-4D97-AF65-F5344CB8AC3E}">
        <p14:creationId xmlns:p14="http://schemas.microsoft.com/office/powerpoint/2010/main" val="1618834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dotazování</a:t>
            </a:r>
          </a:p>
          <a:p>
            <a:r>
              <a:rPr lang="cs-CZ" dirty="0"/>
              <a:t>ovlivňování</a:t>
            </a:r>
          </a:p>
          <a:p>
            <a:r>
              <a:rPr lang="cs-CZ" dirty="0"/>
              <a:t>naslouchání (aktivní naslouchání)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Dovednosti vedení rozhovoru</a:t>
            </a:r>
          </a:p>
        </p:txBody>
      </p:sp>
    </p:spTree>
    <p:extLst>
      <p:ext uri="{BB962C8B-B14F-4D97-AF65-F5344CB8AC3E}">
        <p14:creationId xmlns:p14="http://schemas.microsoft.com/office/powerpoint/2010/main" val="2116358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Řečnické otázky</a:t>
            </a:r>
          </a:p>
          <a:p>
            <a:r>
              <a:rPr lang="cs-CZ" dirty="0"/>
              <a:t>Sugestivní </a:t>
            </a:r>
            <a:r>
              <a:rPr lang="cs-CZ" dirty="0" smtClean="0"/>
              <a:t>otázky – emocionálně zabarvené</a:t>
            </a:r>
            <a:endParaRPr lang="cs-CZ" dirty="0"/>
          </a:p>
          <a:p>
            <a:r>
              <a:rPr lang="cs-CZ" dirty="0"/>
              <a:t>Paralingvistické </a:t>
            </a:r>
            <a:r>
              <a:rPr lang="cs-CZ" dirty="0" smtClean="0"/>
              <a:t>projevy – hlasitost, rychlost, barva, důraz</a:t>
            </a:r>
            <a:endParaRPr lang="cs-CZ" dirty="0"/>
          </a:p>
          <a:p>
            <a:r>
              <a:rPr lang="cs-CZ" dirty="0"/>
              <a:t>Uzavřené otázky</a:t>
            </a:r>
          </a:p>
          <a:p>
            <a:r>
              <a:rPr lang="cs-CZ" dirty="0"/>
              <a:t>Otevřené otázky</a:t>
            </a:r>
          </a:p>
          <a:p>
            <a:r>
              <a:rPr lang="cs-CZ" dirty="0"/>
              <a:t>Pokyn x výzva/nabídka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 dotazování</a:t>
            </a:r>
          </a:p>
        </p:txBody>
      </p:sp>
    </p:spTree>
    <p:extLst>
      <p:ext uri="{BB962C8B-B14F-4D97-AF65-F5344CB8AC3E}">
        <p14:creationId xmlns:p14="http://schemas.microsoft.com/office/powerpoint/2010/main" val="2654260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se pokuste vytvořit jeden příklad k alespoň dvěma kategoriím uvedeným u „Dovednosti dotazování“</a:t>
            </a:r>
          </a:p>
          <a:p>
            <a:r>
              <a:rPr lang="cs-CZ" dirty="0" smtClean="0"/>
              <a:t>Pracujte každý samostatně, na aktivitu máte max. 5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příklad na dovednost dotazování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06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Přesvědčování</a:t>
            </a:r>
          </a:p>
          <a:p>
            <a:r>
              <a:rPr lang="cs-CZ" dirty="0"/>
              <a:t>Argumentování</a:t>
            </a:r>
          </a:p>
          <a:p>
            <a:r>
              <a:rPr lang="cs-CZ" dirty="0"/>
              <a:t>Paradoxní </a:t>
            </a:r>
            <a:r>
              <a:rPr lang="cs-CZ" dirty="0" smtClean="0"/>
              <a:t>příkazy – „Nařizuji neposlouchat“</a:t>
            </a:r>
            <a:endParaRPr lang="cs-CZ" dirty="0"/>
          </a:p>
          <a:p>
            <a:r>
              <a:rPr lang="cs-CZ" dirty="0"/>
              <a:t>Paradoxní emocionální ladění</a:t>
            </a:r>
          </a:p>
          <a:p>
            <a:r>
              <a:rPr lang="cs-CZ" dirty="0"/>
              <a:t>Anticipování námitek</a:t>
            </a:r>
          </a:p>
          <a:p>
            <a:r>
              <a:rPr lang="cs-CZ" dirty="0"/>
              <a:t>Vyhýbání se negativním formulacím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sz="1900" b="1" dirty="0"/>
              <a:t>Více:</a:t>
            </a:r>
          </a:p>
          <a:p>
            <a:pPr marL="109728" indent="0">
              <a:buNone/>
            </a:pPr>
            <a:r>
              <a:rPr lang="cs-CZ" sz="1900" dirty="0"/>
              <a:t>MAREŠ, J., KŘIVOHLAVÝ, J. </a:t>
            </a:r>
            <a:r>
              <a:rPr lang="cs-CZ" sz="1900" i="1" dirty="0"/>
              <a:t>Komunikace ve škole</a:t>
            </a:r>
            <a:r>
              <a:rPr lang="cs-CZ" sz="1900" dirty="0"/>
              <a:t>. Brno: Masarykova univerzita, 1995. ISBN 80-210-1070-3.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ovlivňování</a:t>
            </a:r>
          </a:p>
        </p:txBody>
      </p:sp>
    </p:spTree>
    <p:extLst>
      <p:ext uri="{BB962C8B-B14F-4D97-AF65-F5344CB8AC3E}">
        <p14:creationId xmlns:p14="http://schemas.microsoft.com/office/powerpoint/2010/main" val="2846296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se pokuste vytvořit jeden příklad k alespoň dvěma kategoriím uvedeným u „Dovednosti ovlivňování“</a:t>
            </a:r>
          </a:p>
          <a:p>
            <a:r>
              <a:rPr lang="cs-CZ" dirty="0" smtClean="0"/>
              <a:t>Pracujte každý samostatně, na aktivitu máte 5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příklad na dovednost ovlivňování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85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významné v rozhovorech „typu pomoc“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smtClean="0"/>
              <a:t>vciťovat</a:t>
            </a:r>
            <a:r>
              <a:rPr lang="cs-CZ" dirty="0"/>
              <a:t>. Verbálně i neverbálně dává vcítění najevo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034584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49DCACD-4034-4AF8-A45B-BE14B829D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Ústavu pedagogických věda FF MU – Klára </a:t>
            </a:r>
            <a:r>
              <a:rPr lang="cs-CZ" dirty="0" err="1"/>
              <a:t>Šeďová</a:t>
            </a:r>
            <a:endParaRPr lang="cs-CZ" dirty="0"/>
          </a:p>
          <a:p>
            <a:endParaRPr lang="cs-CZ" dirty="0">
              <a:hlinkClick r:id="" action="ppaction://noaction"/>
            </a:endParaRPr>
          </a:p>
          <a:p>
            <a:r>
              <a:rPr lang="cs-CZ" dirty="0">
                <a:hlinkClick r:id="" action="ppaction://noaction"/>
              </a:rPr>
              <a:t>https://www.ceskatelevize.cz/porady/1096902795-studio-6/219411010110712-studio-6-ii/video/707709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AE9DAA1-2475-42B1-8960-EC49BD87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Mluvení ve škole podporuje učení </a:t>
            </a:r>
          </a:p>
        </p:txBody>
      </p:sp>
    </p:spTree>
    <p:extLst>
      <p:ext uri="{BB962C8B-B14F-4D97-AF65-F5344CB8AC3E}">
        <p14:creationId xmlns:p14="http://schemas.microsoft.com/office/powerpoint/2010/main" val="38321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diskutovat </a:t>
            </a:r>
            <a:r>
              <a:rPr lang="cs-CZ" dirty="0" smtClean="0"/>
              <a:t>v menších skupinkách, jak si představujete dialogické </a:t>
            </a:r>
            <a:r>
              <a:rPr lang="cs-CZ" dirty="0" smtClean="0"/>
              <a:t>vyučování. Případně zkuste vymyslet sami</a:t>
            </a:r>
            <a:endParaRPr lang="cs-CZ" dirty="0" smtClean="0"/>
          </a:p>
          <a:p>
            <a:r>
              <a:rPr lang="cs-CZ" dirty="0" smtClean="0"/>
              <a:t>Definujte </a:t>
            </a:r>
            <a:r>
              <a:rPr lang="cs-CZ" dirty="0" smtClean="0"/>
              <a:t>alespoň tři znaky dialogického vyučování</a:t>
            </a:r>
          </a:p>
          <a:p>
            <a:endParaRPr lang="cs-CZ" dirty="0"/>
          </a:p>
          <a:p>
            <a:r>
              <a:rPr lang="cs-CZ" dirty="0" smtClean="0"/>
              <a:t>Na aktivitu máte max. 10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představuji dialogické vyučování?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33705" algn="just">
              <a:lnSpc>
                <a:spcPts val="4300"/>
              </a:lnSpc>
              <a:spcBef>
                <a:spcPts val="260"/>
              </a:spcBef>
            </a:pPr>
            <a:r>
              <a:rPr lang="cs-CZ" sz="3200" spc="-185" dirty="0">
                <a:latin typeface="Trebuchet MS"/>
                <a:cs typeface="Trebuchet MS"/>
              </a:rPr>
              <a:t>Dialogické </a:t>
            </a:r>
            <a:r>
              <a:rPr lang="cs-CZ" sz="3200" spc="-165" dirty="0">
                <a:latin typeface="Trebuchet MS"/>
                <a:cs typeface="Trebuchet MS"/>
              </a:rPr>
              <a:t>vyučování </a:t>
            </a:r>
            <a:r>
              <a:rPr lang="cs-CZ" sz="3200" spc="-300" dirty="0">
                <a:latin typeface="Trebuchet MS"/>
                <a:cs typeface="Trebuchet MS"/>
              </a:rPr>
              <a:t>je </a:t>
            </a:r>
            <a:r>
              <a:rPr lang="cs-CZ" sz="3200" spc="-135" dirty="0">
                <a:latin typeface="Trebuchet MS"/>
                <a:cs typeface="Trebuchet MS"/>
              </a:rPr>
              <a:t>přístup </a:t>
            </a:r>
            <a:r>
              <a:rPr lang="cs-CZ" sz="3200" spc="-204" dirty="0">
                <a:latin typeface="Trebuchet MS"/>
                <a:cs typeface="Trebuchet MS"/>
              </a:rPr>
              <a:t>usilující</a:t>
            </a:r>
            <a:r>
              <a:rPr lang="cs-CZ" sz="3200" spc="-409" dirty="0">
                <a:latin typeface="Trebuchet MS"/>
                <a:cs typeface="Trebuchet MS"/>
              </a:rPr>
              <a:t> </a:t>
            </a:r>
            <a:r>
              <a:rPr lang="cs-CZ" sz="3200" spc="-35" dirty="0">
                <a:latin typeface="Trebuchet MS"/>
                <a:cs typeface="Trebuchet MS"/>
              </a:rPr>
              <a:t>o </a:t>
            </a:r>
            <a:r>
              <a:rPr lang="cs-CZ" sz="3200" spc="-240" dirty="0">
                <a:latin typeface="Trebuchet MS"/>
                <a:cs typeface="Trebuchet MS"/>
              </a:rPr>
              <a:t>aktivizaci </a:t>
            </a:r>
            <a:r>
              <a:rPr lang="cs-CZ" sz="3200" spc="-265" dirty="0">
                <a:latin typeface="Trebuchet MS"/>
                <a:cs typeface="Trebuchet MS"/>
              </a:rPr>
              <a:t>žáků, </a:t>
            </a:r>
            <a:r>
              <a:rPr lang="cs-CZ" sz="3200" spc="-185" dirty="0">
                <a:latin typeface="Trebuchet MS"/>
                <a:cs typeface="Trebuchet MS"/>
              </a:rPr>
              <a:t>stimulaci </a:t>
            </a:r>
            <a:r>
              <a:rPr lang="cs-CZ" sz="3200" spc="-270" dirty="0">
                <a:latin typeface="Trebuchet MS"/>
                <a:cs typeface="Trebuchet MS"/>
              </a:rPr>
              <a:t>jejich </a:t>
            </a:r>
            <a:r>
              <a:rPr lang="cs-CZ" sz="3200" spc="-165" dirty="0">
                <a:latin typeface="Trebuchet MS"/>
                <a:cs typeface="Trebuchet MS"/>
              </a:rPr>
              <a:t>myšlení </a:t>
            </a:r>
            <a:r>
              <a:rPr lang="cs-CZ" sz="3200" spc="-170" dirty="0">
                <a:latin typeface="Trebuchet MS"/>
                <a:cs typeface="Trebuchet MS"/>
              </a:rPr>
              <a:t>a  </a:t>
            </a:r>
            <a:r>
              <a:rPr lang="cs-CZ" sz="3200" spc="-215" dirty="0">
                <a:latin typeface="Trebuchet MS"/>
                <a:cs typeface="Trebuchet MS"/>
              </a:rPr>
              <a:t>intenzifikaci </a:t>
            </a:r>
            <a:r>
              <a:rPr lang="cs-CZ" sz="3200" spc="-160" dirty="0">
                <a:latin typeface="Trebuchet MS"/>
                <a:cs typeface="Trebuchet MS"/>
              </a:rPr>
              <a:t>učení prostřednictvím </a:t>
            </a:r>
            <a:r>
              <a:rPr lang="cs-CZ" sz="3200" spc="-270" dirty="0">
                <a:latin typeface="Trebuchet MS"/>
                <a:cs typeface="Trebuchet MS"/>
              </a:rPr>
              <a:t>jejich  </a:t>
            </a:r>
            <a:r>
              <a:rPr lang="cs-CZ" sz="3200" spc="-204" dirty="0">
                <a:latin typeface="Trebuchet MS"/>
                <a:cs typeface="Trebuchet MS"/>
              </a:rPr>
              <a:t>zapojení </a:t>
            </a:r>
            <a:r>
              <a:rPr lang="cs-CZ" sz="3200" spc="-75" dirty="0">
                <a:latin typeface="Trebuchet MS"/>
                <a:cs typeface="Trebuchet MS"/>
              </a:rPr>
              <a:t>do </a:t>
            </a:r>
            <a:r>
              <a:rPr lang="cs-CZ" sz="3200" spc="-160" dirty="0">
                <a:latin typeface="Trebuchet MS"/>
                <a:cs typeface="Trebuchet MS"/>
              </a:rPr>
              <a:t>výukové</a:t>
            </a:r>
            <a:r>
              <a:rPr lang="cs-CZ" sz="3200" spc="-505" dirty="0">
                <a:latin typeface="Trebuchet MS"/>
                <a:cs typeface="Trebuchet MS"/>
              </a:rPr>
              <a:t>  </a:t>
            </a:r>
            <a:r>
              <a:rPr lang="cs-CZ" sz="3200" spc="-200" dirty="0">
                <a:latin typeface="Trebuchet MS"/>
                <a:cs typeface="Trebuchet MS"/>
              </a:rPr>
              <a:t>komunikace.</a:t>
            </a:r>
            <a:endParaRPr lang="cs-CZ"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cs-CZ" sz="4400" dirty="0">
              <a:latin typeface="Times New Roman"/>
              <a:cs typeface="Times New Roman"/>
            </a:endParaRPr>
          </a:p>
          <a:p>
            <a:pPr marL="6644005" lvl="8" algn="r"/>
            <a:r>
              <a:rPr lang="cs-CZ" sz="2000" spc="-225" dirty="0">
                <a:latin typeface="Trebuchet MS"/>
                <a:cs typeface="Trebuchet MS"/>
              </a:rPr>
              <a:t>  (Alexander,</a:t>
            </a:r>
            <a:r>
              <a:rPr lang="cs-CZ" sz="2000" spc="-340" dirty="0">
                <a:latin typeface="Trebuchet MS"/>
                <a:cs typeface="Trebuchet MS"/>
              </a:rPr>
              <a:t> </a:t>
            </a:r>
            <a:r>
              <a:rPr lang="cs-CZ" sz="2000" spc="-120" dirty="0">
                <a:latin typeface="Trebuchet MS"/>
                <a:cs typeface="Trebuchet MS"/>
              </a:rPr>
              <a:t>2006)</a:t>
            </a:r>
            <a:endParaRPr lang="cs-CZ" sz="2000" dirty="0">
              <a:latin typeface="Trebuchet MS"/>
              <a:cs typeface="Trebuchet MS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dialogické vyučování?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Žáci hovoří často a  jejich promluvy jsou dlouhé (jsou aktivní).</a:t>
            </a:r>
          </a:p>
          <a:p>
            <a:r>
              <a:rPr lang="cs-CZ" dirty="0"/>
              <a:t>Učitelé kladou žákům otevřené otázky, jejichž cílem je podnítit je k přemýšlení.</a:t>
            </a:r>
          </a:p>
          <a:p>
            <a:r>
              <a:rPr lang="cs-CZ" dirty="0"/>
              <a:t>Žáci vykonávají myšlenkovou práci, neopakují naučená fakta. Žáci argumentují.</a:t>
            </a:r>
          </a:p>
          <a:p>
            <a:r>
              <a:rPr lang="cs-CZ" dirty="0"/>
              <a:t>Učitel poskytuje žákům zpětnou vazbu, snaží se jejich myšlenky rozvíjet, povzbudit je k jejich prohloubení a rozpracování. </a:t>
            </a:r>
          </a:p>
          <a:p>
            <a:r>
              <a:rPr lang="cs-CZ" dirty="0"/>
              <a:t>Úkolem žáků není pouze odpovídat na otázky učitele. Sami kladou otázky, diskutují mezi sebou. </a:t>
            </a:r>
          </a:p>
          <a:p>
            <a:r>
              <a:rPr lang="cs-CZ" dirty="0"/>
              <a:t>Znalosti 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230128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622" y="289826"/>
            <a:ext cx="10443633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225" dirty="0"/>
              <a:t>Principy dialogického</a:t>
            </a:r>
            <a:r>
              <a:rPr sz="4800" spc="-455" dirty="0"/>
              <a:t> </a:t>
            </a:r>
            <a:r>
              <a:rPr sz="4800" spc="-204" dirty="0"/>
              <a:t>vyučování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6356" y="1907439"/>
            <a:ext cx="3923453" cy="3680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 indent="-520700">
              <a:lnSpc>
                <a:spcPct val="100000"/>
              </a:lnSpc>
              <a:spcBef>
                <a:spcPts val="10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0" dirty="0">
                <a:latin typeface="Trebuchet MS"/>
                <a:cs typeface="Trebuchet MS"/>
              </a:rPr>
              <a:t>Kolektivita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5" dirty="0">
                <a:latin typeface="Trebuchet MS"/>
                <a:cs typeface="Trebuchet MS"/>
              </a:rPr>
              <a:t>Reciprocita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85" dirty="0">
                <a:latin typeface="Trebuchet MS"/>
                <a:cs typeface="Trebuchet MS"/>
              </a:rPr>
              <a:t>Podpůrnost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25" dirty="0">
                <a:latin typeface="Trebuchet MS"/>
                <a:cs typeface="Trebuchet MS"/>
              </a:rPr>
              <a:t>Kumulativnost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05" dirty="0">
                <a:latin typeface="Trebuchet MS"/>
                <a:cs typeface="Trebuchet MS"/>
              </a:rPr>
              <a:t>Účelnost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18364" y="5768235"/>
            <a:ext cx="2833793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latin typeface="Trebuchet MS"/>
                <a:cs typeface="Trebuchet MS"/>
              </a:rPr>
              <a:t>Alexander</a:t>
            </a:r>
            <a:r>
              <a:rPr sz="2400" spc="-40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(2006)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A61D099-7B11-4E31-8E76-8D5E3FE6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Nejstarší didaktická metoda</a:t>
            </a:r>
          </a:p>
          <a:p>
            <a:r>
              <a:rPr lang="cs-CZ" dirty="0"/>
              <a:t>Patří do metod slovních – dialogických</a:t>
            </a:r>
          </a:p>
          <a:p>
            <a:r>
              <a:rPr lang="cs-CZ" dirty="0"/>
              <a:t>Při rozhovoru učitel formou otázek a odpovědí vysvětluje určitý jev, problém a vede žáky k novým poznatkům</a:t>
            </a:r>
          </a:p>
          <a:p>
            <a:r>
              <a:rPr lang="cs-CZ" dirty="0"/>
              <a:t>Metoda rozhovoru má často funkci pomocnou, motivační (na začátku hodiny, ověření poznatků žáků) nebo doplňuje metodu výkladu a tak zabezpečuje zpětnou vazbu a větší zapojení a soustředěnost žáků ve výuce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0C56B29-1E92-46AB-816A-8FEBB7AD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Rozhovor</a:t>
            </a:r>
          </a:p>
        </p:txBody>
      </p:sp>
    </p:spTree>
    <p:extLst>
      <p:ext uri="{BB962C8B-B14F-4D97-AF65-F5344CB8AC3E}">
        <p14:creationId xmlns:p14="http://schemas.microsoft.com/office/powerpoint/2010/main" val="94672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BD1AF4C-930D-4971-A93B-4209243F4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Konverzace (mezilidská komunikace)</a:t>
            </a:r>
          </a:p>
          <a:p>
            <a:r>
              <a:rPr lang="cs-CZ" dirty="0"/>
              <a:t>Dialogu</a:t>
            </a:r>
          </a:p>
          <a:p>
            <a:r>
              <a:rPr lang="cs-CZ" dirty="0"/>
              <a:t>Interview</a:t>
            </a:r>
          </a:p>
          <a:p>
            <a:r>
              <a:rPr lang="cs-CZ" dirty="0"/>
              <a:t>Osobního pohovoru</a:t>
            </a:r>
          </a:p>
          <a:p>
            <a:r>
              <a:rPr lang="cs-CZ" dirty="0"/>
              <a:t>Skupinového pohovoru</a:t>
            </a:r>
          </a:p>
          <a:p>
            <a:r>
              <a:rPr lang="cs-CZ" dirty="0"/>
              <a:t>Výzkumného interview</a:t>
            </a:r>
          </a:p>
          <a:p>
            <a:r>
              <a:rPr lang="cs-CZ" dirty="0"/>
              <a:t>Diagnostického interview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5F00450-BB58-4C52-BC03-EFE4E553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mít podobu</a:t>
            </a:r>
          </a:p>
        </p:txBody>
      </p:sp>
    </p:spTree>
    <p:extLst>
      <p:ext uri="{BB962C8B-B14F-4D97-AF65-F5344CB8AC3E}">
        <p14:creationId xmlns:p14="http://schemas.microsoft.com/office/powerpoint/2010/main" val="76640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Otevřete si ve webovém prohlížeči stránku </a:t>
            </a:r>
            <a:br>
              <a:rPr lang="cs-CZ" dirty="0"/>
            </a:br>
            <a:r>
              <a:rPr lang="cs-CZ" dirty="0">
                <a:hlinkClick r:id="rId2"/>
              </a:rPr>
              <a:t>www.menti.com</a:t>
            </a:r>
            <a:r>
              <a:rPr lang="cs-CZ" dirty="0"/>
              <a:t> a zadejte </a:t>
            </a:r>
            <a:r>
              <a:rPr lang="cs-CZ" dirty="0" smtClean="0"/>
              <a:t>kód </a:t>
            </a:r>
            <a:r>
              <a:rPr lang="cs-CZ" dirty="0" smtClean="0"/>
              <a:t>5174 373</a:t>
            </a:r>
            <a:endParaRPr lang="cs-CZ" dirty="0" smtClean="0"/>
          </a:p>
          <a:p>
            <a:r>
              <a:rPr lang="cs-CZ" dirty="0"/>
              <a:t>Vyberte si který typ </a:t>
            </a:r>
            <a:r>
              <a:rPr lang="cs-CZ" dirty="0" smtClean="0"/>
              <a:t>rozhovoru dle Vašeho názoru učitele nejčastěji používá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Který typ rozhovoru nejčastěji používá učitel ve škole?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8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Z</a:t>
            </a:r>
            <a:r>
              <a:rPr lang="cs-CZ" dirty="0" err="1"/>
              <a:t>ásady</a:t>
            </a:r>
            <a:r>
              <a:rPr lang="cs-CZ" dirty="0"/>
              <a:t> vedení rozhovoru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cs-CZ" dirty="0"/>
          </a:p>
          <a:p>
            <a:pPr algn="ctr" eaLnBrk="1" hangingPunct="1"/>
            <a:r>
              <a:rPr lang="en-US" dirty="0"/>
              <a:t>E – </a:t>
            </a:r>
            <a:r>
              <a:rPr lang="en-US" dirty="0" err="1"/>
              <a:t>empatie</a:t>
            </a: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A – </a:t>
            </a:r>
            <a:r>
              <a:rPr lang="en-US" dirty="0" err="1"/>
              <a:t>autentičnost</a:t>
            </a: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U – </a:t>
            </a:r>
            <a:r>
              <a:rPr lang="en-US" dirty="0" err="1"/>
              <a:t>úcta</a:t>
            </a:r>
            <a:r>
              <a:rPr lang="en-US" dirty="0"/>
              <a:t>, </a:t>
            </a:r>
            <a:r>
              <a:rPr lang="en-US" dirty="0" err="1"/>
              <a:t>respekt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28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623</Words>
  <Application>Microsoft Office PowerPoint</Application>
  <PresentationFormat>Širokoúhlá obrazovka</PresentationFormat>
  <Paragraphs>103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Arial</vt:lpstr>
      <vt:lpstr>Calibri</vt:lpstr>
      <vt:lpstr>Lucida Sans Unicode</vt:lpstr>
      <vt:lpstr>Times New Roman</vt:lpstr>
      <vt:lpstr>Trebuchet MS</vt:lpstr>
      <vt:lpstr>Verdana</vt:lpstr>
      <vt:lpstr>Wingdings</vt:lpstr>
      <vt:lpstr>Wingdings 2</vt:lpstr>
      <vt:lpstr>Wingdings 3</vt:lpstr>
      <vt:lpstr>Shluk</vt:lpstr>
      <vt:lpstr>2_Shluk</vt:lpstr>
      <vt:lpstr>Pedagogická komunikace</vt:lpstr>
      <vt:lpstr>Jak si představuji dialogické vyučování?</vt:lpstr>
      <vt:lpstr>Co je dialogické vyučování?</vt:lpstr>
      <vt:lpstr>Dialogické vyučování</vt:lpstr>
      <vt:lpstr>Principy dialogického vyučování</vt:lpstr>
      <vt:lpstr>Rozhovor</vt:lpstr>
      <vt:lpstr>Může mít podobu</vt:lpstr>
      <vt:lpstr>Který typ rozhovoru nejčastěji používá učitel ve škole?</vt:lpstr>
      <vt:lpstr>Zásady vedení rozhovoru</vt:lpstr>
      <vt:lpstr>Typy rozhovoru</vt:lpstr>
      <vt:lpstr>Průběh rozhovoru</vt:lpstr>
      <vt:lpstr>Rozhovor v pedagogické komunikaci</vt:lpstr>
      <vt:lpstr>Dovednosti vedení rozhovoru</vt:lpstr>
      <vt:lpstr>Dovednost dotazování</vt:lpstr>
      <vt:lpstr>Vytvořte příklad na dovednost dotazování</vt:lpstr>
      <vt:lpstr>Dovednost ovlivňování</vt:lpstr>
      <vt:lpstr>Vytvořte příklad na dovednost ovlivňování</vt:lpstr>
      <vt:lpstr>Dovednost naslouchání</vt:lpstr>
      <vt:lpstr>Mluvení ve škole podporuje učení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lektor</cp:lastModifiedBy>
  <cp:revision>18</cp:revision>
  <dcterms:created xsi:type="dcterms:W3CDTF">2016-06-08T08:31:55Z</dcterms:created>
  <dcterms:modified xsi:type="dcterms:W3CDTF">2022-03-17T08:26:16Z</dcterms:modified>
</cp:coreProperties>
</file>