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sldIdLst>
    <p:sldId id="314" r:id="rId2"/>
    <p:sldId id="315" r:id="rId3"/>
    <p:sldId id="316" r:id="rId4"/>
    <p:sldId id="264" r:id="rId5"/>
    <p:sldId id="265" r:id="rId6"/>
    <p:sldId id="266" r:id="rId7"/>
    <p:sldId id="267" r:id="rId8"/>
    <p:sldId id="268" r:id="rId9"/>
    <p:sldId id="269" r:id="rId10"/>
    <p:sldId id="271" r:id="rId11"/>
    <p:sldId id="282" r:id="rId12"/>
    <p:sldId id="270" r:id="rId13"/>
    <p:sldId id="284" r:id="rId14"/>
    <p:sldId id="317" r:id="rId15"/>
    <p:sldId id="292" r:id="rId16"/>
    <p:sldId id="283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300" r:id="rId25"/>
    <p:sldId id="258" r:id="rId26"/>
    <p:sldId id="301" r:id="rId27"/>
    <p:sldId id="302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E49C5-298E-46B8-B503-09FDB0A4384D}" type="datetimeFigureOut">
              <a:rPr lang="cs-CZ" smtClean="0"/>
              <a:t>21. 3. 2022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D9976-B10B-49C3-BB7E-95E6B7F29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127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4529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131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037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98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430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12201452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5019" y="4953000"/>
            <a:ext cx="12197020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sz="1800">
                <a:solidFill>
                  <a:prstClr val="black"/>
                </a:solidFill>
              </a:endParaRPr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 sz="1800">
                <a:solidFill>
                  <a:prstClr val="white"/>
                </a:solidFill>
              </a:endParaRPr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21. 3. 2022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070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977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6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3890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Dvojitá šipka 6"/>
          <p:cNvSpPr/>
          <p:nvPr/>
        </p:nvSpPr>
        <p:spPr>
          <a:xfrm>
            <a:off x="4848907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Dvojitá šipka 7"/>
          <p:cNvSpPr/>
          <p:nvPr/>
        </p:nvSpPr>
        <p:spPr>
          <a:xfrm>
            <a:off x="4600352" y="3005472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919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0892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14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8737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59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8969376" y="6407944"/>
            <a:ext cx="2560320" cy="365760"/>
          </a:xfrm>
        </p:spPr>
        <p:txBody>
          <a:bodyPr/>
          <a:lstStyle/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7462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white"/>
                </a:solidFill>
              </a:rPr>
              <a:pPr/>
              <a:t>21. 3. 2022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5840097" y="6407945"/>
            <a:ext cx="313424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white"/>
                </a:solidFill>
              </a:rPr>
              <a:pPr/>
              <a:t>‹#›</a:t>
            </a:fld>
            <a:endParaRPr lang="cs-CZ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11552149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Dvojitá šipka 12"/>
          <p:cNvSpPr/>
          <p:nvPr/>
        </p:nvSpPr>
        <p:spPr>
          <a:xfrm>
            <a:off x="11303595" y="4988440"/>
            <a:ext cx="24384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845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955249" y="5001994"/>
            <a:ext cx="5069337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71414" y="5785023"/>
            <a:ext cx="5069337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481329"/>
            <a:ext cx="10972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8969376" y="6407944"/>
            <a:ext cx="256032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>
                <a:solidFill>
                  <a:prstClr val="black"/>
                </a:solidFill>
              </a:rPr>
              <a:pPr/>
              <a:t>21. 3. 2022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5840097" y="6407945"/>
            <a:ext cx="313424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1529696" y="6407945"/>
            <a:ext cx="48768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708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Pedagogická komunikace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6076" y="3611606"/>
            <a:ext cx="10651524" cy="1677085"/>
          </a:xfrm>
        </p:spPr>
        <p:txBody>
          <a:bodyPr>
            <a:normAutofit fontScale="92500"/>
          </a:bodyPr>
          <a:lstStyle/>
          <a:p>
            <a:r>
              <a:rPr lang="cs-CZ" sz="3400" dirty="0" smtClean="0"/>
              <a:t>Otázky </a:t>
            </a:r>
            <a:r>
              <a:rPr lang="cs-CZ" sz="3400" dirty="0"/>
              <a:t>pedagoga podle kognitivních a afektivních cílů</a:t>
            </a:r>
          </a:p>
          <a:p>
            <a:r>
              <a:rPr lang="cs-CZ" sz="3400" dirty="0" smtClean="0"/>
              <a:t>Aktivní </a:t>
            </a:r>
            <a:r>
              <a:rPr lang="cs-CZ" sz="3400" dirty="0"/>
              <a:t>naslouchání</a:t>
            </a:r>
            <a:br>
              <a:rPr lang="cs-CZ" sz="3400" dirty="0"/>
            </a:br>
            <a:r>
              <a:rPr lang="cs-CZ" sz="3400" dirty="0"/>
              <a:t>Zpětná vazba</a:t>
            </a:r>
          </a:p>
        </p:txBody>
      </p:sp>
    </p:spTree>
    <p:extLst>
      <p:ext uri="{BB962C8B-B14F-4D97-AF65-F5344CB8AC3E}">
        <p14:creationId xmlns:p14="http://schemas.microsoft.com/office/powerpoint/2010/main" val="1563358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398000" y="52387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196667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95333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10933" y="52387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61533" y="52387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398000" y="48450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196667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995333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810933" y="48450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261533" y="48450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398000" y="44513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196667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995333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810933" y="44513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61533" y="44513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9398000" y="40576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196667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995333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810933" y="40576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61533" y="40576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398000" y="36639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7196667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995333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0933" y="3663951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61533" y="3663951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398000" y="32702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96667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95333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810933" y="32702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61533" y="32702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398000" y="28765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196667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95333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10933" y="28765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261533" y="28765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9398000" y="24828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96667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95333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10933" y="24828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261533" y="24828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398000" y="20891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196667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95333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810933" y="20891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261533" y="20891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9398000" y="16954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196667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95333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810933" y="1695450"/>
            <a:ext cx="1320800" cy="0"/>
          </a:xfrm>
          <a:custGeom>
            <a:avLst/>
            <a:gdLst/>
            <a:ahLst/>
            <a:cxnLst/>
            <a:rect l="l" t="t" r="r" b="b"/>
            <a:pathLst>
              <a:path w="990600">
                <a:moveTo>
                  <a:pt x="0" y="0"/>
                </a:moveTo>
                <a:lnTo>
                  <a:pt x="9906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261533" y="1695450"/>
            <a:ext cx="668867" cy="0"/>
          </a:xfrm>
          <a:custGeom>
            <a:avLst/>
            <a:gdLst/>
            <a:ahLst/>
            <a:cxnLst/>
            <a:rect l="l" t="t" r="r" b="b"/>
            <a:pathLst>
              <a:path w="501650">
                <a:moveTo>
                  <a:pt x="0" y="0"/>
                </a:moveTo>
                <a:lnTo>
                  <a:pt x="50165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45734" y="1917700"/>
            <a:ext cx="7636933" cy="37211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45734" y="1689100"/>
            <a:ext cx="7636933" cy="2133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930400" y="1955800"/>
            <a:ext cx="880533" cy="3683000"/>
          </a:xfrm>
          <a:custGeom>
            <a:avLst/>
            <a:gdLst/>
            <a:ahLst/>
            <a:cxnLst/>
            <a:rect l="l" t="t" r="r" b="b"/>
            <a:pathLst>
              <a:path w="660400" h="3683000">
                <a:moveTo>
                  <a:pt x="660400" y="0"/>
                </a:moveTo>
                <a:lnTo>
                  <a:pt x="0" y="0"/>
                </a:lnTo>
                <a:lnTo>
                  <a:pt x="0" y="3683000"/>
                </a:lnTo>
                <a:lnTo>
                  <a:pt x="660400" y="36830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131733" y="3124200"/>
            <a:ext cx="863600" cy="2514600"/>
          </a:xfrm>
          <a:custGeom>
            <a:avLst/>
            <a:gdLst/>
            <a:ahLst/>
            <a:cxnLst/>
            <a:rect l="l" t="t" r="r" b="b"/>
            <a:pathLst>
              <a:path w="647700" h="2514600">
                <a:moveTo>
                  <a:pt x="647700" y="0"/>
                </a:moveTo>
                <a:lnTo>
                  <a:pt x="0" y="0"/>
                </a:lnTo>
                <a:lnTo>
                  <a:pt x="0" y="2514600"/>
                </a:lnTo>
                <a:lnTo>
                  <a:pt x="647700" y="2514600"/>
                </a:lnTo>
                <a:lnTo>
                  <a:pt x="6477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316134" y="3581400"/>
            <a:ext cx="880533" cy="2057400"/>
          </a:xfrm>
          <a:custGeom>
            <a:avLst/>
            <a:gdLst/>
            <a:ahLst/>
            <a:cxnLst/>
            <a:rect l="l" t="t" r="r" b="b"/>
            <a:pathLst>
              <a:path w="660400" h="2057400">
                <a:moveTo>
                  <a:pt x="660400" y="0"/>
                </a:moveTo>
                <a:lnTo>
                  <a:pt x="0" y="0"/>
                </a:lnTo>
                <a:lnTo>
                  <a:pt x="0" y="2057400"/>
                </a:lnTo>
                <a:lnTo>
                  <a:pt x="660400" y="20574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17467" y="3733800"/>
            <a:ext cx="880533" cy="1905000"/>
          </a:xfrm>
          <a:custGeom>
            <a:avLst/>
            <a:gdLst/>
            <a:ahLst/>
            <a:cxnLst/>
            <a:rect l="l" t="t" r="r" b="b"/>
            <a:pathLst>
              <a:path w="660400" h="1905000">
                <a:moveTo>
                  <a:pt x="660400" y="0"/>
                </a:moveTo>
                <a:lnTo>
                  <a:pt x="0" y="0"/>
                </a:lnTo>
                <a:lnTo>
                  <a:pt x="0" y="1905000"/>
                </a:lnTo>
                <a:lnTo>
                  <a:pt x="660400" y="1905000"/>
                </a:lnTo>
                <a:lnTo>
                  <a:pt x="66040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930400" y="1689100"/>
            <a:ext cx="880533" cy="266700"/>
          </a:xfrm>
          <a:custGeom>
            <a:avLst/>
            <a:gdLst/>
            <a:ahLst/>
            <a:cxnLst/>
            <a:rect l="l" t="t" r="r" b="b"/>
            <a:pathLst>
              <a:path w="660400" h="266700">
                <a:moveTo>
                  <a:pt x="660400" y="0"/>
                </a:moveTo>
                <a:lnTo>
                  <a:pt x="0" y="0"/>
                </a:lnTo>
                <a:lnTo>
                  <a:pt x="0" y="266700"/>
                </a:lnTo>
                <a:lnTo>
                  <a:pt x="660400" y="2667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131733" y="1689100"/>
            <a:ext cx="863600" cy="1435100"/>
          </a:xfrm>
          <a:custGeom>
            <a:avLst/>
            <a:gdLst/>
            <a:ahLst/>
            <a:cxnLst/>
            <a:rect l="l" t="t" r="r" b="b"/>
            <a:pathLst>
              <a:path w="647700" h="1435100">
                <a:moveTo>
                  <a:pt x="647700" y="0"/>
                </a:moveTo>
                <a:lnTo>
                  <a:pt x="0" y="0"/>
                </a:lnTo>
                <a:lnTo>
                  <a:pt x="0" y="1435100"/>
                </a:lnTo>
                <a:lnTo>
                  <a:pt x="647700" y="1435100"/>
                </a:lnTo>
                <a:lnTo>
                  <a:pt x="6477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316134" y="1689100"/>
            <a:ext cx="880533" cy="1892300"/>
          </a:xfrm>
          <a:custGeom>
            <a:avLst/>
            <a:gdLst/>
            <a:ahLst/>
            <a:cxnLst/>
            <a:rect l="l" t="t" r="r" b="b"/>
            <a:pathLst>
              <a:path w="660400" h="1892300">
                <a:moveTo>
                  <a:pt x="660400" y="0"/>
                </a:moveTo>
                <a:lnTo>
                  <a:pt x="0" y="0"/>
                </a:lnTo>
                <a:lnTo>
                  <a:pt x="0" y="1892300"/>
                </a:lnTo>
                <a:lnTo>
                  <a:pt x="660400" y="18923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8517467" y="1689100"/>
            <a:ext cx="880533" cy="2044700"/>
          </a:xfrm>
          <a:custGeom>
            <a:avLst/>
            <a:gdLst/>
            <a:ahLst/>
            <a:cxnLst/>
            <a:rect l="l" t="t" r="r" b="b"/>
            <a:pathLst>
              <a:path w="660400" h="2044700">
                <a:moveTo>
                  <a:pt x="660400" y="0"/>
                </a:moveTo>
                <a:lnTo>
                  <a:pt x="0" y="0"/>
                </a:lnTo>
                <a:lnTo>
                  <a:pt x="0" y="2044700"/>
                </a:lnTo>
                <a:lnTo>
                  <a:pt x="660400" y="2044700"/>
                </a:lnTo>
                <a:lnTo>
                  <a:pt x="66040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261533" y="1695450"/>
            <a:ext cx="0" cy="3937000"/>
          </a:xfrm>
          <a:custGeom>
            <a:avLst/>
            <a:gdLst/>
            <a:ahLst/>
            <a:cxnLst/>
            <a:rect l="l" t="t" r="r" b="b"/>
            <a:pathLst>
              <a:path h="3937000">
                <a:moveTo>
                  <a:pt x="0" y="3937002"/>
                </a:moveTo>
                <a:lnTo>
                  <a:pt x="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210733" y="5632452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210733" y="52387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210733" y="48450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210733" y="44513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210733" y="40576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210733" y="3663951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210733" y="32702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210733" y="28765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210733" y="24828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210733" y="20891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210733" y="1695450"/>
            <a:ext cx="508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261534" y="5632450"/>
            <a:ext cx="8805333" cy="0"/>
          </a:xfrm>
          <a:custGeom>
            <a:avLst/>
            <a:gdLst/>
            <a:ahLst/>
            <a:cxnLst/>
            <a:rect l="l" t="t" r="r" b="b"/>
            <a:pathLst>
              <a:path w="6604000">
                <a:moveTo>
                  <a:pt x="0" y="0"/>
                </a:moveTo>
                <a:lnTo>
                  <a:pt x="6604003" y="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261533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62867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664201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865536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0066871" y="5632450"/>
            <a:ext cx="0" cy="88900"/>
          </a:xfrm>
          <a:custGeom>
            <a:avLst/>
            <a:gdLst/>
            <a:ahLst/>
            <a:cxnLst/>
            <a:rect l="l" t="t" r="r" b="b"/>
            <a:pathLst>
              <a:path h="88900">
                <a:moveTo>
                  <a:pt x="0" y="0"/>
                </a:moveTo>
                <a:lnTo>
                  <a:pt x="0" y="88900"/>
                </a:lnTo>
              </a:path>
            </a:pathLst>
          </a:custGeom>
          <a:ln w="12700">
            <a:solidFill>
              <a:srgbClr val="86868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 txBox="1"/>
          <p:nvPr/>
        </p:nvSpPr>
        <p:spPr>
          <a:xfrm>
            <a:off x="791040" y="4362564"/>
            <a:ext cx="332739" cy="139012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30%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20%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10%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 algn="ctr">
              <a:lnSpc>
                <a:spcPct val="100000"/>
              </a:lnSpc>
              <a:spcBef>
                <a:spcPts val="5"/>
              </a:spcBef>
            </a:pPr>
            <a:r>
              <a:rPr sz="1000" spc="35" dirty="0">
                <a:latin typeface="Trebuchet MS"/>
                <a:cs typeface="Trebuchet MS"/>
              </a:rPr>
              <a:t>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91040" y="3967759"/>
            <a:ext cx="3234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40%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791040" y="3572941"/>
            <a:ext cx="32342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15" dirty="0">
                <a:latin typeface="Trebuchet MS"/>
                <a:cs typeface="Trebuchet MS"/>
              </a:rPr>
              <a:t>50%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14248" y="1598892"/>
            <a:ext cx="408093" cy="17979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5" dirty="0">
                <a:latin typeface="Trebuchet MS"/>
                <a:cs typeface="Trebuchet MS"/>
              </a:rPr>
              <a:t>100%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90%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80%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  <a:spcBef>
                <a:spcPts val="5"/>
              </a:spcBef>
            </a:pPr>
            <a:r>
              <a:rPr sz="1000" spc="15" dirty="0">
                <a:latin typeface="Trebuchet MS"/>
                <a:cs typeface="Trebuchet MS"/>
              </a:rPr>
              <a:t>70%</a:t>
            </a:r>
            <a:endParaRPr sz="10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69850">
              <a:lnSpc>
                <a:spcPct val="100000"/>
              </a:lnSpc>
            </a:pPr>
            <a:r>
              <a:rPr sz="1000" spc="15" dirty="0">
                <a:latin typeface="Trebuchet MS"/>
                <a:cs typeface="Trebuchet MS"/>
              </a:rPr>
              <a:t>60%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822637" y="5773039"/>
            <a:ext cx="106426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85" dirty="0">
                <a:latin typeface="Trebuchet MS"/>
                <a:cs typeface="Trebuchet MS"/>
              </a:rPr>
              <a:t>Dějepis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853095" y="5773039"/>
            <a:ext cx="1415627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latin typeface="Trebuchet MS"/>
                <a:cs typeface="Trebuchet MS"/>
              </a:rPr>
              <a:t>Literatura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069871" y="5773039"/>
            <a:ext cx="138175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8900" marR="5080" indent="-76200">
              <a:lnSpc>
                <a:spcPct val="100000"/>
              </a:lnSpc>
              <a:spcBef>
                <a:spcPts val="100"/>
              </a:spcBef>
            </a:pPr>
            <a:r>
              <a:rPr sz="2000" spc="-75" dirty="0">
                <a:latin typeface="Trebuchet MS"/>
                <a:cs typeface="Trebuchet MS"/>
              </a:rPr>
              <a:t>O</a:t>
            </a:r>
            <a:r>
              <a:rPr sz="2000" spc="5" dirty="0">
                <a:latin typeface="Trebuchet MS"/>
                <a:cs typeface="Trebuchet MS"/>
              </a:rPr>
              <a:t>b</a:t>
            </a:r>
            <a:r>
              <a:rPr sz="2000" spc="-195" dirty="0">
                <a:latin typeface="Trebuchet MS"/>
                <a:cs typeface="Trebuchet MS"/>
              </a:rPr>
              <a:t>č</a:t>
            </a:r>
            <a:r>
              <a:rPr sz="2000" spc="-55" dirty="0">
                <a:latin typeface="Trebuchet MS"/>
                <a:cs typeface="Trebuchet MS"/>
              </a:rPr>
              <a:t>a</a:t>
            </a:r>
            <a:r>
              <a:rPr sz="2000" dirty="0">
                <a:latin typeface="Trebuchet MS"/>
                <a:cs typeface="Trebuchet MS"/>
              </a:rPr>
              <a:t>n</a:t>
            </a:r>
            <a:r>
              <a:rPr sz="2000" spc="-15" dirty="0">
                <a:latin typeface="Trebuchet MS"/>
                <a:cs typeface="Trebuchet MS"/>
              </a:rPr>
              <a:t>s</a:t>
            </a:r>
            <a:r>
              <a:rPr sz="2000" spc="-110" dirty="0">
                <a:latin typeface="Trebuchet MS"/>
                <a:cs typeface="Trebuchet MS"/>
              </a:rPr>
              <a:t>k</a:t>
            </a:r>
            <a:r>
              <a:rPr sz="2000" spc="-70" dirty="0">
                <a:latin typeface="Trebuchet MS"/>
                <a:cs typeface="Trebuchet MS"/>
              </a:rPr>
              <a:t>á  </a:t>
            </a:r>
            <a:r>
              <a:rPr sz="2000" spc="-75" dirty="0">
                <a:latin typeface="Trebuchet MS"/>
                <a:cs typeface="Trebuchet MS"/>
              </a:rPr>
              <a:t>výchova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8303513" y="5773039"/>
            <a:ext cx="132080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35" dirty="0">
                <a:latin typeface="Trebuchet MS"/>
                <a:cs typeface="Trebuchet MS"/>
              </a:rPr>
              <a:t>Mluvnice</a:t>
            </a:r>
            <a:endParaRPr sz="2000">
              <a:latin typeface="Trebuchet MS"/>
              <a:cs typeface="Trebuchet MS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0447867" y="3695700"/>
            <a:ext cx="220133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0" y="0"/>
                </a:moveTo>
                <a:lnTo>
                  <a:pt x="165100" y="0"/>
                </a:lnTo>
                <a:lnTo>
                  <a:pt x="165100" y="165100"/>
                </a:lnTo>
                <a:lnTo>
                  <a:pt x="0" y="165100"/>
                </a:lnTo>
                <a:lnTo>
                  <a:pt x="0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0447867" y="4165600"/>
            <a:ext cx="220133" cy="165100"/>
          </a:xfrm>
          <a:custGeom>
            <a:avLst/>
            <a:gdLst/>
            <a:ahLst/>
            <a:cxnLst/>
            <a:rect l="l" t="t" r="r" b="b"/>
            <a:pathLst>
              <a:path w="165100" h="165100">
                <a:moveTo>
                  <a:pt x="0" y="0"/>
                </a:moveTo>
                <a:lnTo>
                  <a:pt x="165100" y="0"/>
                </a:lnTo>
                <a:lnTo>
                  <a:pt x="165100" y="165100"/>
                </a:lnTo>
                <a:lnTo>
                  <a:pt x="0" y="165100"/>
                </a:lnTo>
                <a:lnTo>
                  <a:pt x="0" y="0"/>
                </a:lnTo>
                <a:close/>
              </a:path>
            </a:pathLst>
          </a:custGeom>
          <a:solidFill>
            <a:srgbClr val="4F81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 txBox="1"/>
          <p:nvPr/>
        </p:nvSpPr>
        <p:spPr>
          <a:xfrm>
            <a:off x="10755037" y="3465195"/>
            <a:ext cx="701040" cy="965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8499"/>
              </a:lnSpc>
              <a:spcBef>
                <a:spcPts val="100"/>
              </a:spcBef>
            </a:pPr>
            <a:r>
              <a:rPr sz="2400" spc="-60" dirty="0">
                <a:latin typeface="Trebuchet MS"/>
                <a:cs typeface="Trebuchet MS"/>
              </a:rPr>
              <a:t>V</a:t>
            </a:r>
            <a:r>
              <a:rPr sz="2400" spc="-145" dirty="0">
                <a:latin typeface="Trebuchet MS"/>
                <a:cs typeface="Trebuchet MS"/>
              </a:rPr>
              <a:t>K</a:t>
            </a:r>
            <a:r>
              <a:rPr sz="2400" spc="-70" dirty="0">
                <a:latin typeface="Trebuchet MS"/>
                <a:cs typeface="Trebuchet MS"/>
              </a:rPr>
              <a:t>P  </a:t>
            </a:r>
            <a:r>
              <a:rPr sz="2400" spc="-110" dirty="0">
                <a:latin typeface="Trebuchet MS"/>
                <a:cs typeface="Trebuchet MS"/>
              </a:rPr>
              <a:t>NK</a:t>
            </a:r>
            <a:r>
              <a:rPr sz="2400" spc="-100" dirty="0">
                <a:latin typeface="Trebuchet MS"/>
                <a:cs typeface="Trebuchet MS"/>
              </a:rPr>
              <a:t>P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92" name="object 92"/>
          <p:cNvSpPr txBox="1">
            <a:spLocks noGrp="1"/>
          </p:cNvSpPr>
          <p:nvPr>
            <p:ph type="title"/>
          </p:nvPr>
        </p:nvSpPr>
        <p:spPr>
          <a:xfrm>
            <a:off x="612987" y="140044"/>
            <a:ext cx="9993207" cy="122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740"/>
              </a:lnSpc>
              <a:spcBef>
                <a:spcPts val="100"/>
              </a:spcBef>
            </a:pPr>
            <a:r>
              <a:rPr sz="4400" spc="-204" dirty="0"/>
              <a:t>Počty </a:t>
            </a:r>
            <a:r>
              <a:rPr sz="4400" spc="-260" dirty="0"/>
              <a:t>otázek</a:t>
            </a:r>
            <a:r>
              <a:rPr sz="4400" spc="-459" dirty="0"/>
              <a:t> </a:t>
            </a:r>
            <a:r>
              <a:rPr sz="4400" spc="-245" dirty="0"/>
              <a:t>zaměřených</a:t>
            </a:r>
            <a:endParaRPr sz="4400" dirty="0"/>
          </a:p>
          <a:p>
            <a:pPr marL="12700">
              <a:lnSpc>
                <a:spcPts val="4740"/>
              </a:lnSpc>
            </a:pPr>
            <a:r>
              <a:rPr sz="4400" spc="-160" dirty="0"/>
              <a:t>na </a:t>
            </a:r>
            <a:r>
              <a:rPr sz="4400" spc="-220" dirty="0"/>
              <a:t>nižší </a:t>
            </a:r>
            <a:r>
              <a:rPr sz="4400" spc="-204" dirty="0"/>
              <a:t>a </a:t>
            </a:r>
            <a:r>
              <a:rPr sz="4400" spc="-150" dirty="0"/>
              <a:t>vyšší </a:t>
            </a:r>
            <a:r>
              <a:rPr sz="4400" spc="-190" dirty="0"/>
              <a:t>kognitivní</a:t>
            </a:r>
            <a:r>
              <a:rPr sz="4400" spc="-850" dirty="0"/>
              <a:t> </a:t>
            </a:r>
            <a:r>
              <a:rPr sz="4400" spc="-200" dirty="0"/>
              <a:t>procesy</a:t>
            </a:r>
            <a:endParaRPr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771190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1. Uzavřené otázky nižší kognitivní náročnosti</a:t>
            </a:r>
            <a:br>
              <a:rPr lang="cs-CZ" b="1" dirty="0"/>
            </a:br>
            <a:r>
              <a:rPr lang="cs-CZ" dirty="0"/>
              <a:t>Odpověď je vyjádřením již osvojeného (dříve prezentovaného) faktu; existuje pouze jedna správná odpověď, kterou zná učitel dopředu.</a:t>
            </a:r>
          </a:p>
          <a:p>
            <a:r>
              <a:rPr lang="cs-CZ" b="1" dirty="0"/>
              <a:t>2. Uzavřené otázky vyšší kognitivní náročnosti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Zadání otázky vyžaduje pro odpověď žákovo porozumění; odpověď není dostupná z učebnice, žáci ji vytvoří na základě svých znalostí; jediná správná odpověď.</a:t>
            </a:r>
          </a:p>
          <a:p>
            <a:r>
              <a:rPr lang="cs-CZ" b="1" dirty="0"/>
              <a:t>3. Otevřené otázky nižší kognitivní náročnosti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Jednoduché dotazování; forma odpovědi je vyjmenování množiny předmětů (které si vybaví z minulé hodiny); existuje více správných odpovědí.</a:t>
            </a:r>
          </a:p>
          <a:p>
            <a:r>
              <a:rPr lang="cs-CZ" b="1" dirty="0"/>
              <a:t>4. Otevřené otázky vyšší kognitivní náročnosti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Směřují k analýze, hodnocení, tvořivému výkonu žáků; odpověď vytvořena samostatně, není přímo dostupná z učebního materiálu; více správných odpovědí.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Jednotlivé typy otázek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812379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V rámci </a:t>
            </a:r>
            <a:r>
              <a:rPr lang="cs-CZ" b="1" dirty="0" smtClean="0"/>
              <a:t>dvojic </a:t>
            </a:r>
            <a:r>
              <a:rPr lang="cs-CZ" b="1" dirty="0" smtClean="0"/>
              <a:t>se pokuste formulovat min. jeden příklad</a:t>
            </a:r>
            <a:endParaRPr lang="cs-CZ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1. </a:t>
            </a:r>
            <a:r>
              <a:rPr lang="cs-CZ" dirty="0" smtClean="0"/>
              <a:t>Uzavřené otázky </a:t>
            </a:r>
            <a:r>
              <a:rPr lang="cs-CZ" dirty="0"/>
              <a:t>nižší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2. </a:t>
            </a:r>
            <a:r>
              <a:rPr lang="cs-CZ" dirty="0" smtClean="0"/>
              <a:t>Uzavřené otázky </a:t>
            </a:r>
            <a:r>
              <a:rPr lang="cs-CZ" dirty="0"/>
              <a:t>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3. </a:t>
            </a:r>
            <a:r>
              <a:rPr lang="cs-CZ" dirty="0" smtClean="0"/>
              <a:t>Otevřené otázky </a:t>
            </a:r>
            <a:r>
              <a:rPr lang="cs-CZ" dirty="0"/>
              <a:t>nižší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4. </a:t>
            </a:r>
            <a:r>
              <a:rPr lang="cs-CZ" dirty="0" smtClean="0"/>
              <a:t>Otevřené otázky </a:t>
            </a:r>
            <a:r>
              <a:rPr lang="cs-CZ" dirty="0"/>
              <a:t>vyšší kognitivní náročnosti.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b="1" dirty="0" smtClean="0"/>
              <a:t>       na aktivitu máte max. 10 minut</a:t>
            </a:r>
            <a:endParaRPr lang="cs-CZ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Cvičení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48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481329"/>
            <a:ext cx="10972800" cy="4787666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1. Uzavřená otázka nižší kognitivní náročnosti.</a:t>
            </a:r>
            <a:br>
              <a:rPr lang="cs-CZ" b="1" dirty="0"/>
            </a:br>
            <a:r>
              <a:rPr lang="cs-CZ" dirty="0"/>
              <a:t>Učitel popíše osobnost z historie (např. Karel IV.), ukáže obrázek, na kterém je osobnost vyobrazena, a ptá se žáka, jaké je její jméno otázkou: Jmenuje se? Pokud žáci neodpoví, ptá se dál: Karel?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2. Uzavřená otázka vyšší kognitivní náročnosti.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Žák čte cvičení zaměřené na význam slova, učitel položí otázku: Kde je základní význam slova? U kterého výrazu?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3. Otevřená otázka nižší kognitivní náročnosti. 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Učitel probírá v hodině téma kultura a ptá se: Když řeknu kultura, co vás napadne, co si pod tím pojmem představíte?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4. Otevřená otázka vyšší kognitivní náročnosti.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Učitel se zabývá tématem volebního práva a ptá se: Máte jít volit nebo ne? Proč?</a:t>
            </a: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b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Cvičení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4148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významné v rozhovorech „typu pomoc“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aktivita naslouchajícího, který nejen registruje, co a jak sděluje komunikační partner, nýbrž také na rozhovoru participuje kognitivně, emočně i akčně. Snaží se nejen vyprávějícímu porozumět, ale i se do něj </a:t>
            </a:r>
            <a:r>
              <a:rPr lang="cs-CZ" dirty="0" smtClean="0"/>
              <a:t>vciťovat</a:t>
            </a:r>
            <a:r>
              <a:rPr lang="cs-CZ" dirty="0"/>
              <a:t>. Verbálně i neverbálně dává vcítění najevo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 naslouchání</a:t>
            </a:r>
          </a:p>
        </p:txBody>
      </p:sp>
    </p:spTree>
    <p:extLst>
      <p:ext uri="{BB962C8B-B14F-4D97-AF65-F5344CB8AC3E}">
        <p14:creationId xmlns:p14="http://schemas.microsoft.com/office/powerpoint/2010/main" val="1797588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Pojem „aktivní naslouchání“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Aktivní naslouchání je základní sociální dovedností, která umožňuje být v dobrém kontaktu s komunikačním partnerem a vytvoří mu prostor pro vyčerpávající sdělení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Přináší výhodu oběma účastníkům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Je jen jednou z mnoha forem naslouchání, kterou nepoužíváme běžně (využití je cílené)</a:t>
            </a:r>
          </a:p>
          <a:p>
            <a:pPr marL="0" indent="0"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Aktivní naslouchání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/>
              <a:t>Snažíme se o co nejpřesnější pochopení, porozumění tomu, co komunikační partner myslí a sděluje </a:t>
            </a:r>
          </a:p>
          <a:p>
            <a:pPr marL="514350" indent="-514350">
              <a:buAutoNum type="arabicPeriod"/>
            </a:pPr>
            <a:r>
              <a:rPr lang="cs-CZ" dirty="0"/>
              <a:t>Dáváme najevo, že vnímáme a akceptujeme partnera (zajímáš mě ty i to, co si myslíš, co cítíš, jak o tom mluvíš)</a:t>
            </a:r>
          </a:p>
          <a:p>
            <a:pPr marL="514350" indent="-514350">
              <a:buAutoNum type="arabicPeriod"/>
            </a:pPr>
            <a:r>
              <a:rPr lang="cs-CZ" dirty="0"/>
              <a:t>Podněcujeme tak komunikačního partnera k tomu  aby objevoval, zkoumal, popisoval, vyjasňoval…</a:t>
            </a:r>
          </a:p>
        </p:txBody>
      </p:sp>
    </p:spTree>
    <p:extLst>
      <p:ext uri="{BB962C8B-B14F-4D97-AF65-F5344CB8AC3E}">
        <p14:creationId xmlns:p14="http://schemas.microsoft.com/office/powerpoint/2010/main" val="1757616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Co získáme aktivním nasloucháním?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1981200" y="2420888"/>
            <a:ext cx="8229600" cy="3903712"/>
          </a:xfrm>
        </p:spPr>
        <p:txBody>
          <a:bodyPr/>
          <a:lstStyle/>
          <a:p>
            <a:pPr eaLnBrk="1" hangingPunct="1"/>
            <a:r>
              <a:rPr lang="cs-CZ" dirty="0"/>
              <a:t>Rozhovor se zpomalí - oba máme čas přemýšlet</a:t>
            </a:r>
          </a:p>
          <a:p>
            <a:pPr eaLnBrk="1" hangingPunct="1"/>
            <a:r>
              <a:rPr lang="cs-CZ" dirty="0"/>
              <a:t>Vytváříme prostor pro vysvětlování - je větší pravděpodobnost, že si „porozumíme“</a:t>
            </a:r>
          </a:p>
          <a:p>
            <a:pPr eaLnBrk="1" hangingPunct="1"/>
            <a:r>
              <a:rPr lang="cs-CZ" dirty="0"/>
              <a:t>Zavedeme do rozhovoru zpětnou vazbu  -dozvíme se, jak se navzájem vnímáme a jak si rozumíme</a:t>
            </a:r>
          </a:p>
          <a:p>
            <a:pPr eaLnBrk="1" hangingPunct="1"/>
            <a:r>
              <a:rPr lang="cs-CZ" dirty="0"/>
              <a:t>Nastavíme žádoucí vzorec komunikace (IRF)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1981200" y="704850"/>
            <a:ext cx="8229600" cy="1143000"/>
          </a:xfrm>
        </p:spPr>
        <p:txBody>
          <a:bodyPr/>
          <a:lstStyle/>
          <a:p>
            <a:pPr eaLnBrk="1" hangingPunct="1"/>
            <a:r>
              <a:rPr lang="cs-CZ"/>
              <a:t>Aktivní a pasivní naslouchání</a:t>
            </a:r>
          </a:p>
        </p:txBody>
      </p:sp>
      <p:sp>
        <p:nvSpPr>
          <p:cNvPr id="14339" name="Zástupný symbol pro text 2"/>
          <p:cNvSpPr>
            <a:spLocks noGrp="1"/>
          </p:cNvSpPr>
          <p:nvPr>
            <p:ph type="body" idx="1"/>
          </p:nvPr>
        </p:nvSpPr>
        <p:spPr>
          <a:xfrm>
            <a:off x="1981200" y="1855788"/>
            <a:ext cx="4040188" cy="658812"/>
          </a:xfrm>
        </p:spPr>
        <p:txBody>
          <a:bodyPr/>
          <a:lstStyle/>
          <a:p>
            <a:pPr eaLnBrk="1" hangingPunct="1"/>
            <a:r>
              <a:rPr lang="cs-CZ" dirty="0"/>
              <a:t>Pasivní naslouchání</a:t>
            </a:r>
          </a:p>
        </p:txBody>
      </p:sp>
      <p:sp>
        <p:nvSpPr>
          <p:cNvPr id="14340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69026" y="1860550"/>
            <a:ext cx="4041775" cy="654050"/>
          </a:xfrm>
        </p:spPr>
        <p:txBody>
          <a:bodyPr/>
          <a:lstStyle/>
          <a:p>
            <a:pPr eaLnBrk="1" hangingPunct="1"/>
            <a:r>
              <a:rPr lang="cs-CZ" dirty="0"/>
              <a:t>Aktivní naslouchání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1981200" y="2514601"/>
            <a:ext cx="4040188" cy="3846513"/>
          </a:xfrm>
        </p:spPr>
        <p:txBody>
          <a:bodyPr>
            <a:normAutofit fontScale="85000" lnSpcReduction="1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Příjem informací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Nezahrnuje zpětnou vazbu mluvčímu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Posluchač je pasivní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Mluvčí neví, zda „byl slyšen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    a pochopen“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Poskytuje hodně prostoru mluvčímu, jeho tok myšlenek a slov nic nekoriguje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Mluvčí je mnohonásobně aktivnější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69026" y="2514601"/>
            <a:ext cx="4041775" cy="3846513"/>
          </a:xfrm>
        </p:spPr>
        <p:txBody>
          <a:bodyPr>
            <a:normAutofit fontScale="92500" lnSpcReduction="20000"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Je atributem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    „sociální komunikace“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Předpokládá schopnost empatie ( bez ní je prázdnou natrénovanou dovedností, 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r>
              <a:rPr lang="cs-CZ" dirty="0"/>
              <a:t>    v konečném důsledku neefektivní)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Mluvčí dostává stálou zpětnou vazbu od příjemce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Aktivita je rozložena mezi oba účastníky rozhovoru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cs-CZ"/>
              <a:t>Základní pravidla AN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AKTIVNĚ NASLOUCHAT ZNAMENÁ NECHAT STRANOU SVÉ POTŘEBY A EMOCE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   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cs-CZ" dirty="0"/>
              <a:t>AKTIVNĚ NASLOUCHAT NEZNAMENÁ SOUHLASIT, ALE CHTÍT SE </a:t>
            </a:r>
            <a:r>
              <a:rPr lang="cs-CZ" dirty="0" smtClean="0"/>
              <a:t>DOZVĚDĚT, CO </a:t>
            </a:r>
            <a:r>
              <a:rPr lang="cs-CZ" dirty="0"/>
              <a:t>SI MYSLÍ TEN DRUHÝ  </a:t>
            </a:r>
          </a:p>
        </p:txBody>
      </p:sp>
      <p:pic>
        <p:nvPicPr>
          <p:cNvPr id="15364" name="Picture 3" descr="C:\Program Files\Microsoft Office\MEDIA\OFFICE12\Lines\BD21332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857625"/>
            <a:ext cx="50292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Rozdělte se do </a:t>
            </a:r>
            <a:r>
              <a:rPr lang="cs-CZ" dirty="0" err="1" smtClean="0"/>
              <a:t>mikrotýmů</a:t>
            </a:r>
            <a:r>
              <a:rPr lang="cs-CZ" dirty="0" smtClean="0"/>
              <a:t> a v rámci týmů diskutujte nad přečtenými </a:t>
            </a:r>
            <a:r>
              <a:rPr lang="cs-CZ" dirty="0" smtClean="0"/>
              <a:t>texty</a:t>
            </a:r>
          </a:p>
          <a:p>
            <a:endParaRPr lang="cs-CZ" dirty="0" smtClean="0"/>
          </a:p>
          <a:p>
            <a:r>
              <a:rPr lang="cs-CZ" dirty="0" smtClean="0"/>
              <a:t>Na </a:t>
            </a:r>
            <a:r>
              <a:rPr lang="cs-CZ" dirty="0" smtClean="0"/>
              <a:t>diskusi máte max. 10 </a:t>
            </a:r>
            <a:r>
              <a:rPr lang="cs-CZ" dirty="0" smtClean="0"/>
              <a:t>minut</a:t>
            </a:r>
          </a:p>
          <a:p>
            <a:endParaRPr lang="cs-CZ" dirty="0"/>
          </a:p>
          <a:p>
            <a:r>
              <a:rPr lang="cs-CZ" dirty="0" smtClean="0"/>
              <a:t>Soustřeďte se zejména na následující otázky: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205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Techniky aktivního naslouchání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Povzbuzování – aktivizace mluvčího</a:t>
            </a:r>
          </a:p>
          <a:p>
            <a:pPr eaLnBrk="1" hangingPunct="1"/>
            <a:r>
              <a:rPr lang="cs-CZ" dirty="0"/>
              <a:t>Objasňování- ujištění se o správnosti</a:t>
            </a:r>
          </a:p>
          <a:p>
            <a:pPr eaLnBrk="1" hangingPunct="1"/>
            <a:r>
              <a:rPr lang="cs-CZ" dirty="0"/>
              <a:t>Parafráze- vlastními slovy </a:t>
            </a:r>
            <a:r>
              <a:rPr lang="cs-CZ" dirty="0" smtClean="0"/>
              <a:t>totéž</a:t>
            </a:r>
          </a:p>
          <a:p>
            <a:pPr eaLnBrk="1" hangingPunct="1"/>
            <a:r>
              <a:rPr lang="cs-CZ" dirty="0" smtClean="0"/>
              <a:t>Zrcadlení – dodáváme porozumění, uznáváme pocity</a:t>
            </a:r>
            <a:endParaRPr lang="cs-CZ" dirty="0"/>
          </a:p>
          <a:p>
            <a:pPr eaLnBrk="1" hangingPunct="1"/>
            <a:r>
              <a:rPr lang="cs-CZ" dirty="0"/>
              <a:t>Reflexe- pojmenování pocitů</a:t>
            </a:r>
          </a:p>
          <a:p>
            <a:pPr eaLnBrk="1" hangingPunct="1"/>
            <a:r>
              <a:rPr lang="cs-CZ" dirty="0"/>
              <a:t>Shrnutí- prostě shrnutí</a:t>
            </a:r>
          </a:p>
          <a:p>
            <a:pPr eaLnBrk="1" hangingPunct="1"/>
            <a:r>
              <a:rPr lang="cs-CZ" dirty="0"/>
              <a:t>Uznání- ocenění</a:t>
            </a:r>
          </a:p>
          <a:p>
            <a:pPr eaLnBrk="1" hangingPunct="1">
              <a:buFont typeface="Wingdings 2" pitchFamily="18" charset="2"/>
              <a:buNone/>
            </a:pPr>
            <a:r>
              <a:rPr lang="cs-CZ" dirty="0"/>
              <a:t>                                                                  </a:t>
            </a:r>
          </a:p>
          <a:p>
            <a:pPr eaLnBrk="1" hangingPunct="1">
              <a:buFont typeface="Wingdings 2" pitchFamily="18" charset="2"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="" xmlns:a16="http://schemas.microsoft.com/office/drawing/2014/main" id="{736325FA-15CA-42D0-861C-2A4348016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Skupinky po třech</a:t>
            </a:r>
          </a:p>
          <a:p>
            <a:endParaRPr lang="cs-CZ" dirty="0"/>
          </a:p>
          <a:p>
            <a:r>
              <a:rPr lang="cs-CZ" dirty="0"/>
              <a:t>První klade otázky, doptává se (jednoduché otázky + případně může povzbuzovat, objasňovat, parafrázovat </a:t>
            </a:r>
            <a:r>
              <a:rPr lang="cs-CZ" dirty="0" smtClean="0"/>
              <a:t>otázku, zrcadlit, shrnovat)</a:t>
            </a:r>
            <a:endParaRPr lang="cs-CZ" dirty="0"/>
          </a:p>
          <a:p>
            <a:endParaRPr lang="cs-CZ" dirty="0"/>
          </a:p>
          <a:p>
            <a:r>
              <a:rPr lang="cs-CZ" dirty="0"/>
              <a:t>Druhý odpovídá, nedotazuje se</a:t>
            </a:r>
          </a:p>
          <a:p>
            <a:endParaRPr lang="cs-CZ" dirty="0"/>
          </a:p>
          <a:p>
            <a:r>
              <a:rPr lang="cs-CZ" dirty="0"/>
              <a:t>Třetí si dělá poznámky o procesu – jen fakta (co viděl, slyšel, případně on cítil)</a:t>
            </a:r>
          </a:p>
          <a:p>
            <a:endParaRPr lang="cs-CZ" dirty="0"/>
          </a:p>
          <a:p>
            <a:r>
              <a:rPr lang="cs-CZ" dirty="0"/>
              <a:t>Po </a:t>
            </a:r>
            <a:r>
              <a:rPr lang="cs-CZ" dirty="0" smtClean="0"/>
              <a:t>třech minutách </a:t>
            </a:r>
            <a:r>
              <a:rPr lang="cs-CZ" dirty="0"/>
              <a:t>se </a:t>
            </a:r>
            <a:r>
              <a:rPr lang="cs-CZ" dirty="0" smtClean="0"/>
              <a:t>prostřídejte (celková doba aktivity max. 10 minut)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="" xmlns:a16="http://schemas.microsoft.com/office/drawing/2014/main" id="{2680B292-84FF-4FE2-BFA3-BD0EC817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</a:t>
            </a:r>
          </a:p>
        </p:txBody>
      </p:sp>
    </p:spTree>
    <p:extLst>
      <p:ext uri="{BB962C8B-B14F-4D97-AF65-F5344CB8AC3E}">
        <p14:creationId xmlns:p14="http://schemas.microsoft.com/office/powerpoint/2010/main" val="31011588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Nezastupitelná úloha v sociální komunikaci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V pedagogickém procesu ji chápeme jako korekční informaci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Jedná se o informaci pro žáka, díky které se dozvídá, jak probíhá proces jeho učení (Mareš a </a:t>
            </a:r>
            <a:r>
              <a:rPr lang="cs-CZ" dirty="0" err="1"/>
              <a:t>Křivohlavý</a:t>
            </a:r>
            <a:r>
              <a:rPr lang="cs-CZ" dirty="0"/>
              <a:t>, 1995)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Zpětná vazba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regulativní</a:t>
            </a:r>
            <a:r>
              <a:rPr lang="cs-CZ" dirty="0"/>
              <a:t> (umožňuje usměrňovat žákovu činnost)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sociální </a:t>
            </a:r>
            <a:r>
              <a:rPr lang="cs-CZ" dirty="0"/>
              <a:t>(utvářejí se vztahy mezi učitelem a žáky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poznávací</a:t>
            </a:r>
            <a:r>
              <a:rPr lang="cs-CZ" dirty="0"/>
              <a:t> (vede žáka k poznání učitele, učiva i sama sebe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rozvojovou</a:t>
            </a:r>
            <a:r>
              <a:rPr lang="cs-CZ" dirty="0"/>
              <a:t> (žák se učí zpětnou vazbu využívat k vlastnímu rozvoji, tj. sebevzdělávání a sebevýchově)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zpětné vazby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Zpětná vazba by měla žákovi pomoci, nikoliv ho zastrašit nebo odradit od další činnosti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Nutné vyhnout se jakékoliv ironii, nadřazenosti či zesměšňování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Učitel může žákovi poskytnout zpětnou vazbu nejen verbálně formou předávání  určitých hodnotících zpráv, ale také nonverbálně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zpětné vazby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1. </a:t>
            </a:r>
            <a:r>
              <a:rPr lang="cs-CZ" b="1" dirty="0"/>
              <a:t>Akceptace</a:t>
            </a:r>
            <a:r>
              <a:rPr lang="cs-CZ" dirty="0"/>
              <a:t>: jedná se o  stručné předání potvrzení správnosti odpovědi (Ano…, Hm…, </a:t>
            </a:r>
            <a:endParaRPr lang="cs-CZ" b="1" dirty="0"/>
          </a:p>
          <a:p>
            <a:pPr>
              <a:buNone/>
            </a:pPr>
            <a:r>
              <a:rPr lang="cs-CZ" dirty="0"/>
              <a:t>	Dobře… atp.).</a:t>
            </a:r>
            <a:endParaRPr lang="cs-CZ" b="1" dirty="0"/>
          </a:p>
          <a:p>
            <a:r>
              <a:rPr lang="cs-CZ" dirty="0"/>
              <a:t>2. </a:t>
            </a:r>
            <a:r>
              <a:rPr lang="cs-CZ" b="1" dirty="0"/>
              <a:t>Echo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zároveň s akceptací zopakuje správnou odpověď ať doslovně, či ji </a:t>
            </a:r>
            <a:endParaRPr lang="cs-CZ" b="1" dirty="0"/>
          </a:p>
          <a:p>
            <a:pPr>
              <a:buNone/>
            </a:pPr>
            <a:r>
              <a:rPr lang="cs-CZ" dirty="0"/>
              <a:t>	parafrázuje.</a:t>
            </a:r>
            <a:endParaRPr lang="cs-CZ" b="1" dirty="0"/>
          </a:p>
          <a:p>
            <a:r>
              <a:rPr lang="cs-CZ" dirty="0"/>
              <a:t>3. </a:t>
            </a:r>
            <a:r>
              <a:rPr lang="cs-CZ" b="1" dirty="0" err="1"/>
              <a:t>Elaborace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zároveň s akceptací správnou odpověď rozvine o další informace.</a:t>
            </a:r>
            <a:endParaRPr lang="cs-CZ" b="1" dirty="0"/>
          </a:p>
          <a:p>
            <a:r>
              <a:rPr lang="cs-CZ" dirty="0"/>
              <a:t>4. </a:t>
            </a:r>
            <a:r>
              <a:rPr lang="cs-CZ" b="1" dirty="0"/>
              <a:t>Pochvala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správnou odpověď žáka/</a:t>
            </a:r>
            <a:r>
              <a:rPr lang="cs-CZ" dirty="0" err="1"/>
              <a:t>yně</a:t>
            </a:r>
            <a:r>
              <a:rPr lang="cs-CZ" dirty="0"/>
              <a:t> vyzdvihne, ocení.</a:t>
            </a:r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b="0" dirty="0"/>
              <a:t>Typologie reakcí na správnou odpověď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b="1" dirty="0"/>
              <a:t>Detekce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oznámí žákovi/</a:t>
            </a:r>
            <a:r>
              <a:rPr lang="cs-CZ" dirty="0" err="1"/>
              <a:t>yni</a:t>
            </a:r>
            <a:r>
              <a:rPr lang="cs-CZ" dirty="0"/>
              <a:t>, že udělal chybu, nic víc (Ne.).</a:t>
            </a:r>
            <a:endParaRPr lang="cs-CZ" b="1" dirty="0"/>
          </a:p>
          <a:p>
            <a:r>
              <a:rPr lang="cs-CZ" dirty="0"/>
              <a:t>2. </a:t>
            </a:r>
            <a:r>
              <a:rPr lang="cs-CZ" b="1" dirty="0"/>
              <a:t>Identifikace</a:t>
            </a:r>
            <a:r>
              <a:rPr lang="cs-CZ" dirty="0"/>
              <a:t>: učitel/</a:t>
            </a:r>
            <a:r>
              <a:rPr lang="cs-CZ" dirty="0" err="1"/>
              <a:t>ka</a:t>
            </a:r>
            <a:r>
              <a:rPr lang="cs-CZ" dirty="0"/>
              <a:t> doplňuje reakci o místo určení chyby.</a:t>
            </a:r>
            <a:endParaRPr lang="cs-CZ" b="1" dirty="0"/>
          </a:p>
          <a:p>
            <a:r>
              <a:rPr lang="cs-CZ" dirty="0"/>
              <a:t>3. I</a:t>
            </a:r>
            <a:r>
              <a:rPr lang="cs-CZ" b="1" dirty="0"/>
              <a:t>nterpretace:</a:t>
            </a:r>
            <a:r>
              <a:rPr lang="cs-CZ" dirty="0"/>
              <a:t> učitel/</a:t>
            </a:r>
            <a:r>
              <a:rPr lang="cs-CZ" dirty="0" err="1"/>
              <a:t>ka</a:t>
            </a:r>
            <a:r>
              <a:rPr lang="cs-CZ" dirty="0"/>
              <a:t> doplňuje reakci o příčinu chyby, pomáhá nalézt správnou </a:t>
            </a:r>
            <a:endParaRPr lang="cs-CZ" b="1" dirty="0"/>
          </a:p>
          <a:p>
            <a:pPr>
              <a:buNone/>
            </a:pPr>
            <a:r>
              <a:rPr lang="cs-CZ" dirty="0"/>
              <a:t>	odpověď.</a:t>
            </a:r>
            <a:endParaRPr lang="cs-CZ" b="1" dirty="0"/>
          </a:p>
          <a:p>
            <a:r>
              <a:rPr lang="cs-CZ" dirty="0"/>
              <a:t>4. </a:t>
            </a:r>
            <a:r>
              <a:rPr lang="cs-CZ" b="1" dirty="0"/>
              <a:t>Korekce:</a:t>
            </a:r>
            <a:r>
              <a:rPr lang="cs-CZ" dirty="0"/>
              <a:t> učitel/</a:t>
            </a:r>
            <a:r>
              <a:rPr lang="cs-CZ" dirty="0" err="1"/>
              <a:t>ka</a:t>
            </a:r>
            <a:r>
              <a:rPr lang="cs-CZ" dirty="0"/>
              <a:t> oznámí správnou odpověď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3600" b="0" dirty="0"/>
              <a:t>Typologie reakcí na chybu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Vybrat zásadní kritéria hodnocení na která se budete soustředit</a:t>
            </a:r>
          </a:p>
          <a:p>
            <a:r>
              <a:rPr lang="cs-CZ" dirty="0"/>
              <a:t>Využívat ve větší míře pozitivní zpětnou vazbu, ale vyvarovat se vynechávání // ignoraci chyb</a:t>
            </a:r>
          </a:p>
          <a:p>
            <a:r>
              <a:rPr lang="cs-CZ" dirty="0"/>
              <a:t>S chybou pracovat a diskutovat o ní</a:t>
            </a:r>
          </a:p>
          <a:p>
            <a:r>
              <a:rPr lang="cs-CZ" dirty="0"/>
              <a:t>V případě nutnosti hodnotit pozitivně verbálně / neverbálně přímo, negativně formou lístečků nepřímo</a:t>
            </a:r>
          </a:p>
          <a:p>
            <a:r>
              <a:rPr lang="cs-CZ" dirty="0"/>
              <a:t>Z hlediska struktury – pozitivní – negativní - pozitivní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hodnotit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Vás při četbě zaujalo?</a:t>
            </a:r>
          </a:p>
          <a:p>
            <a:endParaRPr lang="cs-CZ" dirty="0" smtClean="0"/>
          </a:p>
          <a:p>
            <a:r>
              <a:rPr lang="cs-CZ" dirty="0" smtClean="0"/>
              <a:t>Dozvěděli jste se něco nového?</a:t>
            </a:r>
          </a:p>
          <a:p>
            <a:endParaRPr lang="cs-CZ" dirty="0"/>
          </a:p>
          <a:p>
            <a:r>
              <a:rPr lang="cs-CZ" dirty="0" smtClean="0"/>
              <a:t>Co bylo dle Vašeho názoru přínosné a proč?</a:t>
            </a:r>
          </a:p>
          <a:p>
            <a:endParaRPr lang="cs-CZ" dirty="0"/>
          </a:p>
          <a:p>
            <a:r>
              <a:rPr lang="cs-CZ" dirty="0" smtClean="0"/>
              <a:t>Považujete něco z uvedených ukázek </a:t>
            </a:r>
            <a:r>
              <a:rPr lang="cs-CZ" dirty="0" smtClean="0"/>
              <a:t>za </a:t>
            </a:r>
            <a:r>
              <a:rPr lang="cs-CZ" dirty="0" smtClean="0"/>
              <a:t>nepřínosné?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k ukázkám z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1624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cs-CZ" dirty="0"/>
          </a:p>
          <a:p>
            <a:r>
              <a:rPr lang="cs-CZ" dirty="0"/>
              <a:t>učitelské otázky jsou považovány za klíčový prvek procesu učení, a to nejen ve školní třídě. </a:t>
            </a:r>
          </a:p>
          <a:p>
            <a:r>
              <a:rPr lang="cs-CZ" dirty="0"/>
              <a:t>podle </a:t>
            </a:r>
            <a:r>
              <a:rPr lang="cs-CZ" dirty="0" err="1"/>
              <a:t>Postmana</a:t>
            </a:r>
            <a:r>
              <a:rPr lang="cs-CZ" dirty="0"/>
              <a:t> (1979) je veškeré naše poznání výsledkem tázání, a proto je možné říci, že kladení otázek učitelem je jedním z nejdůležitějších intelektuálních nástrojů</a:t>
            </a:r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Význam kladení otázek v pedagogické komunikaci</a:t>
            </a:r>
          </a:p>
        </p:txBody>
      </p:sp>
    </p:spTree>
    <p:extLst>
      <p:ext uri="{BB962C8B-B14F-4D97-AF65-F5344CB8AC3E}">
        <p14:creationId xmlns:p14="http://schemas.microsoft.com/office/powerpoint/2010/main" val="2598068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otevřené</a:t>
            </a:r>
            <a:r>
              <a:rPr lang="cs-CZ" dirty="0"/>
              <a:t> (založené na obsahové volnosti odpovědi). Na otevřenou otázku neexistuje jen jedna správná odpověď, která by byla dopředu dána. V běžné komunikaci nalezneme větší množství otázek otevřených než uzavřených, zatímco ve výukové komunikaci je tomu naopak.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uzavřené</a:t>
            </a:r>
            <a:r>
              <a:rPr lang="cs-CZ" dirty="0"/>
              <a:t> (založené většinou na výběru z nabídnutých možností odpovědi či jednoznačné odpovědi)</a:t>
            </a:r>
          </a:p>
          <a:p>
            <a:pPr lvl="1"/>
            <a:r>
              <a:rPr lang="cs-CZ" b="1" dirty="0"/>
              <a:t>zjišťující</a:t>
            </a:r>
            <a:r>
              <a:rPr lang="cs-CZ" dirty="0"/>
              <a:t> (ano – ne, vlévá se…)</a:t>
            </a:r>
            <a:endParaRPr lang="cs-CZ" b="1" dirty="0"/>
          </a:p>
          <a:p>
            <a:pPr lvl="1"/>
            <a:r>
              <a:rPr lang="cs-CZ" b="1" dirty="0"/>
              <a:t>doplňující </a:t>
            </a:r>
            <a:r>
              <a:rPr lang="cs-CZ" dirty="0"/>
              <a:t>(Kdy se narodil…? Kam se vlévá…?)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Typologie otázek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7174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systémem vyhodnocení kognitivní náročnosti otázky je taxonomický systém Benjamina </a:t>
            </a:r>
            <a:r>
              <a:rPr lang="cs-CZ" dirty="0" err="1"/>
              <a:t>Blooma</a:t>
            </a:r>
            <a:r>
              <a:rPr lang="cs-CZ" dirty="0"/>
              <a:t>, který odlišuje tyto kognitivní procesy: </a:t>
            </a:r>
          </a:p>
          <a:p>
            <a:pPr lvl="1"/>
            <a:r>
              <a:rPr lang="cs-CZ" dirty="0"/>
              <a:t>(1) zapamatovat;</a:t>
            </a:r>
          </a:p>
          <a:p>
            <a:pPr lvl="1"/>
            <a:r>
              <a:rPr lang="cs-CZ" dirty="0"/>
              <a:t>(2) porozumět;</a:t>
            </a:r>
          </a:p>
          <a:p>
            <a:pPr lvl="1"/>
            <a:r>
              <a:rPr lang="cs-CZ" dirty="0"/>
              <a:t>(3) aplikovat;</a:t>
            </a:r>
          </a:p>
          <a:p>
            <a:pPr lvl="1"/>
            <a:r>
              <a:rPr lang="cs-CZ" dirty="0"/>
              <a:t>(4) analyzovat; </a:t>
            </a:r>
          </a:p>
          <a:p>
            <a:pPr lvl="1"/>
            <a:r>
              <a:rPr lang="cs-CZ" dirty="0"/>
              <a:t>(5) hodnotit; </a:t>
            </a:r>
          </a:p>
          <a:p>
            <a:pPr lvl="1"/>
            <a:r>
              <a:rPr lang="cs-CZ" dirty="0"/>
              <a:t>(6) tvořit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Bloomova</a:t>
            </a:r>
            <a:r>
              <a:rPr lang="cs-CZ" dirty="0"/>
              <a:t> taxonomie</a:t>
            </a:r>
          </a:p>
        </p:txBody>
      </p:sp>
    </p:spTree>
    <p:extLst>
      <p:ext uri="{BB962C8B-B14F-4D97-AF65-F5344CB8AC3E}">
        <p14:creationId xmlns:p14="http://schemas.microsoft.com/office/powerpoint/2010/main" val="3975834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52596" y="178592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otázky nižší kognitivní náročnosti </a:t>
            </a:r>
            <a:r>
              <a:rPr lang="cs-CZ" dirty="0"/>
              <a:t>jsou zaměřeny na doslovné vybavení si faktu, který byl již aspoň jednou v nějaké podobě učitelem prezentován. Tento typ otázek koresponduje s úrovní „zapamatování“ (případně „porozumění“) dle </a:t>
            </a:r>
            <a:r>
              <a:rPr lang="cs-CZ" dirty="0" err="1"/>
              <a:t>Bloomovy</a:t>
            </a:r>
            <a:r>
              <a:rPr lang="cs-CZ" dirty="0"/>
              <a:t> taxonomie</a:t>
            </a:r>
          </a:p>
          <a:p>
            <a:pPr>
              <a:buNone/>
            </a:pPr>
            <a:endParaRPr lang="cs-CZ" dirty="0"/>
          </a:p>
          <a:p>
            <a:r>
              <a:rPr lang="cs-CZ" b="1" dirty="0"/>
              <a:t>otázky vyšší kognitivní náročnosti</a:t>
            </a:r>
            <a:r>
              <a:rPr lang="cs-CZ" b="1" i="1" dirty="0"/>
              <a:t> </a:t>
            </a:r>
            <a:r>
              <a:rPr lang="cs-CZ" dirty="0"/>
              <a:t>splňují dvě podmínky: </a:t>
            </a:r>
          </a:p>
          <a:p>
            <a:endParaRPr lang="cs-CZ" dirty="0"/>
          </a:p>
          <a:p>
            <a:pPr>
              <a:buNone/>
            </a:pPr>
            <a:r>
              <a:rPr lang="cs-CZ" dirty="0"/>
              <a:t>	1. dle </a:t>
            </a:r>
            <a:r>
              <a:rPr lang="cs-CZ" dirty="0" err="1"/>
              <a:t>Bloomovy</a:t>
            </a:r>
            <a:r>
              <a:rPr lang="cs-CZ" dirty="0"/>
              <a:t> taxonomické tabulky se vztahují na zbylé 	kognitivní procesy</a:t>
            </a:r>
          </a:p>
          <a:p>
            <a:pPr>
              <a:buNone/>
            </a:pPr>
            <a:r>
              <a:rPr lang="cs-CZ" dirty="0"/>
              <a:t>	2. odpověď na takovou otázku nesmí být přímo dostupná</a:t>
            </a:r>
          </a:p>
          <a:p>
            <a:pPr>
              <a:buNone/>
            </a:pPr>
            <a:r>
              <a:rPr lang="cs-CZ" dirty="0"/>
              <a:t>		z učebnice či jiného materiálu, který mají žáci k 	dispozici.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Otázky nižší a vyšší kognitivní náročnosti</a:t>
            </a:r>
          </a:p>
        </p:txBody>
      </p:sp>
    </p:spTree>
    <p:extLst>
      <p:ext uri="{BB962C8B-B14F-4D97-AF65-F5344CB8AC3E}">
        <p14:creationId xmlns:p14="http://schemas.microsoft.com/office/powerpoint/2010/main" val="4066394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O jaký typ otázky se jedná?</a:t>
            </a:r>
          </a:p>
          <a:p>
            <a:pPr>
              <a:buNone/>
            </a:pPr>
            <a:r>
              <a:rPr lang="cs-CZ" i="1" dirty="0"/>
              <a:t>„Zhodnoťte dopad vlády Marie Terezie pro české země…“</a:t>
            </a:r>
          </a:p>
          <a:p>
            <a:pPr>
              <a:buNone/>
            </a:pPr>
            <a:endParaRPr lang="cs-CZ" i="1" dirty="0"/>
          </a:p>
          <a:p>
            <a:r>
              <a:rPr lang="cs-CZ" dirty="0"/>
              <a:t>A) žák může vytvořit odpověď na základě svých znalostí (vyšší kognitivní proces), </a:t>
            </a:r>
          </a:p>
          <a:p>
            <a:r>
              <a:rPr lang="cs-CZ" dirty="0"/>
              <a:t>B) žák si může vybavit odpověď na tuto otázku z minulé hodiny (nižší kognitivní proces).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Kategorizovat není vždy snadné</a:t>
            </a:r>
          </a:p>
        </p:txBody>
      </p:sp>
    </p:spTree>
    <p:extLst>
      <p:ext uri="{BB962C8B-B14F-4D97-AF65-F5344CB8AC3E}">
        <p14:creationId xmlns:p14="http://schemas.microsoft.com/office/powerpoint/2010/main" val="16640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238348" y="1428736"/>
            <a:ext cx="8229600" cy="4857784"/>
          </a:xfrm>
        </p:spPr>
        <p:txBody>
          <a:bodyPr>
            <a:normAutofit/>
          </a:bodyPr>
          <a:lstStyle/>
          <a:p>
            <a:r>
              <a:rPr lang="cs-CZ" dirty="0"/>
              <a:t>Kritikové školního vzdělávání dlouhodobě tvrdí, že učitelé vedou žáky pouze k memorování a osvojení si faktů, ovšem bez důrazu na vyšší kognitivní procesy myšlení, jako je aplikace, syntéza či hodnocení.</a:t>
            </a:r>
          </a:p>
          <a:p>
            <a:endParaRPr lang="cs-CZ" dirty="0"/>
          </a:p>
          <a:p>
            <a:r>
              <a:rPr lang="cs-CZ" dirty="0"/>
              <a:t>Nemusí být pravdivé, často schází empirické důkazy, o který by mohl být opřen tak závažný hodnotový soud.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Jsou otázky vyšší kognitivní náročnosti „lepší“?</a:t>
            </a:r>
          </a:p>
        </p:txBody>
      </p:sp>
    </p:spTree>
    <p:extLst>
      <p:ext uri="{BB962C8B-B14F-4D97-AF65-F5344CB8AC3E}">
        <p14:creationId xmlns:p14="http://schemas.microsoft.com/office/powerpoint/2010/main" val="19778242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1175</Words>
  <Application>Microsoft Office PowerPoint</Application>
  <PresentationFormat>Širokoúhlá obrazovka</PresentationFormat>
  <Paragraphs>197</Paragraphs>
  <Slides>27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Calibri</vt:lpstr>
      <vt:lpstr>Lucida Sans Unicode</vt:lpstr>
      <vt:lpstr>Times New Roman</vt:lpstr>
      <vt:lpstr>Trebuchet MS</vt:lpstr>
      <vt:lpstr>Verdana</vt:lpstr>
      <vt:lpstr>Wingdings 2</vt:lpstr>
      <vt:lpstr>Wingdings 3</vt:lpstr>
      <vt:lpstr>Shluk</vt:lpstr>
      <vt:lpstr>Pedagogická komunikace</vt:lpstr>
      <vt:lpstr>Prezentace aplikace PowerPoint</vt:lpstr>
      <vt:lpstr>Diskuse k ukázkám z literatury</vt:lpstr>
      <vt:lpstr>Význam kladení otázek v pedagogické komunikaci</vt:lpstr>
      <vt:lpstr> Typologie otázek </vt:lpstr>
      <vt:lpstr>Bloomova taxonomie</vt:lpstr>
      <vt:lpstr>Otázky nižší a vyšší kognitivní náročnosti</vt:lpstr>
      <vt:lpstr>Kategorizovat není vždy snadné</vt:lpstr>
      <vt:lpstr>Jsou otázky vyšší kognitivní náročnosti „lepší“?</vt:lpstr>
      <vt:lpstr>Počty otázek zaměřených na nižší a vyšší kognitivní procesy</vt:lpstr>
      <vt:lpstr>Jednotlivé typy otázek</vt:lpstr>
      <vt:lpstr>Cvičení </vt:lpstr>
      <vt:lpstr>Cvičení </vt:lpstr>
      <vt:lpstr>Dovednost naslouchání</vt:lpstr>
      <vt:lpstr>Pojem „aktivní naslouchání“</vt:lpstr>
      <vt:lpstr>Aktivní naslouchání</vt:lpstr>
      <vt:lpstr>Co získáme aktivním nasloucháním?</vt:lpstr>
      <vt:lpstr>Aktivní a pasivní naslouchání</vt:lpstr>
      <vt:lpstr>Základní pravidla AN</vt:lpstr>
      <vt:lpstr>Techniky aktivního naslouchání</vt:lpstr>
      <vt:lpstr>Aktivita</vt:lpstr>
      <vt:lpstr>Zpětná vazba</vt:lpstr>
      <vt:lpstr>Funkce zpětné vazby</vt:lpstr>
      <vt:lpstr>Poskytování zpětné vazby</vt:lpstr>
      <vt:lpstr>Typologie reakcí na správnou odpověď </vt:lpstr>
      <vt:lpstr>Typologie reakcí na chybu </vt:lpstr>
      <vt:lpstr>Jak hodnotit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komunikace</dc:title>
  <dc:creator>Lojdova</dc:creator>
  <cp:lastModifiedBy>Radek Pospíšil</cp:lastModifiedBy>
  <cp:revision>19</cp:revision>
  <dcterms:created xsi:type="dcterms:W3CDTF">2016-06-08T08:31:55Z</dcterms:created>
  <dcterms:modified xsi:type="dcterms:W3CDTF">2022-03-21T10:24:23Z</dcterms:modified>
</cp:coreProperties>
</file>